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5"/>
  </p:notesMasterIdLst>
  <p:handoutMasterIdLst>
    <p:handoutMasterId r:id="rId16"/>
  </p:handoutMasterIdLst>
  <p:sldIdLst>
    <p:sldId id="258" r:id="rId2"/>
    <p:sldId id="344" r:id="rId3"/>
    <p:sldId id="364" r:id="rId4"/>
    <p:sldId id="350" r:id="rId5"/>
    <p:sldId id="363" r:id="rId6"/>
    <p:sldId id="351" r:id="rId7"/>
    <p:sldId id="365" r:id="rId8"/>
    <p:sldId id="366" r:id="rId9"/>
    <p:sldId id="367" r:id="rId10"/>
    <p:sldId id="347" r:id="rId11"/>
    <p:sldId id="357" r:id="rId12"/>
    <p:sldId id="358" r:id="rId13"/>
    <p:sldId id="368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ABF"/>
    <a:srgbClr val="1D5B89"/>
    <a:srgbClr val="25A1DF"/>
    <a:srgbClr val="1C7AC0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86" autoAdjust="0"/>
  </p:normalViewPr>
  <p:slideViewPr>
    <p:cSldViewPr snapToGrid="0" snapToObjects="1">
      <p:cViewPr>
        <p:scale>
          <a:sx n="120" d="100"/>
          <a:sy n="120" d="100"/>
        </p:scale>
        <p:origin x="-26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2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4D2A5-3339-458E-A4A0-DAE33A1C8ED5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4AF0-1470-4AA5-AF5C-A3E8E79FE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30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55CCF-21E8-604B-9CC3-77E51F524E79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CC25-56F8-A242-8B81-1B33A7C83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356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CC25-56F8-A242-8B81-1B33A7C83F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2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0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7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9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Princip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29" y="6394660"/>
            <a:ext cx="900000" cy="3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1937" r="66366" b="11078"/>
          <a:stretch/>
        </p:blipFill>
        <p:spPr bwMode="auto">
          <a:xfrm>
            <a:off x="294257" y="189781"/>
            <a:ext cx="863047" cy="80479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35374" y="1096454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BIOGER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Logo Princip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84" y="6480923"/>
            <a:ext cx="6953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1937" r="66366" b="11078"/>
          <a:stretch/>
        </p:blipFill>
        <p:spPr bwMode="auto">
          <a:xfrm>
            <a:off x="182016" y="169013"/>
            <a:ext cx="728055" cy="67891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43897" y="915302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1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8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719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92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3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1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1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6685-D00F-E54C-AB2D-5010E1E9D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1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356" y="184163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Bioinformatique</a:t>
            </a:r>
            <a:endParaRPr lang="en-GB" sz="3600" b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BIOGER</a:t>
            </a:r>
          </a:p>
          <a:p>
            <a:pPr algn="ctr"/>
            <a:endParaRPr lang="en-GB" sz="36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endParaRPr lang="en-GB" sz="36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8707429" y="6419976"/>
            <a:ext cx="4509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939" y="6050644"/>
            <a:ext cx="745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Nicolas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Lapalu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Adeline Simon</a:t>
            </a: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nouvelles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thématiques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/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compétences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2018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57607" y="877930"/>
            <a:ext cx="746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Traitement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longues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lectures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équences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10-15%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erreur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(INDELs)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utils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specifiques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par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technologie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nettoyage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assemblage,…)</a:t>
            </a:r>
          </a:p>
        </p:txBody>
      </p:sp>
      <p:pic>
        <p:nvPicPr>
          <p:cNvPr id="2050" name="Picture 2" descr="https://www.pacb.com/wp-content/uploads/sequel-2B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704289"/>
            <a:ext cx="3695181" cy="36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6/07/25/16/36941B3500000578-3707183-image-m-24_1469459718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80" y="3035035"/>
            <a:ext cx="3375984" cy="19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0634" y="2480877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PacBio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Sequel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6289" y="2487676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Oxford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Nanopore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PacBio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Sequel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0119" y="1043300"/>
            <a:ext cx="834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Assemblage de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: des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brutes à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l’assemblage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contigage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polishing)</a:t>
            </a:r>
            <a:endParaRPr lang="en-GB" sz="2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9030" y="2275572"/>
            <a:ext cx="80885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Botrytis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2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souches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avec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spécificité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d’hôte, 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d’Alex</a:t>
            </a:r>
            <a:endParaRPr lang="en-GB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Colletotrichum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2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nouvelles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espèces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avec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spécificité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d’hôte, stage M2 Antoine</a:t>
            </a: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Century Gothic" panose="020B0502020202020204" pitchFamily="34" charset="0"/>
                <a:cs typeface="Arial" pitchFamily="34" charset="0"/>
              </a:rPr>
              <a:t>			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082" y="4529182"/>
            <a:ext cx="7324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1EB"/>
              </a:buClr>
              <a:buSzPct val="200000"/>
            </a:pP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Interaction / </a:t>
            </a: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é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change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CATI BBRIC (assemblage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plantes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insectes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bactéries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…) </a:t>
            </a: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Oxford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Nanopore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minION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0119" y="1043300"/>
            <a:ext cx="834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Outil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diagnostic 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(analyse population): du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GB" sz="2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à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l’analyse</a:t>
            </a:r>
            <a:r>
              <a:rPr lang="en-GB" sz="2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endParaRPr lang="en-GB" sz="2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9030" y="2275572"/>
            <a:ext cx="8088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Mise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au point d’un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outil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détection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MDR –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septoriose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analyse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d’amplicon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rojet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Thies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Basecalling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et Analyse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en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interne.</a:t>
            </a: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Century Gothic" panose="020B0502020202020204" pitchFamily="34" charset="0"/>
                <a:cs typeface="Arial" pitchFamily="34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5129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6086" y="1832465"/>
            <a:ext cx="1265576" cy="307777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Assemblage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Conclusion et Perspectives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2" descr="Résultat de recherche d'images pour &quot;illumina Hiseq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75" y="1250117"/>
            <a:ext cx="665195" cy="4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433868" y="1151099"/>
            <a:ext cx="6211543" cy="440686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798211" y="3830889"/>
            <a:ext cx="904038" cy="1231213"/>
          </a:xfrm>
          <a:prstGeom prst="roundRect">
            <a:avLst/>
          </a:prstGeom>
          <a:noFill/>
          <a:ln>
            <a:solidFill>
              <a:srgbClr val="1C7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97793" y="1360095"/>
            <a:ext cx="131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</a:rPr>
              <a:t>Séquençage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cteur en angle 9"/>
          <p:cNvCxnSpPr/>
          <p:nvPr/>
        </p:nvCxnSpPr>
        <p:spPr>
          <a:xfrm rot="16200000" flipH="1">
            <a:off x="3030700" y="1870660"/>
            <a:ext cx="540749" cy="1351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98570" y="2208621"/>
            <a:ext cx="105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</a:rPr>
              <a:t>Génome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04315" y="2715985"/>
            <a:ext cx="1721830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Analyse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structure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(duplications)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2128" y="2715985"/>
            <a:ext cx="1295909" cy="307777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Annotations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43749" y="2715985"/>
            <a:ext cx="1358164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Position des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nucléosomes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26029" y="2715985"/>
            <a:ext cx="1558456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Analyse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polymorphisme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16200000" flipH="1">
            <a:off x="3687825" y="3163970"/>
            <a:ext cx="572854" cy="2924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2486920" y="2496689"/>
            <a:ext cx="2768931" cy="166230"/>
            <a:chOff x="1460406" y="2661363"/>
            <a:chExt cx="2768931" cy="166230"/>
          </a:xfrm>
        </p:grpSpPr>
        <p:grpSp>
          <p:nvGrpSpPr>
            <p:cNvPr id="22" name="Groupe 21"/>
            <p:cNvGrpSpPr/>
            <p:nvPr/>
          </p:nvGrpSpPr>
          <p:grpSpPr>
            <a:xfrm>
              <a:off x="1460406" y="2661363"/>
              <a:ext cx="1411136" cy="152400"/>
              <a:chOff x="1460406" y="2661363"/>
              <a:chExt cx="1411136" cy="1524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1460406" y="2661363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2144246" y="2667242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e 25"/>
            <p:cNvGrpSpPr/>
            <p:nvPr/>
          </p:nvGrpSpPr>
          <p:grpSpPr>
            <a:xfrm>
              <a:off x="2818201" y="2675193"/>
              <a:ext cx="1411136" cy="152400"/>
              <a:chOff x="1460406" y="2661363"/>
              <a:chExt cx="1411136" cy="152400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1460406" y="2661363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2144246" y="2667242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" name="Groupe 33"/>
          <p:cNvGrpSpPr/>
          <p:nvPr/>
        </p:nvGrpSpPr>
        <p:grpSpPr>
          <a:xfrm>
            <a:off x="2486920" y="3678489"/>
            <a:ext cx="2768931" cy="166230"/>
            <a:chOff x="1460406" y="2661363"/>
            <a:chExt cx="2768931" cy="166230"/>
          </a:xfrm>
        </p:grpSpPr>
        <p:grpSp>
          <p:nvGrpSpPr>
            <p:cNvPr id="35" name="Groupe 34"/>
            <p:cNvGrpSpPr/>
            <p:nvPr/>
          </p:nvGrpSpPr>
          <p:grpSpPr>
            <a:xfrm>
              <a:off x="1460406" y="2661363"/>
              <a:ext cx="1411136" cy="152400"/>
              <a:chOff x="1460406" y="2661363"/>
              <a:chExt cx="1411136" cy="152400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1460406" y="2661363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2144246" y="2667242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Groupe 35"/>
            <p:cNvGrpSpPr/>
            <p:nvPr/>
          </p:nvGrpSpPr>
          <p:grpSpPr>
            <a:xfrm>
              <a:off x="2818201" y="2675193"/>
              <a:ext cx="1411136" cy="152400"/>
              <a:chOff x="1460406" y="2661363"/>
              <a:chExt cx="1411136" cy="152400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1460406" y="2661363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77" b="31230"/>
              <a:stretch/>
            </p:blipFill>
            <p:spPr bwMode="auto">
              <a:xfrm>
                <a:off x="2144246" y="2667242"/>
                <a:ext cx="727296" cy="14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" name="ZoneTexte 40"/>
          <p:cNvSpPr txBox="1"/>
          <p:nvPr/>
        </p:nvSpPr>
        <p:spPr>
          <a:xfrm>
            <a:off x="3170760" y="3442726"/>
            <a:ext cx="74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</a:rPr>
              <a:t>Gènes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60921" y="3442726"/>
            <a:ext cx="37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</a:rPr>
              <a:t>TE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4" descr="http://i.dailymail.co.uk/i/pix/2016/07/25/16/36941B3500000578-3707183-image-m-24_1469459718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3" y="1327844"/>
            <a:ext cx="579509" cy="3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www.pacb.com/wp-content/uploads/sequel-2B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24" y="1211749"/>
            <a:ext cx="553613" cy="5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62" y="4479305"/>
            <a:ext cx="1028882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/>
          <a:stretch/>
        </p:blipFill>
        <p:spPr bwMode="auto">
          <a:xfrm>
            <a:off x="2596335" y="4631705"/>
            <a:ext cx="711568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èche vers le bas 30"/>
          <p:cNvSpPr/>
          <p:nvPr/>
        </p:nvSpPr>
        <p:spPr>
          <a:xfrm>
            <a:off x="2797793" y="3985013"/>
            <a:ext cx="572837" cy="342146"/>
          </a:xfrm>
          <a:prstGeom prst="down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311580" y="4826448"/>
            <a:ext cx="1640539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Analyse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du transcriptome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037110" y="4391686"/>
            <a:ext cx="74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</a:rPr>
              <a:t>mRNA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r="57869"/>
          <a:stretch/>
        </p:blipFill>
        <p:spPr bwMode="auto">
          <a:xfrm>
            <a:off x="4442505" y="4611289"/>
            <a:ext cx="116162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Résultat de recherche d'images pour &quot;illumina Hiseq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33" y="4327159"/>
            <a:ext cx="665195" cy="4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5332957" y="4878127"/>
            <a:ext cx="1468039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Analyse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des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petits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ARNs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r="57869"/>
          <a:stretch/>
        </p:blipFill>
        <p:spPr bwMode="auto">
          <a:xfrm>
            <a:off x="4825484" y="4556963"/>
            <a:ext cx="116162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r="57869"/>
          <a:stretch/>
        </p:blipFill>
        <p:spPr bwMode="auto">
          <a:xfrm>
            <a:off x="4594905" y="4501306"/>
            <a:ext cx="116162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 r="57869"/>
          <a:stretch/>
        </p:blipFill>
        <p:spPr bwMode="auto">
          <a:xfrm>
            <a:off x="5048112" y="4596718"/>
            <a:ext cx="116162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5236650" y="4479957"/>
            <a:ext cx="74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</a:rPr>
              <a:t>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</a:rPr>
              <a:t>RNA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56680" y="4567576"/>
            <a:ext cx="514441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/>
          <a:stretch/>
        </p:blipFill>
        <p:spPr bwMode="auto">
          <a:xfrm>
            <a:off x="7889641" y="4751753"/>
            <a:ext cx="678465" cy="12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7787239" y="4313269"/>
            <a:ext cx="74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</a:rPr>
              <a:t>mRNA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49" name="Connecteur en angle 2048"/>
          <p:cNvCxnSpPr/>
          <p:nvPr/>
        </p:nvCxnSpPr>
        <p:spPr>
          <a:xfrm flipV="1">
            <a:off x="6793655" y="4533428"/>
            <a:ext cx="954296" cy="5127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6588389" y="3956085"/>
            <a:ext cx="1172956" cy="523220"/>
          </a:xfrm>
          <a:prstGeom prst="rect">
            <a:avLst/>
          </a:prstGeom>
          <a:solidFill>
            <a:srgbClr val="1D5B8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Recherche</a:t>
            </a:r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cibles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019315" y="673792"/>
            <a:ext cx="427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 de </a:t>
            </a:r>
            <a:r>
              <a:rPr lang="en-GB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r>
              <a:rPr lang="en-GB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endParaRPr lang="en-GB" sz="1600" u="sng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019315" y="5838989"/>
            <a:ext cx="496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Management des </a:t>
            </a:r>
            <a:r>
              <a:rPr lang="en-GB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r>
              <a:rPr lang="en-GB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/valorisation:</a:t>
            </a:r>
            <a:endParaRPr lang="en-GB" sz="1600" u="sng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9938" y="6334780"/>
            <a:ext cx="753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Lancer le groupe de travail “data” , valorisation des données de l’unité, mise à </a:t>
            </a:r>
            <a:r>
              <a:rPr lang="fr-FR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disposition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754041" y="1151099"/>
            <a:ext cx="137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champignon</a:t>
            </a:r>
            <a:endParaRPr lang="en-US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7840855" y="3838840"/>
            <a:ext cx="818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C7ABF"/>
                </a:solidFill>
                <a:latin typeface="Century Gothic" panose="020B0502020202020204" pitchFamily="34" charset="0"/>
              </a:rPr>
              <a:t>plante</a:t>
            </a:r>
            <a:endParaRPr lang="en-US" sz="1400" dirty="0">
              <a:solidFill>
                <a:srgbClr val="1C7ABF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367787" y="3814947"/>
            <a:ext cx="904038" cy="1231213"/>
          </a:xfrm>
          <a:prstGeom prst="roundRect">
            <a:avLst/>
          </a:prstGeom>
          <a:noFill/>
          <a:ln>
            <a:solidFill>
              <a:srgbClr val="1C7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6256" y="4551634"/>
            <a:ext cx="514441" cy="1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1"/>
          <a:stretch/>
        </p:blipFill>
        <p:spPr bwMode="auto">
          <a:xfrm>
            <a:off x="459217" y="4735811"/>
            <a:ext cx="678465" cy="12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ZoneTexte 96"/>
          <p:cNvSpPr txBox="1"/>
          <p:nvPr/>
        </p:nvSpPr>
        <p:spPr>
          <a:xfrm>
            <a:off x="356815" y="4297327"/>
            <a:ext cx="74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</a:rPr>
              <a:t>mRNA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410431" y="3822898"/>
            <a:ext cx="818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1C7ABF"/>
                </a:solidFill>
                <a:latin typeface="Century Gothic" panose="020B0502020202020204" pitchFamily="34" charset="0"/>
              </a:rPr>
              <a:t>plante</a:t>
            </a:r>
            <a:endParaRPr lang="en-US" sz="1400" dirty="0">
              <a:solidFill>
                <a:srgbClr val="1C7ABF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Flèche vers le bas 98"/>
          <p:cNvSpPr/>
          <p:nvPr/>
        </p:nvSpPr>
        <p:spPr>
          <a:xfrm>
            <a:off x="4760120" y="3985013"/>
            <a:ext cx="572837" cy="342146"/>
          </a:xfrm>
          <a:prstGeom prst="down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8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Missions -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Objectifs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7082" y="1448721"/>
            <a:ext cx="8088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Réalisation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d’analyses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bioinformatiques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dans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le cadre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partenariat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ou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support  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interne</a:t>
            </a: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Développement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d’outils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nécessaires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aux questions </a:t>
            </a:r>
            <a:r>
              <a:rPr lang="en-GB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scientifiques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l’unité</a:t>
            </a:r>
            <a:endParaRPr lang="en-GB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>
                <a:srgbClr val="00B1EB"/>
              </a:buClr>
              <a:buSzPct val="200000"/>
            </a:pPr>
            <a:r>
              <a:rPr lang="en-GB" sz="1600" dirty="0" smtClean="0">
                <a:solidFill>
                  <a:srgbClr val="0D3856"/>
                </a:solidFill>
                <a:latin typeface="Century Gothic" panose="020B0502020202020204" pitchFamily="34" charset="0"/>
                <a:cs typeface="Arial" pitchFamily="34" charset="0"/>
              </a:rPr>
              <a:t>							</a:t>
            </a:r>
            <a:endParaRPr lang="en-GB" sz="1600" dirty="0">
              <a:solidFill>
                <a:srgbClr val="0D3856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Transfert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compétences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en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bioinformatique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encadrement</a:t>
            </a:r>
            <a:endParaRPr lang="en-GB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en-GB" sz="1600" dirty="0">
              <a:solidFill>
                <a:srgbClr val="0D3856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Veille</a:t>
            </a:r>
            <a:r>
              <a:rPr lang="en-GB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technologique</a:t>
            </a: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lvl="1">
              <a:buClr>
                <a:srgbClr val="00B1EB"/>
              </a:buClr>
              <a:buSzPct val="120000"/>
            </a:pPr>
            <a:endParaRPr lang="en-GB" sz="1600" dirty="0">
              <a:solidFill>
                <a:srgbClr val="0D3856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Management /Valorisation des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produites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dans</a:t>
            </a:r>
            <a:r>
              <a:rPr lang="en-GB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l’unité</a:t>
            </a:r>
            <a:endParaRPr lang="en-GB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06245" y="75190"/>
            <a:ext cx="672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Analyse du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PacBio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GB" sz="2400" b="1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Colletotrichum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higginsianum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041" y="1037692"/>
            <a:ext cx="7772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reséquençage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genome </a:t>
            </a:r>
            <a:r>
              <a:rPr lang="en-US" sz="14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Colletotrichum</a:t>
            </a:r>
            <a:r>
              <a:rPr lang="en-US" sz="14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higginsianum</a:t>
            </a:r>
            <a:endParaRPr lang="en-US" sz="1400" i="1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Support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Jean-Felix</a:t>
            </a:r>
            <a:endParaRPr lang="en-US" sz="1400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708" y="5873674"/>
            <a:ext cx="7957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1EB"/>
              </a:buClr>
              <a:buSzPct val="200000"/>
            </a:pP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J.-F. Dallery, N.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Lapalu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A.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Zampounis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S.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Pigné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I.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Luyten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J.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Amselem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A. H. J. Wittenberg, S. Zhou, M. V. de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Queiroz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G. P. Robin, A. Auger, M. Hainaut, B.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Henrissat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K.-T. Kim, Y.-H. Lee, O.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Lespinet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D. C. Schwartz, M. R. Thon, and R. J.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O’Connell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“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Gapless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genome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assembly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of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Colletotrichum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higginsianum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reveals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chromosome structure and association of transposable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elements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with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secondary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metabolite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gene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clusters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,” </a:t>
            </a:r>
            <a:r>
              <a:rPr lang="fr-FR" sz="1000" i="1" dirty="0">
                <a:solidFill>
                  <a:srgbClr val="1D5B89"/>
                </a:solidFill>
                <a:latin typeface="Century Gothic" panose="020B0502020202020204" pitchFamily="34" charset="0"/>
              </a:rPr>
              <a:t>BMC </a:t>
            </a:r>
            <a:r>
              <a:rPr lang="fr-FR" sz="1000" i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Genomics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vol. 18, no. 1, p. 667,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Dec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. 2017.</a:t>
            </a:r>
            <a:r>
              <a:rPr lang="en-GB" sz="10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2" y="1774379"/>
            <a:ext cx="4173464" cy="37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91326" y="1560912"/>
            <a:ext cx="3505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expression 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duplications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segmentales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25" y="2532492"/>
            <a:ext cx="3360403" cy="29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Duplications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segmentales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SDDetector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049" y="6488424"/>
            <a:ext cx="5447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Code et </a:t>
            </a:r>
            <a:r>
              <a:rPr lang="en-US" sz="1200" b="1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protocole</a:t>
            </a:r>
            <a:r>
              <a:rPr lang="en-US" sz="1200" b="1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https://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github.com/nlapalu/SDDetector</a:t>
            </a:r>
            <a:endParaRPr lang="en-US" sz="12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049" y="813956"/>
            <a:ext cx="7772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Objectif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Outils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et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protocole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duplications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segmentales</a:t>
            </a:r>
            <a:endParaRPr lang="en-US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Valorisation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publication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Jean-Felix,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réannotation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L.maculans</a:t>
            </a:r>
            <a:endParaRPr lang="en-US" sz="1400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7" y="1460530"/>
            <a:ext cx="4551239" cy="45512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08578" y="2167355"/>
            <a:ext cx="3735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Détection</a:t>
            </a:r>
            <a:r>
              <a:rPr lang="en-GB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 des zones </a:t>
            </a:r>
            <a:r>
              <a:rPr lang="en-GB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dupliquées</a:t>
            </a:r>
            <a:endParaRPr lang="en-GB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>
              <a:buClr>
                <a:srgbClr val="00B1EB"/>
              </a:buClr>
              <a:buSzPct val="200000"/>
              <a:buFont typeface="Arial" pitchFamily="34" charset="0"/>
              <a:buChar char="›"/>
            </a:pPr>
            <a:r>
              <a:rPr lang="en-GB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 du </a:t>
            </a:r>
            <a:r>
              <a:rPr lang="en-GB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polymorphisme</a:t>
            </a:r>
            <a:r>
              <a:rPr lang="en-GB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des </a:t>
            </a:r>
            <a:r>
              <a:rPr lang="en-GB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gènes</a:t>
            </a:r>
            <a:r>
              <a:rPr lang="en-GB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dupliqués</a:t>
            </a:r>
            <a:endParaRPr lang="en-GB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36969" y="75190"/>
            <a:ext cx="736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Reséquençage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GB" sz="2400" b="1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Leptosphaeria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et transcriptomes 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5955" y="1076603"/>
            <a:ext cx="7772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Leptolife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Metaphor : </a:t>
            </a:r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nouveaux </a:t>
            </a:r>
            <a:r>
              <a:rPr lang="en-US" sz="14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génomes</a:t>
            </a:r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Nanopore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sz="1400" i="1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Leptosphaeria</a:t>
            </a:r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et transcriptomes interaction </a:t>
            </a:r>
            <a:r>
              <a:rPr lang="en-US" sz="14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plantes</a:t>
            </a:r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et </a:t>
            </a:r>
            <a:r>
              <a:rPr lang="en-US" sz="14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complexe</a:t>
            </a:r>
            <a:r>
              <a:rPr lang="en-US" sz="14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d’espèces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r>
              <a:rPr lang="en-US" sz="1400" b="1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Support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Stage M2 /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Elise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931" y="5826146"/>
            <a:ext cx="8385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5DD01"/>
              </a:buClr>
            </a:pPr>
            <a:r>
              <a:rPr lang="en-GB" sz="1000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Soumis</a:t>
            </a:r>
            <a:r>
              <a:rPr lang="en-GB" sz="1000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  <a:endParaRPr lang="en-GB" sz="1000" u="sng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Fabien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Dutreux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Corinne Da Silva; Léo d'Agata; Arnaud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Couloux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Elise J Gay; Benjamin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Istace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Nicolas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Lapalu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Arnaud Lemainque; Juliette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Linglin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Patrick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Wincker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Corinne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Cruaud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Thierry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Rouxel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Marie-Hélène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Balesdent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; Jean-Marc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Aury</a:t>
            </a:r>
            <a:endParaRPr lang="fr-FR" sz="1000" dirty="0">
              <a:solidFill>
                <a:srgbClr val="1D5B89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de novo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assembly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and annotation of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three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Leptosphaeria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genomes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using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Oxford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Nanopore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MinION</a:t>
            </a:r>
            <a:r>
              <a:rPr lang="fr-FR" sz="1000" b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b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sequencing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</a:t>
            </a:r>
            <a:r>
              <a:rPr lang="fr-FR" sz="1000" dirty="0" err="1" smtClean="0">
                <a:solidFill>
                  <a:srgbClr val="1D5B89"/>
                </a:solidFill>
                <a:latin typeface="Century Gothic" panose="020B0502020202020204" pitchFamily="34" charset="0"/>
              </a:rPr>
              <a:t>GigaScience</a:t>
            </a:r>
            <a:endParaRPr lang="en-GB" sz="10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2" y="3752941"/>
            <a:ext cx="2370116" cy="1777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2" y="1894948"/>
            <a:ext cx="2370116" cy="1777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20" y="1894948"/>
            <a:ext cx="2337689" cy="17532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20" y="3762666"/>
            <a:ext cx="2355429" cy="17665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9" y="1894945"/>
            <a:ext cx="2337689" cy="17532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38" y="3752938"/>
            <a:ext cx="2405593" cy="18041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8179" y="3880469"/>
            <a:ext cx="9605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L.maculans</a:t>
            </a:r>
            <a:r>
              <a:rPr lang="en-US" sz="8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JN3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6956226" y="2037371"/>
            <a:ext cx="9877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L.biglobosa</a:t>
            </a:r>
            <a:r>
              <a:rPr lang="en-US" sz="8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B3.5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2144052" y="2038468"/>
            <a:ext cx="970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B.cinerea</a:t>
            </a:r>
            <a:r>
              <a:rPr lang="en-US" sz="8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B0510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>
          <a:xfrm>
            <a:off x="4219511" y="198148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L.maculans</a:t>
            </a:r>
            <a:r>
              <a:rPr lang="en-US" sz="8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Nz-t4 (old)</a:t>
            </a:r>
            <a:endParaRPr lang="en-US" sz="800" dirty="0"/>
          </a:p>
        </p:txBody>
      </p:sp>
      <p:sp>
        <p:nvSpPr>
          <p:cNvPr id="17" name="Rectangle 16"/>
          <p:cNvSpPr/>
          <p:nvPr/>
        </p:nvSpPr>
        <p:spPr>
          <a:xfrm>
            <a:off x="4447634" y="3870592"/>
            <a:ext cx="13436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L.maculans</a:t>
            </a:r>
            <a:r>
              <a:rPr lang="en-US" sz="8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Nz-t4 (new)</a:t>
            </a:r>
            <a:endParaRPr lang="en-US" sz="800" dirty="0"/>
          </a:p>
        </p:txBody>
      </p:sp>
      <p:sp>
        <p:nvSpPr>
          <p:cNvPr id="18" name="Rectangle 17"/>
          <p:cNvSpPr/>
          <p:nvPr/>
        </p:nvSpPr>
        <p:spPr>
          <a:xfrm>
            <a:off x="7025237" y="3851850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L.biglobosa</a:t>
            </a:r>
            <a:r>
              <a:rPr lang="en-US" sz="800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G12-14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55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5689" y="75190"/>
            <a:ext cx="726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 du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positionnement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des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nucléosomes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GB" sz="2400" b="1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Botrytis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sz="2400" b="1" i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Leptosphaeria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GB" sz="2400" b="1" i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Fusarium 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049" y="1115524"/>
            <a:ext cx="681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SPE-nucleosomes,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MAINE-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+ RNA-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endParaRPr lang="en-US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Support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Colin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Picture 2" descr="https://assets.illumina.com/content/dam/illumina-marketing/images/tools/sequencing/maine-seq-mnase-seq-nucleo-s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1" y="2262518"/>
            <a:ext cx="7967021" cy="5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030" y="6481252"/>
            <a:ext cx="1832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D5B89"/>
                </a:solidFill>
              </a:rPr>
              <a:t>https://www.illumina.com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521414" y="2939374"/>
            <a:ext cx="9726" cy="23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2950" y="1894501"/>
            <a:ext cx="1002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MAINE-</a:t>
            </a:r>
            <a:r>
              <a:rPr lang="en-US" sz="12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endParaRPr lang="en-US" sz="12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0" y="3321065"/>
            <a:ext cx="5092556" cy="28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51643" y="3910301"/>
            <a:ext cx="2726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Positionnement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des nucleosomes sur les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gènes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endParaRPr lang="en-US" sz="12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Transcription Start Sites (TSS)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Transcription Terminal Sites (TTS) 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Splicing Sites</a:t>
            </a:r>
            <a:endParaRPr lang="en-US" sz="12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4477" y="75190"/>
            <a:ext cx="83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Maine-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Tool Suite: MSTS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 descr="https://raw.githubusercontent.com/nlapalu/MSTS/develop/doc/images/MSTS_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9" y="1857984"/>
            <a:ext cx="6082504" cy="42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84049" y="6488424"/>
            <a:ext cx="5447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Code et </a:t>
            </a:r>
            <a:r>
              <a:rPr lang="en-US" sz="1200" b="1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protocole</a:t>
            </a:r>
            <a:r>
              <a:rPr lang="en-US" sz="1200" b="1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https://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github.com/nlapalu/MSTS</a:t>
            </a:r>
            <a:endParaRPr lang="en-US" sz="12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049" y="813956"/>
            <a:ext cx="681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Objectif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Outils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et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protocole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données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MAINE-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/ RNA-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Seq</a:t>
            </a:r>
            <a:endParaRPr lang="en-US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Valorisation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publication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Colin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5689" y="75190"/>
            <a:ext cx="726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 de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polymorphisme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detection SNPs, INDELs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008" y="6057943"/>
            <a:ext cx="750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1EB"/>
              </a:buClr>
              <a:buSzPct val="200000"/>
            </a:pP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Z.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Zhong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T. C. Marcel, F. E. Hartmann, X. Ma, C.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Plissonneau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M. Zala, A. Ducasse, J.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Confais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J.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Compain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N.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Lapalu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J.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Amselem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B. A. McDonald, D.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Croll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and J. Palma-Guerrero, “A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small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secreted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protein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in </a:t>
            </a:r>
            <a:r>
              <a:rPr lang="fr-FR" sz="1000" i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Zymoseptoria</a:t>
            </a:r>
            <a:r>
              <a:rPr lang="fr-FR" sz="1000" i="1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i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tritici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is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responsible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for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avirulence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on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wheat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cultivars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carrying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the </a:t>
            </a:r>
            <a:r>
              <a:rPr lang="fr-FR" sz="1000" i="1" dirty="0">
                <a:solidFill>
                  <a:srgbClr val="1D5B89"/>
                </a:solidFill>
                <a:latin typeface="Century Gothic" panose="020B0502020202020204" pitchFamily="34" charset="0"/>
              </a:rPr>
              <a:t>Stb6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resistance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 </a:t>
            </a:r>
            <a:r>
              <a:rPr lang="fr-FR" sz="1000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gene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,” </a:t>
            </a:r>
            <a:r>
              <a:rPr lang="fr-FR" sz="1000" i="1" dirty="0">
                <a:solidFill>
                  <a:srgbClr val="1D5B89"/>
                </a:solidFill>
                <a:latin typeface="Century Gothic" panose="020B0502020202020204" pitchFamily="34" charset="0"/>
              </a:rPr>
              <a:t>New </a:t>
            </a:r>
            <a:r>
              <a:rPr lang="fr-FR" sz="1000" i="1" dirty="0" err="1">
                <a:solidFill>
                  <a:srgbClr val="1D5B89"/>
                </a:solidFill>
                <a:latin typeface="Century Gothic" panose="020B0502020202020204" pitchFamily="34" charset="0"/>
              </a:rPr>
              <a:t>Phytol</a:t>
            </a:r>
            <a:r>
              <a:rPr lang="fr-FR" sz="1000" i="1" dirty="0">
                <a:solidFill>
                  <a:srgbClr val="1D5B89"/>
                </a:solidFill>
                <a:latin typeface="Century Gothic" panose="020B0502020202020204" pitchFamily="34" charset="0"/>
              </a:rPr>
              <a:t>.</a:t>
            </a:r>
            <a:r>
              <a:rPr lang="fr-FR" sz="1000" dirty="0">
                <a:solidFill>
                  <a:srgbClr val="1D5B89"/>
                </a:solidFill>
                <a:latin typeface="Century Gothic" panose="020B0502020202020204" pitchFamily="34" charset="0"/>
              </a:rPr>
              <a:t>, vol. 214, no. 2, pp. 619–631, Apr. 2017.</a:t>
            </a:r>
            <a:r>
              <a:rPr lang="en-GB" sz="10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98" y="1018247"/>
            <a:ext cx="3767152" cy="494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27892" y="2159220"/>
            <a:ext cx="3592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Workflow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d’analyse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Jérôme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Compain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(CDD Gandalf), Joelle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Amselem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7893" y="3166290"/>
            <a:ext cx="3592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/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Filtre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des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polymorphismes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séquences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à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partir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 population / descendants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050" y="1115524"/>
            <a:ext cx="4671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Gandalf, 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Daphne / PARIS-MATCH</a:t>
            </a:r>
            <a:endParaRPr lang="en-US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Support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Alex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25689" y="75190"/>
            <a:ext cx="72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 de </a:t>
            </a:r>
            <a:r>
              <a:rPr lang="en-GB" sz="2400" b="1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petits</a:t>
            </a:r>
            <a:r>
              <a:rPr lang="en-GB" sz="2400" b="1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ARNS</a:t>
            </a:r>
            <a:endParaRPr lang="en-GB" sz="2400" b="1" i="1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049" y="1115524"/>
            <a:ext cx="681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Projet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Daphne / PARIS-MATCH</a:t>
            </a:r>
            <a:endParaRPr lang="en-US" sz="14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en-US" sz="1400" b="1" u="sng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Support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travaux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thèse</a:t>
            </a:r>
            <a:r>
              <a:rPr lang="en-US" sz="14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Alex</a:t>
            </a:r>
            <a:endParaRPr lang="en-US" sz="14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30" y="6481252"/>
            <a:ext cx="1832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D5B89"/>
                </a:solidFill>
              </a:rPr>
              <a:t>https://www.illumina.com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/>
          <a:stretch/>
        </p:blipFill>
        <p:spPr bwMode="auto">
          <a:xfrm>
            <a:off x="1449795" y="1963971"/>
            <a:ext cx="2057948" cy="4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179021" y="4277800"/>
            <a:ext cx="763325" cy="19083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42346" y="4218659"/>
            <a:ext cx="505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Séquençage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des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petits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ARNs</a:t>
            </a:r>
            <a:endParaRPr lang="en-US" sz="12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Analyse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différentielle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#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hôtes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Vigne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/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Tomate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)</a:t>
            </a:r>
            <a:endParaRPr lang="en-US" sz="12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Identification de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c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ibles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mRNA # </a:t>
            </a:r>
            <a:r>
              <a:rPr lang="en-US" sz="12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hôtes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en-US" sz="12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Vigne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/ </a:t>
            </a:r>
            <a:r>
              <a:rPr lang="en-US" sz="1200" dirty="0" err="1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Tomate</a:t>
            </a:r>
            <a:r>
              <a:rPr lang="en-US" sz="1200" dirty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Identification des sites de production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dans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 les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génomes</a:t>
            </a:r>
            <a:endParaRPr lang="en-US" sz="1200" dirty="0" smtClean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Annotation (siRNA,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mycovirus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tRNA</a:t>
            </a:r>
            <a:r>
              <a:rPr lang="en-US" sz="1200" dirty="0" smtClean="0">
                <a:solidFill>
                  <a:srgbClr val="1D5B89"/>
                </a:solidFill>
                <a:latin typeface="Century Gothic" panose="020B0502020202020204" pitchFamily="34" charset="0"/>
                <a:cs typeface="Arial" pitchFamily="34" charset="0"/>
              </a:rPr>
              <a:t>…)</a:t>
            </a:r>
            <a:endParaRPr lang="en-US" sz="1200" dirty="0">
              <a:solidFill>
                <a:srgbClr val="1D5B89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96296" y="1779305"/>
            <a:ext cx="1136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 smtClean="0"/>
              <a:t>Vigne ou Tomate</a:t>
            </a:r>
            <a:endParaRPr lang="fr-FR" sz="1050" b="1" i="1" dirty="0"/>
          </a:p>
        </p:txBody>
      </p:sp>
    </p:spTree>
    <p:extLst>
      <p:ext uri="{BB962C8B-B14F-4D97-AF65-F5344CB8AC3E}">
        <p14:creationId xmlns:p14="http://schemas.microsoft.com/office/powerpoint/2010/main" val="27722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12657</TotalTime>
  <Words>842</Words>
  <Application>Microsoft Office PowerPoint</Application>
  <PresentationFormat>Affichage à l'écran (4:3)</PresentationFormat>
  <Paragraphs>124</Paragraphs>
  <Slides>13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 viaud</dc:creator>
  <cp:lastModifiedBy>asimon</cp:lastModifiedBy>
  <cp:revision>394</cp:revision>
  <dcterms:created xsi:type="dcterms:W3CDTF">2016-10-04T16:18:07Z</dcterms:created>
  <dcterms:modified xsi:type="dcterms:W3CDTF">2018-03-08T15:30:00Z</dcterms:modified>
</cp:coreProperties>
</file>