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336" r:id="rId3"/>
    <p:sldId id="334" r:id="rId4"/>
    <p:sldId id="332" r:id="rId5"/>
    <p:sldId id="335" r:id="rId6"/>
    <p:sldId id="337" r:id="rId7"/>
    <p:sldId id="338" r:id="rId8"/>
    <p:sldId id="339" r:id="rId9"/>
    <p:sldId id="342" r:id="rId10"/>
    <p:sldId id="340" r:id="rId11"/>
    <p:sldId id="341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B89"/>
    <a:srgbClr val="1C7AC0"/>
    <a:srgbClr val="25A1DF"/>
    <a:srgbClr val="1C7ABF"/>
    <a:srgbClr val="00D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586" autoAdjust="0"/>
  </p:normalViewPr>
  <p:slideViewPr>
    <p:cSldViewPr snapToGrid="0" snapToObjects="1">
      <p:cViewPr>
        <p:scale>
          <a:sx n="98" d="100"/>
          <a:sy n="98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22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4D2A5-3339-458E-A4A0-DAE33A1C8ED5}" type="datetimeFigureOut">
              <a:rPr lang="fr-FR" smtClean="0"/>
              <a:t>28/02/2017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C4AF0-1470-4AA5-AF5C-A3E8E79FE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2308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55CCF-21E8-604B-9CC3-77E51F524E79}" type="datetimeFigureOut">
              <a:rPr lang="fr-FR" smtClean="0"/>
              <a:t>28/02/2017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CC25-56F8-A242-8B81-1B33A7C83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356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2CC25-56F8-A242-8B81-1B33A7C83F9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9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2CC25-56F8-A242-8B81-1B33A7C83F9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2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2CC25-56F8-A242-8B81-1B33A7C83F9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44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42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99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613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 Princip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29" y="6394660"/>
            <a:ext cx="900000" cy="36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4" t="1937" r="66366" b="11078"/>
          <a:stretch/>
        </p:blipFill>
        <p:spPr bwMode="auto">
          <a:xfrm>
            <a:off x="294257" y="189781"/>
            <a:ext cx="863047" cy="80479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 userDrawn="1"/>
        </p:nvSpPr>
        <p:spPr>
          <a:xfrm>
            <a:off x="35374" y="1096454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BIOGER</a:t>
            </a:r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5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Logo Princip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084" y="6480923"/>
            <a:ext cx="69532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4" t="1937" r="66366" b="11078"/>
          <a:stretch/>
        </p:blipFill>
        <p:spPr bwMode="auto">
          <a:xfrm>
            <a:off x="182016" y="169013"/>
            <a:ext cx="728055" cy="67891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 userDrawn="1"/>
        </p:nvSpPr>
        <p:spPr>
          <a:xfrm>
            <a:off x="43897" y="915302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BIOGER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1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41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96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29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11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14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92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97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28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87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6.versailles-grignon.inra.fr/bioger/content/download/4178/39089/version/1/file/CR_discussion_bioinfo_equipe-final.docx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71462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Plateau </a:t>
            </a:r>
            <a:r>
              <a:rPr lang="en-GB" sz="36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Bioinformatique</a:t>
            </a:r>
            <a:endParaRPr lang="en-GB" sz="3600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6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BIOGER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743199" y="2123342"/>
            <a:ext cx="3375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800" baseline="30000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ere</a:t>
            </a:r>
            <a:r>
              <a:rPr lang="fr-FR" sz="2800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bougie !!!</a:t>
            </a:r>
            <a:endParaRPr lang="fr-FR" sz="2800" dirty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8707429" y="6419976"/>
            <a:ext cx="4509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6939" y="6050644"/>
            <a:ext cx="7455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Nicolas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Lapalu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, Adeline Simon</a:t>
            </a:r>
            <a:endParaRPr lang="en-GB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17129" y="3069331"/>
            <a:ext cx="2801568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MM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MM</a:t>
            </a: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,==,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M==M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$====~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DM====MI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8=======M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,D========+I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N==========7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M=======+=+I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OM=====+==M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$M====D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~==IDMM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~=MM,MM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+MN=+?+MM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MD=??III+MM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MI?IIIII+MM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MI?IIIII+MM</a:t>
            </a: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MI?IIIII+MM</a:t>
            </a: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MI?IIIII+MM</a:t>
            </a: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MI?IIIII+MM</a:t>
            </a: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MI?IIIII+MM</a:t>
            </a: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MI++++++=MM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,?DMMMMDOIIIOOOOMMMMMMNI=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$MMMO:,,,,,,,,,,,,,,,,,,,,I7MMM+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8MM:,,,,,,,,,,,:,:,,,,:,,,,,,,,,,,,,$MM~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+MM=,,,,,,,:,,,,,,,,,,,,,,,,,,,,:,,,,,,,,:NMN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=MM,,,,,,:,,,,,,,,:,,,,,,,,,,,,,,:,,,,,,,,,,,,,,$MM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NM,,,,,,,,,,,,,,,,,,,:,,,,:,:,,,,,,,,,,,,,:,,,,,,,,,,NM,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D:,,,,,,,,,,:,,,,,,,,,,,,,,,,,,,,,,,,,,,,,,,,:,,,,,,,,,,M,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$O,,,,,,:,,,,,,,,,,,,,,,,,,,,,,,,,,,,:,,,,,,,,,,,,:,,,,,,,M7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M,,,,,,,,,,,,,,,,,:,,,,,,:,:,,,,:,,,,,,,,,,,,,,,,,,:,,,,,,MM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OD,,,,,,,,,,,,,,,,,,,,,,,,,,,,,,,,,,,,,:,,,:,,,:,,,,,,,,,,MD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8M8,,,,,,,,,,,,,,,,,,,,,,,,,,,,,,,,,:,,,,,,,,,,,,,,:,,,?M,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NMD,,,,,,,,,,,,,,,,,,,,,,,,,,,,,,,,,,,,,,,,,,,,,,,,,IMM,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=DMMMMMMMMMMMMMMMMMMMMMMMMMMMMMMMMMMMMMMMMMMMMMMN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MMMMMIMMMM+MMMM MMMO MMM=MMMI MMMOMMMM~DMMMM+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MMMMMIMMMM$MMMM MMMO MMM=MMM+=MMMIMMMM MMMMM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DMMMMMIMMMMIMMM MMMO MMM~MMM~IMMM MMMD$MMMMN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,MMMMM NMMM=MMM MMMO MMM=MMM IMMO,MMM=MMMMM,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OMMMM IMMM MMM,MMMO MMM=MMM OMMI~MMM MMMMM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MMMMI MMM MMM~MMMO MMM~MMM MMM OMMM:MMMMO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MMMMD MMM~MMMIMMMO MMM~MMM MMM DMMMIMMMM,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DMMMM=MMMOMMMIMMMO MMM=MMM~MMM=MMMIMMMM=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,MMMMD7MMMIMMOOMMO MMM~MMMIMMMIMMD MMMM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MMMMM=MMM=MMNOMMO MMM~MMM$MMOOMMI MMMD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MMMMM MMM MMMIMMO MMM=MMOOMMIMMM 7MMM,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~MMMM~MMM MMM=MMO MMM~MMIMMM MMM,MMMM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DMMMOOMM~MMM~MMO MMM~MM+MMM MMNIMMM$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,MMMM~MM8MMMMMMMMMMMMMMMMMM=MM+MMMO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MMMMMMMMMMMMMMMMMMMMMMMMMOOOOOOOO~ </a:t>
            </a:r>
            <a:br>
              <a:rPr kumimoji="0" lang="fr-FR" altLang="fr-FR" sz="3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fr-FR" altLang="fr-FR" sz="3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9258" y="260648"/>
            <a:ext cx="71338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Focus </a:t>
            </a:r>
            <a:r>
              <a:rPr lang="en-GB" sz="2400" dirty="0" err="1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réalisation</a:t>
            </a:r>
            <a:r>
              <a:rPr lang="en-GB" sz="2400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externe</a:t>
            </a:r>
            <a:r>
              <a:rPr lang="en-GB" sz="2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2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myGenomeBrowser</a:t>
            </a:r>
            <a:endParaRPr lang="en-GB" sz="2400" i="1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39829" y="1328221"/>
            <a:ext cx="8304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Outil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développé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au LIPM – INRA Toulouse par S.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Carrère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&amp; J.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Gouzy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solidFill>
                  <a:srgbClr val="0D3856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GB" sz="1400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Accès</a:t>
            </a:r>
            <a:r>
              <a:rPr lang="en-GB" sz="1400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par LDAP INRA pour </a:t>
            </a:r>
            <a:r>
              <a:rPr lang="en-GB" sz="1400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unité</a:t>
            </a:r>
            <a:r>
              <a:rPr lang="en-GB" sz="1400" dirty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SPE &amp; </a:t>
            </a:r>
            <a:r>
              <a:rPr lang="en-GB" sz="1400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partage</a:t>
            </a:r>
            <a:r>
              <a:rPr lang="en-GB" sz="1400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avec </a:t>
            </a:r>
            <a:r>
              <a:rPr lang="en-GB" sz="1400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collaborateurs</a:t>
            </a:r>
            <a:r>
              <a:rPr lang="en-GB" sz="1400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externes</a:t>
            </a:r>
            <a:endParaRPr lang="en-GB" sz="1400" dirty="0" smtClean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1EB"/>
              </a:buClr>
              <a:buSzPct val="200000"/>
            </a:pPr>
            <a:r>
              <a:rPr lang="en-GB" sz="1400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(https</a:t>
            </a:r>
            <a:r>
              <a:rPr lang="en-GB" sz="1400" dirty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GB" sz="1400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bbric-pipelines.toulouse.inra.fr/myGenomeBrowser)</a:t>
            </a: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endParaRPr lang="en-GB" dirty="0" smtClean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6086" r="18832" b="78058"/>
          <a:stretch/>
        </p:blipFill>
        <p:spPr bwMode="auto">
          <a:xfrm>
            <a:off x="1140891" y="3174122"/>
            <a:ext cx="6219645" cy="342008"/>
          </a:xfrm>
          <a:prstGeom prst="rect">
            <a:avLst/>
          </a:prstGeom>
          <a:noFill/>
          <a:ln w="9525">
            <a:solidFill>
              <a:srgbClr val="25A1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29821" r="18832" b="19364"/>
          <a:stretch/>
        </p:blipFill>
        <p:spPr bwMode="auto">
          <a:xfrm>
            <a:off x="1140067" y="3530530"/>
            <a:ext cx="6219645" cy="2656262"/>
          </a:xfrm>
          <a:prstGeom prst="rect">
            <a:avLst/>
          </a:prstGeom>
          <a:noFill/>
          <a:ln w="9525">
            <a:solidFill>
              <a:srgbClr val="25A1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324617" y="244079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1D5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</a:t>
            </a:r>
            <a:endParaRPr lang="fr-FR" sz="1600" dirty="0">
              <a:solidFill>
                <a:srgbClr val="1D5B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421597" y="3054587"/>
            <a:ext cx="0" cy="244457"/>
          </a:xfrm>
          <a:prstGeom prst="straightConnector1">
            <a:avLst/>
          </a:prstGeom>
          <a:ln>
            <a:solidFill>
              <a:srgbClr val="1D5B8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962131" y="2363855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1D5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</a:p>
          <a:p>
            <a:r>
              <a:rPr lang="fr-FR" sz="1600" dirty="0" err="1" smtClean="0">
                <a:solidFill>
                  <a:srgbClr val="1D5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endParaRPr lang="fr-FR" sz="1600" dirty="0">
              <a:solidFill>
                <a:srgbClr val="1D5B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22737" y="2415258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1D5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</a:t>
            </a:r>
            <a:endParaRPr lang="fr-FR" sz="1600" dirty="0">
              <a:solidFill>
                <a:srgbClr val="1D5B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err="1" smtClean="0">
                <a:solidFill>
                  <a:srgbClr val="1D5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fr-FR" sz="1600" dirty="0">
              <a:solidFill>
                <a:srgbClr val="1D5B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79803" y="2302299"/>
            <a:ext cx="1384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1D5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</a:t>
            </a:r>
            <a:r>
              <a:rPr lang="fr-FR" sz="1600" dirty="0" smtClean="0">
                <a:solidFill>
                  <a:srgbClr val="1D5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</a:p>
          <a:p>
            <a:r>
              <a:rPr lang="fr-FR" sz="1600" dirty="0" err="1" smtClean="0">
                <a:solidFill>
                  <a:srgbClr val="1D5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r>
              <a:rPr lang="fr-FR" sz="1600" dirty="0" smtClean="0">
                <a:solidFill>
                  <a:srgbClr val="1D5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display</a:t>
            </a:r>
            <a:endParaRPr lang="fr-FR" sz="1600" dirty="0">
              <a:solidFill>
                <a:srgbClr val="1D5B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040936" y="2944801"/>
            <a:ext cx="214779" cy="310625"/>
          </a:xfrm>
          <a:prstGeom prst="straightConnector1">
            <a:avLst/>
          </a:prstGeom>
          <a:ln>
            <a:solidFill>
              <a:srgbClr val="1D5B8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3879835" y="2763964"/>
            <a:ext cx="444782" cy="491462"/>
          </a:xfrm>
          <a:prstGeom prst="straightConnector1">
            <a:avLst/>
          </a:prstGeom>
          <a:ln>
            <a:solidFill>
              <a:srgbClr val="1D5B8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433033" y="2594686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1D5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endParaRPr lang="fr-FR" sz="1600" dirty="0">
              <a:solidFill>
                <a:srgbClr val="1D5B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4227037" y="2822202"/>
            <a:ext cx="841074" cy="387323"/>
          </a:xfrm>
          <a:prstGeom prst="straightConnector1">
            <a:avLst/>
          </a:prstGeom>
          <a:ln>
            <a:solidFill>
              <a:srgbClr val="1D5B8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4593016" y="2996570"/>
            <a:ext cx="1966477" cy="258856"/>
          </a:xfrm>
          <a:prstGeom prst="straightConnector1">
            <a:avLst/>
          </a:prstGeom>
          <a:ln>
            <a:solidFill>
              <a:srgbClr val="1D5B8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682885" y="722313"/>
            <a:ext cx="3539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25A1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 browser à </a:t>
            </a:r>
            <a:r>
              <a:rPr lang="en-US" sz="1600" b="1" dirty="0" err="1" smtClean="0">
                <a:solidFill>
                  <a:srgbClr val="25A1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façon</a:t>
            </a:r>
            <a:endParaRPr lang="en-US" sz="1600" b="1" dirty="0">
              <a:solidFill>
                <a:srgbClr val="25A1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9524" y="6246113"/>
            <a:ext cx="7820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1D5B89"/>
                </a:solidFill>
              </a:rPr>
              <a:t>Bioinformatics</a:t>
            </a:r>
            <a:r>
              <a:rPr lang="fr-FR" dirty="0">
                <a:solidFill>
                  <a:srgbClr val="1D5B89"/>
                </a:solidFill>
              </a:rPr>
              <a:t>. 2016 </a:t>
            </a:r>
            <a:r>
              <a:rPr lang="fr-FR" b="1" dirty="0" err="1" smtClean="0">
                <a:solidFill>
                  <a:srgbClr val="1D5B89"/>
                </a:solidFill>
              </a:rPr>
              <a:t>myGenomeBrowser</a:t>
            </a:r>
            <a:r>
              <a:rPr lang="fr-FR" b="1" dirty="0">
                <a:solidFill>
                  <a:srgbClr val="1D5B89"/>
                </a:solidFill>
              </a:rPr>
              <a:t>: building and sharing </a:t>
            </a:r>
            <a:r>
              <a:rPr lang="fr-FR" b="1" dirty="0" err="1">
                <a:solidFill>
                  <a:srgbClr val="1D5B89"/>
                </a:solidFill>
              </a:rPr>
              <a:t>your</a:t>
            </a:r>
            <a:r>
              <a:rPr lang="fr-FR" b="1" dirty="0">
                <a:solidFill>
                  <a:srgbClr val="1D5B89"/>
                </a:solidFill>
              </a:rPr>
              <a:t> </a:t>
            </a:r>
            <a:r>
              <a:rPr lang="fr-FR" b="1" dirty="0" err="1">
                <a:solidFill>
                  <a:srgbClr val="1D5B89"/>
                </a:solidFill>
              </a:rPr>
              <a:t>own</a:t>
            </a:r>
            <a:r>
              <a:rPr lang="fr-FR" b="1" dirty="0">
                <a:solidFill>
                  <a:srgbClr val="1D5B89"/>
                </a:solidFill>
              </a:rPr>
              <a:t> </a:t>
            </a:r>
            <a:r>
              <a:rPr lang="fr-FR" b="1" dirty="0" err="1">
                <a:solidFill>
                  <a:srgbClr val="1D5B89"/>
                </a:solidFill>
              </a:rPr>
              <a:t>genome</a:t>
            </a:r>
            <a:r>
              <a:rPr lang="fr-FR" b="1" dirty="0">
                <a:solidFill>
                  <a:srgbClr val="1D5B89"/>
                </a:solidFill>
              </a:rPr>
              <a:t> </a:t>
            </a:r>
            <a:r>
              <a:rPr lang="fr-FR" b="1" dirty="0" smtClean="0">
                <a:solidFill>
                  <a:srgbClr val="1D5B89"/>
                </a:solidFill>
              </a:rPr>
              <a:t>browser. </a:t>
            </a:r>
            <a:r>
              <a:rPr lang="fr-FR" dirty="0" err="1" smtClean="0">
                <a:solidFill>
                  <a:srgbClr val="1D5B89"/>
                </a:solidFill>
              </a:rPr>
              <a:t>Carrere</a:t>
            </a:r>
            <a:r>
              <a:rPr lang="fr-FR" dirty="0" smtClean="0">
                <a:solidFill>
                  <a:srgbClr val="1D5B89"/>
                </a:solidFill>
              </a:rPr>
              <a:t> S, </a:t>
            </a:r>
            <a:r>
              <a:rPr lang="fr-FR" dirty="0">
                <a:solidFill>
                  <a:srgbClr val="1D5B89"/>
                </a:solidFill>
              </a:rPr>
              <a:t>Gouzy </a:t>
            </a:r>
            <a:r>
              <a:rPr lang="fr-FR" dirty="0" smtClean="0">
                <a:solidFill>
                  <a:srgbClr val="1D5B89"/>
                </a:solidFill>
              </a:rPr>
              <a:t>J.</a:t>
            </a:r>
            <a:endParaRPr lang="fr-FR" dirty="0">
              <a:solidFill>
                <a:srgbClr val="1D5B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36024" y="1161944"/>
            <a:ext cx="664882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Finalisation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rendu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groupe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de travail,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protocole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d’analyse</a:t>
            </a:r>
            <a:endParaRPr lang="en-GB" dirty="0" smtClean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Stage </a:t>
            </a:r>
            <a:r>
              <a:rPr lang="en-GB" sz="1400" b="1" dirty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(Elise Gay, M2)</a:t>
            </a:r>
          </a:p>
          <a:p>
            <a:pPr>
              <a:buClr>
                <a:srgbClr val="00B1EB"/>
              </a:buClr>
              <a:buSzPct val="200000"/>
            </a:pP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endParaRPr lang="en-GB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Lancer le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groupe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de travail “data” , valorisation des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données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l’unité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mise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à disposition, … </a:t>
            </a: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endParaRPr lang="en-GB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Animation ? Formation ? Table ronde (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sujet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à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définir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) ?</a:t>
            </a: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endParaRPr lang="en-GB" dirty="0" smtClean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endParaRPr lang="en-GB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Quid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évolution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CATI ?   </a:t>
            </a:r>
            <a:endParaRPr lang="en-GB" dirty="0" smtClean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99258" y="260648"/>
            <a:ext cx="71338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Conclusion / Perspectives</a:t>
            </a:r>
            <a:endParaRPr lang="en-GB" sz="2400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95921" y="114006"/>
            <a:ext cx="62480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PLAN</a:t>
            </a:r>
            <a:endParaRPr lang="en-GB" sz="2400" i="1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55480" y="1252189"/>
            <a:ext cx="649318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Contexte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objectifs</a:t>
            </a:r>
            <a:endParaRPr lang="en-GB" dirty="0" smtClean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1EB"/>
              </a:buClr>
              <a:buSzPct val="200000"/>
            </a:pPr>
            <a:r>
              <a:rPr lang="en-GB" sz="1600" dirty="0" smtClean="0">
                <a:solidFill>
                  <a:srgbClr val="0D3856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GB" sz="1600" dirty="0" smtClean="0">
                <a:solidFill>
                  <a:srgbClr val="0D3856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Activités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principales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exemples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réalisation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GB" sz="1600" dirty="0" smtClean="0">
              <a:solidFill>
                <a:srgbClr val="0D3856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en-GB" sz="1600" dirty="0">
              <a:solidFill>
                <a:srgbClr val="0D385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Ressources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internes</a:t>
            </a:r>
            <a:endParaRPr lang="en-GB" sz="1600" dirty="0" smtClean="0">
              <a:solidFill>
                <a:srgbClr val="0D3856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endParaRPr lang="en-GB" sz="1600" dirty="0" smtClean="0">
              <a:solidFill>
                <a:srgbClr val="0D385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Ressources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externes</a:t>
            </a:r>
            <a:endParaRPr lang="en-GB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B1EB"/>
              </a:buClr>
              <a:buSzPct val="120000"/>
            </a:pPr>
            <a:endParaRPr lang="en-GB" sz="1600" dirty="0">
              <a:solidFill>
                <a:srgbClr val="0D385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Implication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projets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l’unité</a:t>
            </a:r>
            <a:endParaRPr lang="en-GB" dirty="0" smtClean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1EB"/>
              </a:buClr>
              <a:buSzPct val="200000"/>
            </a:pPr>
            <a:endParaRPr lang="en-GB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Focus sur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réalisation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interne</a:t>
            </a:r>
          </a:p>
          <a:p>
            <a:pPr>
              <a:buClr>
                <a:srgbClr val="00B1EB"/>
              </a:buClr>
              <a:buSzPct val="200000"/>
            </a:pPr>
            <a:endParaRPr lang="en-GB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Focus sur un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outil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externe</a:t>
            </a:r>
            <a:endParaRPr lang="en-GB" dirty="0" smtClean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1EB"/>
              </a:buClr>
              <a:buSzPct val="200000"/>
            </a:pPr>
            <a:endParaRPr lang="en-GB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Conclusion / Perspectives</a:t>
            </a:r>
            <a:endParaRPr lang="en-GB" sz="1600" dirty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9258" y="260648"/>
            <a:ext cx="62480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Contexte</a:t>
            </a:r>
            <a:r>
              <a:rPr lang="en-GB" sz="2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GB" sz="2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Objectifs</a:t>
            </a:r>
            <a:endParaRPr lang="en-GB" sz="2400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6214" y="4173166"/>
            <a:ext cx="7830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1D5B89"/>
                </a:solidFill>
              </a:rPr>
              <a:t>Mars 2016: </a:t>
            </a:r>
            <a:r>
              <a:rPr lang="en-US" dirty="0" smtClean="0">
                <a:solidFill>
                  <a:srgbClr val="1D5B89"/>
                </a:solidFill>
              </a:rPr>
              <a:t>Discussion avec les </a:t>
            </a:r>
            <a:r>
              <a:rPr lang="en-US" dirty="0" err="1" smtClean="0">
                <a:solidFill>
                  <a:srgbClr val="1D5B89"/>
                </a:solidFill>
              </a:rPr>
              <a:t>équipes</a:t>
            </a:r>
            <a:r>
              <a:rPr lang="en-US" dirty="0" smtClean="0">
                <a:solidFill>
                  <a:srgbClr val="1D5B89"/>
                </a:solidFill>
              </a:rPr>
              <a:t> </a:t>
            </a:r>
          </a:p>
          <a:p>
            <a:r>
              <a:rPr lang="fr-FR" dirty="0">
                <a:solidFill>
                  <a:srgbClr val="1D5B89"/>
                </a:solidFill>
                <a:hlinkClick r:id="rId2"/>
              </a:rPr>
              <a:t>Compte Rendu</a:t>
            </a:r>
            <a:r>
              <a:rPr lang="fr-FR" dirty="0">
                <a:solidFill>
                  <a:srgbClr val="1D5B89"/>
                </a:solidFill>
              </a:rPr>
              <a:t> de la discussion avec les équipes de BIOGER pour la mise en place du plateau </a:t>
            </a:r>
            <a:r>
              <a:rPr lang="fr-FR" dirty="0" err="1" smtClean="0">
                <a:solidFill>
                  <a:srgbClr val="1D5B89"/>
                </a:solidFill>
              </a:rPr>
              <a:t>bioinfo</a:t>
            </a:r>
            <a:r>
              <a:rPr lang="fr-FR" dirty="0" smtClean="0">
                <a:solidFill>
                  <a:srgbClr val="1D5B89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1D5B89"/>
                </a:solidFill>
              </a:rPr>
              <a:t>Thématiques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1D5B89"/>
                </a:solidFill>
              </a:rPr>
              <a:t>Fonctionnement: ressources, communication, formation, encadrement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1D5B89"/>
                </a:solidFill>
              </a:rPr>
              <a:t>Actions cours terme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1D5B89"/>
                </a:solidFill>
              </a:rPr>
              <a:t>Actions long terme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855403" y="2788965"/>
            <a:ext cx="674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rgbClr val="1D5B89"/>
                </a:solidFill>
              </a:rPr>
              <a:t>Été-automne</a:t>
            </a:r>
            <a:r>
              <a:rPr lang="en-US" b="1" u="sng" dirty="0" smtClean="0">
                <a:solidFill>
                  <a:srgbClr val="1D5B89"/>
                </a:solidFill>
              </a:rPr>
              <a:t> 2015: </a:t>
            </a:r>
            <a:r>
              <a:rPr lang="en-US" dirty="0" err="1" smtClean="0">
                <a:solidFill>
                  <a:srgbClr val="1D5B89"/>
                </a:solidFill>
              </a:rPr>
              <a:t>Demande</a:t>
            </a:r>
            <a:r>
              <a:rPr lang="en-US" dirty="0" smtClean="0">
                <a:solidFill>
                  <a:srgbClr val="1D5B89"/>
                </a:solidFill>
              </a:rPr>
              <a:t> </a:t>
            </a:r>
            <a:r>
              <a:rPr lang="en-US" dirty="0" err="1" smtClean="0">
                <a:solidFill>
                  <a:srgbClr val="1D5B89"/>
                </a:solidFill>
              </a:rPr>
              <a:t>structurelle</a:t>
            </a:r>
            <a:r>
              <a:rPr lang="en-US" dirty="0" smtClean="0">
                <a:solidFill>
                  <a:srgbClr val="1D5B89"/>
                </a:solidFill>
              </a:rPr>
              <a:t> SPE</a:t>
            </a:r>
          </a:p>
          <a:p>
            <a:r>
              <a:rPr lang="en-US" dirty="0" smtClean="0">
                <a:solidFill>
                  <a:srgbClr val="1D5B89"/>
                </a:solidFill>
              </a:rPr>
              <a:t>- Machine : 64 Gb RAM – 10To – 32 cores  (SPE 6,4K €)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74858" y="1904121"/>
            <a:ext cx="662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rgbClr val="1D5B89"/>
                </a:solidFill>
              </a:rPr>
              <a:t>Juin</a:t>
            </a:r>
            <a:r>
              <a:rPr lang="en-US" b="1" u="sng" dirty="0" smtClean="0">
                <a:solidFill>
                  <a:srgbClr val="1D5B89"/>
                </a:solidFill>
              </a:rPr>
              <a:t> 2015: </a:t>
            </a:r>
            <a:r>
              <a:rPr lang="en-US" dirty="0" smtClean="0">
                <a:solidFill>
                  <a:srgbClr val="1D5B89"/>
                </a:solidFill>
              </a:rPr>
              <a:t>Discussion BIOGER</a:t>
            </a:r>
          </a:p>
          <a:p>
            <a:r>
              <a:rPr lang="en-US" dirty="0" err="1" smtClean="0">
                <a:solidFill>
                  <a:srgbClr val="1D5B89"/>
                </a:solidFill>
              </a:rPr>
              <a:t>Attentes</a:t>
            </a:r>
            <a:r>
              <a:rPr lang="en-US" dirty="0" smtClean="0">
                <a:solidFill>
                  <a:srgbClr val="1D5B89"/>
                </a:solidFill>
              </a:rPr>
              <a:t>, </a:t>
            </a:r>
            <a:r>
              <a:rPr lang="en-US" dirty="0" err="1" smtClean="0">
                <a:solidFill>
                  <a:srgbClr val="1D5B89"/>
                </a:solidFill>
              </a:rPr>
              <a:t>besoins</a:t>
            </a:r>
            <a:r>
              <a:rPr lang="en-US" dirty="0" smtClean="0">
                <a:solidFill>
                  <a:srgbClr val="1D5B89"/>
                </a:solidFill>
              </a:rPr>
              <a:t> et </a:t>
            </a:r>
            <a:r>
              <a:rPr lang="en-US" dirty="0" err="1" smtClean="0">
                <a:solidFill>
                  <a:srgbClr val="1D5B89"/>
                </a:solidFill>
              </a:rPr>
              <a:t>fonctionnement</a:t>
            </a:r>
            <a:r>
              <a:rPr lang="en-US" dirty="0" smtClean="0">
                <a:solidFill>
                  <a:srgbClr val="1D5B89"/>
                </a:solidFill>
              </a:rPr>
              <a:t> </a:t>
            </a:r>
            <a:r>
              <a:rPr lang="en-US" dirty="0" err="1" smtClean="0">
                <a:solidFill>
                  <a:srgbClr val="1D5B89"/>
                </a:solidFill>
              </a:rPr>
              <a:t>actuel</a:t>
            </a:r>
            <a:r>
              <a:rPr lang="en-US" dirty="0" smtClean="0">
                <a:solidFill>
                  <a:srgbClr val="1D5B89"/>
                </a:solidFill>
              </a:rPr>
              <a:t> des </a:t>
            </a:r>
            <a:r>
              <a:rPr lang="en-US" dirty="0" err="1" smtClean="0">
                <a:solidFill>
                  <a:srgbClr val="1D5B89"/>
                </a:solidFill>
              </a:rPr>
              <a:t>équipes</a:t>
            </a:r>
            <a:endParaRPr lang="en-US" dirty="0" smtClean="0">
              <a:solidFill>
                <a:srgbClr val="1D5B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4854" y="3598915"/>
            <a:ext cx="2998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err="1">
                <a:solidFill>
                  <a:srgbClr val="1D5B89"/>
                </a:solidFill>
              </a:rPr>
              <a:t>J</a:t>
            </a:r>
            <a:r>
              <a:rPr lang="en-US" b="1" u="sng" dirty="0" err="1" smtClean="0">
                <a:solidFill>
                  <a:srgbClr val="1D5B89"/>
                </a:solidFill>
              </a:rPr>
              <a:t>anvier</a:t>
            </a:r>
            <a:r>
              <a:rPr lang="en-US" b="1" u="sng" dirty="0" smtClean="0">
                <a:solidFill>
                  <a:srgbClr val="1D5B89"/>
                </a:solidFill>
              </a:rPr>
              <a:t>  2016: </a:t>
            </a:r>
            <a:r>
              <a:rPr lang="en-US" dirty="0" err="1" smtClean="0">
                <a:solidFill>
                  <a:srgbClr val="1D5B89"/>
                </a:solidFill>
              </a:rPr>
              <a:t>Arrivée</a:t>
            </a:r>
            <a:r>
              <a:rPr lang="en-US" dirty="0" smtClean="0">
                <a:solidFill>
                  <a:srgbClr val="1D5B89"/>
                </a:solidFill>
              </a:rPr>
              <a:t> BIOGER</a:t>
            </a:r>
            <a:endParaRPr lang="en-US" dirty="0">
              <a:solidFill>
                <a:srgbClr val="1D5B8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0530" y="1039102"/>
            <a:ext cx="662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1D5B89"/>
                </a:solidFill>
              </a:rPr>
              <a:t>Début 2015: </a:t>
            </a:r>
            <a:r>
              <a:rPr lang="en-US" dirty="0" err="1" smtClean="0">
                <a:solidFill>
                  <a:srgbClr val="1D5B89"/>
                </a:solidFill>
              </a:rPr>
              <a:t>Entretien</a:t>
            </a:r>
            <a:r>
              <a:rPr lang="en-US" dirty="0" smtClean="0">
                <a:solidFill>
                  <a:srgbClr val="1D5B89"/>
                </a:solidFill>
              </a:rPr>
              <a:t> </a:t>
            </a:r>
            <a:r>
              <a:rPr lang="en-US" dirty="0" err="1" smtClean="0">
                <a:solidFill>
                  <a:srgbClr val="1D5B89"/>
                </a:solidFill>
              </a:rPr>
              <a:t>individuel</a:t>
            </a:r>
            <a:r>
              <a:rPr lang="en-US" dirty="0" smtClean="0">
                <a:solidFill>
                  <a:srgbClr val="1D5B89"/>
                </a:solidFill>
              </a:rPr>
              <a:t>,</a:t>
            </a:r>
          </a:p>
          <a:p>
            <a:r>
              <a:rPr lang="en-US" dirty="0" err="1" smtClean="0">
                <a:solidFill>
                  <a:srgbClr val="1D5B89"/>
                </a:solidFill>
              </a:rPr>
              <a:t>Souhait</a:t>
            </a:r>
            <a:r>
              <a:rPr lang="en-US" dirty="0" smtClean="0">
                <a:solidFill>
                  <a:srgbClr val="1D5B89"/>
                </a:solidFill>
              </a:rPr>
              <a:t> </a:t>
            </a:r>
            <a:r>
              <a:rPr lang="en-US" dirty="0" err="1" smtClean="0">
                <a:solidFill>
                  <a:srgbClr val="1D5B89"/>
                </a:solidFill>
              </a:rPr>
              <a:t>mobilité</a:t>
            </a:r>
            <a:r>
              <a:rPr lang="en-US" dirty="0" smtClean="0">
                <a:solidFill>
                  <a:srgbClr val="1D5B89"/>
                </a:solidFill>
              </a:rPr>
              <a:t>, </a:t>
            </a:r>
            <a:r>
              <a:rPr lang="en-US" dirty="0" err="1" smtClean="0">
                <a:solidFill>
                  <a:srgbClr val="1D5B89"/>
                </a:solidFill>
              </a:rPr>
              <a:t>création</a:t>
            </a:r>
            <a:r>
              <a:rPr lang="en-US" dirty="0" smtClean="0">
                <a:solidFill>
                  <a:srgbClr val="1D5B89"/>
                </a:solidFill>
              </a:rPr>
              <a:t> structure </a:t>
            </a:r>
            <a:r>
              <a:rPr lang="en-US" dirty="0" err="1" smtClean="0">
                <a:solidFill>
                  <a:srgbClr val="1D5B89"/>
                </a:solidFill>
              </a:rPr>
              <a:t>bioinfo</a:t>
            </a:r>
            <a:r>
              <a:rPr lang="en-US" dirty="0">
                <a:solidFill>
                  <a:srgbClr val="1D5B89"/>
                </a:solidFill>
              </a:rPr>
              <a:t> </a:t>
            </a:r>
            <a:r>
              <a:rPr lang="en-US" dirty="0" smtClean="0">
                <a:solidFill>
                  <a:srgbClr val="1D5B89"/>
                </a:solidFill>
              </a:rPr>
              <a:t>interne BIOGER</a:t>
            </a:r>
          </a:p>
        </p:txBody>
      </p:sp>
    </p:spTree>
    <p:extLst>
      <p:ext uri="{BB962C8B-B14F-4D97-AF65-F5344CB8AC3E}">
        <p14:creationId xmlns:p14="http://schemas.microsoft.com/office/powerpoint/2010/main" val="5933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 txBox="1">
            <a:spLocks/>
          </p:cNvSpPr>
          <p:nvPr/>
        </p:nvSpPr>
        <p:spPr>
          <a:xfrm>
            <a:off x="12155175" y="5638398"/>
            <a:ext cx="4509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fld id="{CF4668DC-857F-487D-BFFA-8C0CA5037977}" type="slidenum">
              <a:rPr lang="en-GB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4</a:t>
            </a:fld>
            <a:endParaRPr lang="en-GB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99258" y="260648"/>
            <a:ext cx="62480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Activités</a:t>
            </a:r>
            <a:r>
              <a:rPr lang="en-GB" sz="2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principales</a:t>
            </a:r>
            <a:endParaRPr lang="en-GB" sz="2400" i="1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99258" y="672952"/>
            <a:ext cx="624807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B1EB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GB" sz="16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GB" sz="16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Exemples</a:t>
            </a:r>
            <a:r>
              <a:rPr lang="en-GB" sz="16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16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réalisation</a:t>
            </a:r>
            <a:r>
              <a:rPr lang="en-GB" sz="16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2016</a:t>
            </a:r>
            <a:endParaRPr lang="en-GB" sz="1600" b="1" dirty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57082" y="1351445"/>
            <a:ext cx="80885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Réalisation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d’analyses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bioinformatiques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le cadre de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partenariat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projet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de support  interne</a:t>
            </a: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Analyses de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données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d’expression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RNA-SEQ)</a:t>
            </a: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Détection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SNPs</a:t>
            </a: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Analyse 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petits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ARNs</a:t>
            </a:r>
            <a:endParaRPr lang="en-GB" sz="1400" b="1" dirty="0" smtClean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1EB"/>
              </a:buClr>
              <a:buSzPct val="200000"/>
            </a:pPr>
            <a:r>
              <a:rPr lang="en-GB" sz="1600" dirty="0" smtClean="0">
                <a:solidFill>
                  <a:srgbClr val="0D3856"/>
                </a:solidFill>
                <a:latin typeface="Arial" pitchFamily="34" charset="0"/>
                <a:cs typeface="Arial" pitchFamily="34" charset="0"/>
              </a:rPr>
              <a:t>							</a:t>
            </a:r>
            <a:endParaRPr lang="en-GB" sz="1600" dirty="0">
              <a:solidFill>
                <a:srgbClr val="0D385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Transfert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compétences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bioinformatique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encadrement</a:t>
            </a:r>
            <a:endParaRPr lang="en-GB" dirty="0" smtClean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Formation “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Soumission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de job sur un cluster de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calcul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Encadrement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(Elise Gay, M2)</a:t>
            </a:r>
            <a:endParaRPr lang="en-GB" sz="1400" b="1" dirty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en-GB" sz="1600" dirty="0">
              <a:solidFill>
                <a:srgbClr val="0D385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Veille</a:t>
            </a:r>
            <a:r>
              <a:rPr lang="en-GB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technologique</a:t>
            </a:r>
            <a:endParaRPr lang="en-GB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Groupe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de travail RNA-SEQ</a:t>
            </a: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endParaRPr lang="en-GB" sz="1600" dirty="0" smtClean="0">
              <a:solidFill>
                <a:srgbClr val="0D385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Développement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d’outils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nécessaires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aux questions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scientifiques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l’unité</a:t>
            </a:r>
            <a:endParaRPr lang="en-GB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Outil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détection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de duplications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segmentales</a:t>
            </a:r>
            <a:endParaRPr lang="en-GB" sz="1400" b="1" dirty="0" smtClean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Mise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au point d’un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protocole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pour analyser les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données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MAINE-SEQ (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cours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1400" b="1" dirty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endParaRPr lang="en-GB" sz="1600" dirty="0">
              <a:solidFill>
                <a:srgbClr val="0D385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Proposition de managements des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données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produites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l’unité</a:t>
            </a:r>
            <a:endParaRPr lang="en-GB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Gestion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données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brutes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séquencçage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, FASTQ: ARCHIVE CATI BBRIC</a:t>
            </a: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Gestion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des annotations /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données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génome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: REFERENCE CATI BBRIC</a:t>
            </a:r>
            <a:endParaRPr lang="en-GB" sz="1400" b="1" dirty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9258" y="260648"/>
            <a:ext cx="62480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Ressources</a:t>
            </a:r>
            <a:r>
              <a:rPr lang="en-GB" sz="2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internes</a:t>
            </a:r>
            <a:endParaRPr lang="en-GB" sz="2400" i="1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57082" y="1351445"/>
            <a:ext cx="80885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Gestionnaire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projets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Redmine</a:t>
            </a:r>
            <a:endParaRPr lang="en-GB" dirty="0" smtClean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Tracabilité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travail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effectué</a:t>
            </a:r>
            <a:endParaRPr lang="en-GB" sz="1400" b="1" dirty="0" smtClean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Stockage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documents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associés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aux analyses</a:t>
            </a: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Partage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protocole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outils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d’analyse</a:t>
            </a:r>
            <a:endParaRPr lang="en-GB" sz="1400" b="1" dirty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rgbClr val="00B1EB"/>
              </a:buClr>
              <a:buSzPct val="200000"/>
            </a:pPr>
            <a:endParaRPr lang="en-GB" sz="1400" b="1" dirty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1EB"/>
              </a:buClr>
              <a:buSzPct val="200000"/>
            </a:pPr>
            <a:r>
              <a:rPr lang="en-GB" sz="1600" dirty="0" smtClean="0">
                <a:solidFill>
                  <a:srgbClr val="0D3856"/>
                </a:solidFill>
                <a:latin typeface="Arial" pitchFamily="34" charset="0"/>
                <a:cs typeface="Arial" pitchFamily="34" charset="0"/>
              </a:rPr>
              <a:t>					</a:t>
            </a:r>
            <a:endParaRPr lang="en-GB" sz="1600" dirty="0">
              <a:solidFill>
                <a:srgbClr val="0D385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b="1" dirty="0" smtClean="0">
                <a:solidFill>
                  <a:srgbClr val="1D5B8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bioinfobioger</a:t>
            </a:r>
            <a:r>
              <a:rPr lang="en-GB" b="1" dirty="0" smtClean="0">
                <a:solidFill>
                  <a:srgbClr val="1D5B8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.grignon.inra.fr</a:t>
            </a:r>
            <a:endParaRPr lang="en-GB" b="1" dirty="0" smtClean="0">
              <a:solidFill>
                <a:srgbClr val="1D5B8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Petite machine de travail “mini cluster”</a:t>
            </a: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Compte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Espace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projet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sur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demande</a:t>
            </a:r>
            <a:endParaRPr lang="en-GB" sz="1400" b="1" dirty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Installation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d’outil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sur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demande</a:t>
            </a:r>
            <a:endParaRPr lang="en-GB" sz="1400" b="1" dirty="0" smtClean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endParaRPr lang="en-GB" sz="1600" dirty="0">
              <a:solidFill>
                <a:srgbClr val="0D385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Intranet</a:t>
            </a:r>
            <a:endParaRPr lang="en-GB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Suivi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roupe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de travail 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RNA-SEQ</a:t>
            </a: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Protocoles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d’analyses</a:t>
            </a:r>
            <a:endParaRPr lang="en-GB" sz="1400" b="1" dirty="0" smtClean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B1EB"/>
              </a:buClr>
              <a:buSzPct val="120000"/>
            </a:pPr>
            <a:endParaRPr lang="en-GB" sz="1600" dirty="0" smtClean="0">
              <a:solidFill>
                <a:srgbClr val="0D385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.dell.com/das/dih.ashx/358w/sites/imagecontent/consumer/merchandizing/en/PublishingImages/US-PD-pages-SMB/workstation-precision-T7910-polaris-mag-pdp_modul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53" y="2607012"/>
            <a:ext cx="1629241" cy="2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pen-source-guide.com/var/site_smile/storage/images/guide-os/actualites/du-nouveau-pour-redmine-3-0-0/646737-1-fre-FR/Du-nouveau-pour-Redmine-3.0.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97" y="998682"/>
            <a:ext cx="3307472" cy="11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9258" y="260648"/>
            <a:ext cx="62480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Ressources</a:t>
            </a:r>
            <a:r>
              <a:rPr lang="en-GB" sz="2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externes</a:t>
            </a:r>
            <a:endParaRPr lang="en-GB" sz="2400" i="1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29602" y="1227755"/>
            <a:ext cx="73983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Outils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du CATI </a:t>
            </a:r>
            <a:r>
              <a:rPr lang="en-GB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BBRIC (https://bbric.toulouse.inra.fr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/)</a:t>
            </a:r>
          </a:p>
          <a:p>
            <a:pPr lvl="1">
              <a:buClr>
                <a:srgbClr val="00B1EB"/>
              </a:buClr>
              <a:buSzPct val="200000"/>
            </a:pPr>
            <a:r>
              <a:rPr lang="en-GB" sz="16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1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Accès</a:t>
            </a:r>
            <a:r>
              <a:rPr lang="en-GB" sz="1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par LDAP INRA pour </a:t>
            </a:r>
            <a:r>
              <a:rPr lang="en-GB" sz="1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unités</a:t>
            </a:r>
            <a:r>
              <a:rPr lang="en-GB" sz="1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SPE</a:t>
            </a: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ARCHIVE pour la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sauvegarde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pérenne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données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brutes</a:t>
            </a: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REFERENCE pour la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gestion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génomes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référence</a:t>
            </a:r>
            <a:endParaRPr lang="en-GB" sz="1400" b="1" dirty="0" smtClean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ANALYSES sous Galaxy</a:t>
            </a: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GenomeBrowser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à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façon</a:t>
            </a:r>
            <a:endParaRPr lang="en-GB" sz="1400" b="1" dirty="0" smtClean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1EB"/>
              </a:buClr>
              <a:buSzPct val="200000"/>
            </a:pPr>
            <a:r>
              <a:rPr lang="en-GB" sz="1600" dirty="0" smtClean="0">
                <a:solidFill>
                  <a:srgbClr val="0D3856"/>
                </a:solidFill>
                <a:latin typeface="Arial" pitchFamily="34" charset="0"/>
                <a:cs typeface="Arial" pitchFamily="34" charset="0"/>
              </a:rPr>
              <a:t>					</a:t>
            </a:r>
            <a:endParaRPr lang="en-GB" sz="1600" dirty="0">
              <a:solidFill>
                <a:srgbClr val="0D385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Genotoul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Clr>
                <a:srgbClr val="00B1EB"/>
              </a:buClr>
              <a:buSzPct val="200000"/>
            </a:pPr>
            <a:r>
              <a:rPr lang="en-GB" sz="1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GB" sz="1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Accès</a:t>
            </a:r>
            <a:r>
              <a:rPr lang="en-GB" sz="1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sur </a:t>
            </a:r>
            <a:r>
              <a:rPr lang="en-GB" sz="1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demande</a:t>
            </a:r>
            <a:r>
              <a:rPr lang="en-GB" sz="1400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(http</a:t>
            </a:r>
            <a:r>
              <a:rPr lang="en-GB" sz="1400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://bioinfo.genotoul.fr</a:t>
            </a:r>
            <a:r>
              <a:rPr lang="en-GB" sz="1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/)</a:t>
            </a: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ANALYSES sur cluster de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calcul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Galaxy</a:t>
            </a:r>
          </a:p>
          <a:p>
            <a:pPr>
              <a:buClr>
                <a:srgbClr val="C5DD01"/>
              </a:buClr>
            </a:pPr>
            <a:endParaRPr lang="en-GB" sz="1600" dirty="0">
              <a:solidFill>
                <a:srgbClr val="0D385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URGI</a:t>
            </a:r>
          </a:p>
          <a:p>
            <a:pPr lvl="1">
              <a:buClr>
                <a:srgbClr val="00B1EB"/>
              </a:buClr>
              <a:buSzPct val="200000"/>
            </a:pPr>
            <a:r>
              <a:rPr lang="en-GB" sz="1400" dirty="0" err="1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Accès</a:t>
            </a:r>
            <a:r>
              <a:rPr lang="en-GB" sz="1400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sur </a:t>
            </a:r>
            <a:r>
              <a:rPr lang="en-GB" sz="1400" dirty="0" err="1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demande</a:t>
            </a:r>
            <a:r>
              <a:rPr lang="en-GB" sz="1400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(https://urgi.versailles.inra.fr/Platform/Service-offering)</a:t>
            </a: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ANALYSES sur cluster de </a:t>
            </a:r>
            <a:r>
              <a:rPr lang="en-GB" sz="1400" b="1" dirty="0" err="1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calcul</a:t>
            </a:r>
            <a:r>
              <a:rPr lang="en-GB" sz="1400" b="1" dirty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en-GB" sz="1400" b="1" dirty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Galaxy</a:t>
            </a:r>
            <a:endParaRPr lang="en-GB" sz="1600" dirty="0" smtClean="0">
              <a:solidFill>
                <a:srgbClr val="0D3856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en-GB" sz="1600" dirty="0">
              <a:solidFill>
                <a:srgbClr val="0D385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Geneouest</a:t>
            </a:r>
            <a:endParaRPr lang="en-GB" dirty="0" smtClean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B1EB"/>
              </a:buClr>
              <a:buSzPct val="200000"/>
            </a:pPr>
            <a:r>
              <a:rPr lang="en-GB" sz="1400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Accès</a:t>
            </a:r>
            <a:r>
              <a:rPr lang="en-GB" sz="1400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sur </a:t>
            </a:r>
            <a:r>
              <a:rPr lang="en-GB" sz="1400" dirty="0" err="1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demande</a:t>
            </a:r>
            <a:r>
              <a:rPr lang="en-GB" sz="1400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1400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https://www.genouest.org</a:t>
            </a:r>
            <a:r>
              <a:rPr lang="en-GB" sz="1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/)</a:t>
            </a:r>
            <a:endParaRPr lang="en-GB" sz="1400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ANALYSES sur cluster de </a:t>
            </a:r>
            <a:r>
              <a:rPr lang="en-GB" sz="1400" b="1" dirty="0" err="1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calcul</a:t>
            </a:r>
            <a:r>
              <a:rPr lang="en-GB" sz="1400" b="1" dirty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en-GB" sz="1400" b="1" dirty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Galaxy</a:t>
            </a:r>
          </a:p>
          <a:p>
            <a:pPr>
              <a:buClr>
                <a:srgbClr val="C5DD01"/>
              </a:buClr>
            </a:pPr>
            <a:endParaRPr lang="en-GB" sz="1600" dirty="0">
              <a:solidFill>
                <a:srgbClr val="0D3856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endParaRPr lang="en-GB" sz="1400" b="1" dirty="0" smtClean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9258" y="260648"/>
            <a:ext cx="62480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Implication </a:t>
            </a:r>
            <a:r>
              <a:rPr lang="en-GB" sz="2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en-GB" sz="2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en-GB" sz="2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projets</a:t>
            </a:r>
            <a:r>
              <a:rPr lang="en-GB" sz="2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l’unité</a:t>
            </a:r>
            <a:endParaRPr lang="en-GB" sz="2400" i="1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835332" y="1238301"/>
            <a:ext cx="1224010" cy="4336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MSN-Bot</a:t>
            </a:r>
            <a:endParaRPr lang="en-US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088873" y="4692570"/>
            <a:ext cx="1250940" cy="4322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EGIP</a:t>
            </a:r>
            <a:endParaRPr lang="en-US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461991" y="3972410"/>
            <a:ext cx="1214017" cy="4336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Epidemio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451999" y="2638198"/>
            <a:ext cx="1224009" cy="4322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AMPC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451999" y="1980192"/>
            <a:ext cx="1224009" cy="4322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EPLM</a:t>
            </a:r>
            <a:endParaRPr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457701" y="1233535"/>
            <a:ext cx="1218307" cy="4336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AMAR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923793" y="1127200"/>
            <a:ext cx="497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1D5B89"/>
                </a:solidFill>
              </a:rPr>
              <a:t>Analyse</a:t>
            </a:r>
            <a:r>
              <a:rPr lang="en-US" dirty="0" smtClean="0">
                <a:solidFill>
                  <a:srgbClr val="1D5B89"/>
                </a:solidFill>
              </a:rPr>
              <a:t> </a:t>
            </a:r>
            <a:r>
              <a:rPr lang="en-US" dirty="0" err="1" smtClean="0">
                <a:solidFill>
                  <a:srgbClr val="1D5B89"/>
                </a:solidFill>
              </a:rPr>
              <a:t>petits</a:t>
            </a:r>
            <a:r>
              <a:rPr lang="en-US" dirty="0" smtClean="0">
                <a:solidFill>
                  <a:srgbClr val="1D5B89"/>
                </a:solidFill>
              </a:rPr>
              <a:t> ARNs [Daphne – Paris-Match]</a:t>
            </a:r>
          </a:p>
          <a:p>
            <a:r>
              <a:rPr lang="en-US" dirty="0" smtClean="0">
                <a:solidFill>
                  <a:srgbClr val="1D5B89"/>
                </a:solidFill>
              </a:rPr>
              <a:t>Detection SNPs [Daphne, Paris-Match]</a:t>
            </a:r>
            <a:endParaRPr lang="en-US" dirty="0">
              <a:solidFill>
                <a:srgbClr val="1D5B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04338" y="2579156"/>
            <a:ext cx="4689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1D5B89"/>
                </a:solidFill>
              </a:rPr>
              <a:t>Analyse</a:t>
            </a:r>
            <a:r>
              <a:rPr lang="en-US" dirty="0" smtClean="0">
                <a:solidFill>
                  <a:srgbClr val="1D5B89"/>
                </a:solidFill>
              </a:rPr>
              <a:t> genome </a:t>
            </a:r>
            <a:r>
              <a:rPr lang="en-US" dirty="0" err="1" smtClean="0">
                <a:solidFill>
                  <a:srgbClr val="1D5B89"/>
                </a:solidFill>
              </a:rPr>
              <a:t>colleto</a:t>
            </a:r>
            <a:r>
              <a:rPr lang="en-US" dirty="0" smtClean="0">
                <a:solidFill>
                  <a:srgbClr val="1D5B89"/>
                </a:solidFill>
              </a:rPr>
              <a:t>: RNA-</a:t>
            </a:r>
            <a:r>
              <a:rPr lang="en-US" dirty="0" err="1" smtClean="0">
                <a:solidFill>
                  <a:srgbClr val="1D5B89"/>
                </a:solidFill>
              </a:rPr>
              <a:t>Seq</a:t>
            </a:r>
            <a:r>
              <a:rPr lang="en-US" dirty="0" smtClean="0">
                <a:solidFill>
                  <a:srgbClr val="1D5B89"/>
                </a:solidFill>
              </a:rPr>
              <a:t>, TEs, SNPs</a:t>
            </a:r>
          </a:p>
          <a:p>
            <a:r>
              <a:rPr lang="en-US" dirty="0" smtClean="0">
                <a:solidFill>
                  <a:srgbClr val="1D5B89"/>
                </a:solidFill>
              </a:rPr>
              <a:t> [</a:t>
            </a:r>
            <a:r>
              <a:rPr lang="en-US" dirty="0" err="1" smtClean="0">
                <a:solidFill>
                  <a:srgbClr val="1D5B89"/>
                </a:solidFill>
              </a:rPr>
              <a:t>thèse</a:t>
            </a:r>
            <a:r>
              <a:rPr lang="en-US" dirty="0" smtClean="0">
                <a:solidFill>
                  <a:srgbClr val="1D5B89"/>
                </a:solidFill>
              </a:rPr>
              <a:t> Jean-Felix]</a:t>
            </a:r>
            <a:endParaRPr lang="en-US" dirty="0">
              <a:solidFill>
                <a:srgbClr val="1D5B89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14064" y="4643981"/>
            <a:ext cx="391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1D5B89"/>
                </a:solidFill>
              </a:rPr>
              <a:t>Metabo</a:t>
            </a:r>
            <a:r>
              <a:rPr lang="en-US" dirty="0" smtClean="0">
                <a:solidFill>
                  <a:srgbClr val="1D5B89"/>
                </a:solidFill>
              </a:rPr>
              <a:t> II, Base de </a:t>
            </a:r>
            <a:r>
              <a:rPr lang="en-US" dirty="0" err="1" smtClean="0">
                <a:solidFill>
                  <a:srgbClr val="1D5B89"/>
                </a:solidFill>
              </a:rPr>
              <a:t>données</a:t>
            </a:r>
            <a:r>
              <a:rPr lang="en-US" dirty="0" smtClean="0">
                <a:solidFill>
                  <a:srgbClr val="1D5B89"/>
                </a:solidFill>
              </a:rPr>
              <a:t>, site web: [</a:t>
            </a:r>
            <a:r>
              <a:rPr lang="en-US" dirty="0" err="1" smtClean="0">
                <a:solidFill>
                  <a:srgbClr val="1D5B89"/>
                </a:solidFill>
              </a:rPr>
              <a:t>HerbiFun</a:t>
            </a:r>
            <a:r>
              <a:rPr lang="en-US" dirty="0" smtClean="0">
                <a:solidFill>
                  <a:srgbClr val="1D5B89"/>
                </a:solidFill>
              </a:rPr>
              <a:t>]</a:t>
            </a:r>
            <a:endParaRPr lang="en-US" dirty="0">
              <a:solidFill>
                <a:srgbClr val="1D5B89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04338" y="3382170"/>
            <a:ext cx="4368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D5B89"/>
                </a:solidFill>
              </a:rPr>
              <a:t>Maine-</a:t>
            </a:r>
            <a:r>
              <a:rPr lang="en-US" dirty="0" err="1" smtClean="0">
                <a:solidFill>
                  <a:srgbClr val="1D5B89"/>
                </a:solidFill>
              </a:rPr>
              <a:t>Seq</a:t>
            </a:r>
            <a:r>
              <a:rPr lang="en-US" dirty="0" smtClean="0">
                <a:solidFill>
                  <a:srgbClr val="1D5B89"/>
                </a:solidFill>
              </a:rPr>
              <a:t>, RNA-</a:t>
            </a:r>
            <a:r>
              <a:rPr lang="en-US" dirty="0" err="1" smtClean="0">
                <a:solidFill>
                  <a:srgbClr val="1D5B89"/>
                </a:solidFill>
              </a:rPr>
              <a:t>Seq</a:t>
            </a:r>
            <a:r>
              <a:rPr lang="en-US" dirty="0" smtClean="0">
                <a:solidFill>
                  <a:srgbClr val="1D5B89"/>
                </a:solidFill>
              </a:rPr>
              <a:t>: [</a:t>
            </a:r>
            <a:r>
              <a:rPr lang="en-US" dirty="0" err="1" smtClean="0">
                <a:solidFill>
                  <a:srgbClr val="1D5B89"/>
                </a:solidFill>
              </a:rPr>
              <a:t>spe_nucleosome</a:t>
            </a:r>
            <a:r>
              <a:rPr lang="en-US" dirty="0" smtClean="0">
                <a:solidFill>
                  <a:srgbClr val="1D5B89"/>
                </a:solidFill>
              </a:rPr>
              <a:t>]</a:t>
            </a:r>
            <a:endParaRPr lang="en-US" dirty="0">
              <a:solidFill>
                <a:srgbClr val="1D5B89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14064" y="4036938"/>
            <a:ext cx="250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D5B89"/>
                </a:solidFill>
              </a:rPr>
              <a:t>SNPs, GWAS: [Gandalf]</a:t>
            </a:r>
            <a:endParaRPr lang="en-US" dirty="0">
              <a:solidFill>
                <a:srgbClr val="1D5B89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33353" y="5487386"/>
            <a:ext cx="324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D5B89"/>
                </a:solidFill>
              </a:rPr>
              <a:t>Detection SNPs: [</a:t>
            </a:r>
            <a:r>
              <a:rPr lang="en-US" dirty="0" err="1" smtClean="0">
                <a:solidFill>
                  <a:srgbClr val="1D5B89"/>
                </a:solidFill>
              </a:rPr>
              <a:t>Stratageme</a:t>
            </a:r>
            <a:r>
              <a:rPr lang="en-US" dirty="0" smtClean="0">
                <a:solidFill>
                  <a:srgbClr val="1D5B89"/>
                </a:solidFill>
              </a:rPr>
              <a:t>]</a:t>
            </a:r>
            <a:endParaRPr lang="en-US" dirty="0">
              <a:solidFill>
                <a:srgbClr val="1D5B89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14064" y="1980192"/>
            <a:ext cx="436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D5B89"/>
                </a:solidFill>
              </a:rPr>
              <a:t>Genome, RNA-</a:t>
            </a:r>
            <a:r>
              <a:rPr lang="en-US" dirty="0" err="1" smtClean="0">
                <a:solidFill>
                  <a:srgbClr val="1D5B89"/>
                </a:solidFill>
              </a:rPr>
              <a:t>Seq</a:t>
            </a:r>
            <a:r>
              <a:rPr lang="en-US" dirty="0" smtClean="0">
                <a:solidFill>
                  <a:srgbClr val="1D5B89"/>
                </a:solidFill>
              </a:rPr>
              <a:t>: [</a:t>
            </a:r>
            <a:r>
              <a:rPr lang="en-US" dirty="0" err="1" smtClean="0">
                <a:solidFill>
                  <a:srgbClr val="1D5B89"/>
                </a:solidFill>
              </a:rPr>
              <a:t>LeptoLife</a:t>
            </a:r>
            <a:r>
              <a:rPr lang="en-US" dirty="0" smtClean="0">
                <a:solidFill>
                  <a:srgbClr val="1D5B89"/>
                </a:solidFill>
              </a:rPr>
              <a:t> - Metaphor]</a:t>
            </a:r>
            <a:endParaRPr lang="en-US" dirty="0">
              <a:solidFill>
                <a:srgbClr val="1D5B89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4562" y="6222730"/>
            <a:ext cx="53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1D5B89"/>
                </a:solidFill>
              </a:rPr>
              <a:t>Extérieurs</a:t>
            </a:r>
            <a:r>
              <a:rPr lang="en-US" dirty="0" smtClean="0">
                <a:solidFill>
                  <a:srgbClr val="1D5B89"/>
                </a:solidFill>
              </a:rPr>
              <a:t>: MYCSA, </a:t>
            </a:r>
            <a:r>
              <a:rPr lang="en-US" dirty="0" err="1" smtClean="0">
                <a:solidFill>
                  <a:srgbClr val="1D5B89"/>
                </a:solidFill>
              </a:rPr>
              <a:t>Genoscope</a:t>
            </a:r>
            <a:r>
              <a:rPr lang="en-US" dirty="0" smtClean="0">
                <a:solidFill>
                  <a:srgbClr val="1D5B89"/>
                </a:solidFill>
              </a:rPr>
              <a:t>, IGEPP,…</a:t>
            </a:r>
            <a:endParaRPr lang="en-US" dirty="0">
              <a:solidFill>
                <a:srgbClr val="1D5B89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6802160" y="3335471"/>
            <a:ext cx="1224010" cy="4336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MSN-Bot</a:t>
            </a:r>
            <a:endParaRPr lang="en-US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5451999" y="3335471"/>
            <a:ext cx="1224009" cy="4322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EPLM</a:t>
            </a:r>
            <a:endParaRPr lang="en-US" dirty="0"/>
          </a:p>
        </p:txBody>
      </p:sp>
      <p:cxnSp>
        <p:nvCxnSpPr>
          <p:cNvPr id="33" name="Connecteur droit 32"/>
          <p:cNvCxnSpPr/>
          <p:nvPr/>
        </p:nvCxnSpPr>
        <p:spPr>
          <a:xfrm>
            <a:off x="988979" y="1857983"/>
            <a:ext cx="7538936" cy="0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060315" y="2487055"/>
            <a:ext cx="7538936" cy="0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988979" y="3251427"/>
            <a:ext cx="7538936" cy="0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986105" y="3875334"/>
            <a:ext cx="7538936" cy="0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986105" y="4558161"/>
            <a:ext cx="7538936" cy="0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986105" y="5343365"/>
            <a:ext cx="7538936" cy="0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988979" y="6002633"/>
            <a:ext cx="7538936" cy="0"/>
          </a:xfrm>
          <a:prstGeom prst="line">
            <a:avLst/>
          </a:prstGeom>
          <a:ln w="158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à coins arrondis 41"/>
          <p:cNvSpPr/>
          <p:nvPr/>
        </p:nvSpPr>
        <p:spPr>
          <a:xfrm>
            <a:off x="4829783" y="4695192"/>
            <a:ext cx="1188134" cy="4322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AMPC</a:t>
            </a:r>
            <a:endParaRPr lang="en-US" dirty="0"/>
          </a:p>
        </p:txBody>
      </p:sp>
      <p:sp>
        <p:nvSpPr>
          <p:cNvPr id="43" name="Rectangle à coins arrondis 42"/>
          <p:cNvSpPr/>
          <p:nvPr/>
        </p:nvSpPr>
        <p:spPr>
          <a:xfrm>
            <a:off x="7447337" y="4688120"/>
            <a:ext cx="1224010" cy="4336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MSN-Bot</a:t>
            </a:r>
            <a:endParaRPr lang="en-US" dirty="0"/>
          </a:p>
        </p:txBody>
      </p:sp>
      <p:sp>
        <p:nvSpPr>
          <p:cNvPr id="44" name="Rectangle à coins arrondis 43"/>
          <p:cNvSpPr/>
          <p:nvPr/>
        </p:nvSpPr>
        <p:spPr>
          <a:xfrm>
            <a:off x="4829783" y="5425796"/>
            <a:ext cx="1218307" cy="4336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0060" y="1318244"/>
            <a:ext cx="7772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Assemblage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PacBio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génome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i="1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Colletotrichum</a:t>
            </a:r>
            <a:r>
              <a:rPr lang="en-GB" i="1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higginsianum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découverte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grandes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zones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dupliquées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génome</a:t>
            </a:r>
            <a:endParaRPr lang="en-GB" dirty="0" smtClean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endParaRPr lang="en-GB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Besoins</a:t>
            </a:r>
            <a:r>
              <a:rPr lang="en-GB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: detection des </a:t>
            </a:r>
            <a:r>
              <a:rPr lang="en-GB" dirty="0" err="1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grandes</a:t>
            </a:r>
            <a:r>
              <a:rPr lang="en-GB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zones </a:t>
            </a:r>
            <a:r>
              <a:rPr lang="en-GB" dirty="0" err="1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dupliquées</a:t>
            </a:r>
            <a:endParaRPr lang="en-GB" i="1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Detection des zones </a:t>
            </a:r>
            <a:r>
              <a:rPr lang="en-GB" sz="1400" b="1" dirty="0" err="1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dupliquées</a:t>
            </a:r>
            <a:endParaRPr lang="en-GB" sz="1400" b="1" dirty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Analyse du </a:t>
            </a:r>
            <a:r>
              <a:rPr lang="en-GB" sz="1400" b="1" dirty="0" err="1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contenu</a:t>
            </a:r>
            <a:r>
              <a:rPr lang="en-GB" sz="1400" b="1" dirty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GB" sz="1400" b="1" dirty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gène</a:t>
            </a:r>
            <a:endParaRPr lang="en-GB" sz="1400" b="1" dirty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Analyse du </a:t>
            </a:r>
            <a:r>
              <a:rPr lang="en-GB" sz="1400" b="1" dirty="0" err="1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polymorphisme</a:t>
            </a:r>
            <a:r>
              <a:rPr lang="en-GB" sz="1400" b="1" dirty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1400" b="1" dirty="0" err="1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séquence</a:t>
            </a:r>
            <a:endParaRPr lang="en-GB" sz="1400" b="1" dirty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Visualisation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graphique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des duplications</a:t>
            </a:r>
          </a:p>
          <a:p>
            <a:pPr>
              <a:buClr>
                <a:srgbClr val="00B1EB"/>
              </a:buClr>
              <a:buSzPct val="200000"/>
            </a:pPr>
            <a:endParaRPr lang="en-GB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Pas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peu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d’outils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disponibles</a:t>
            </a:r>
            <a:r>
              <a:rPr lang="en-GB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permettant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répondre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aux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différentes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questions. </a:t>
            </a: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endParaRPr lang="en-GB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Protocoles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bioinfo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compliqués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selon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complexité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génomes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. Champignons “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problème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assez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simple”. Utilisation du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protocole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i="1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Khaja</a:t>
            </a:r>
            <a:r>
              <a:rPr lang="en-GB" i="1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et al </a:t>
            </a:r>
            <a:r>
              <a:rPr lang="en-GB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(Methods in Molecular Biology, 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) pour 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réalisation</a:t>
            </a:r>
            <a:r>
              <a:rPr lang="en-GB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de la </a:t>
            </a:r>
            <a:r>
              <a:rPr lang="en-GB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détection</a:t>
            </a:r>
            <a:r>
              <a:rPr lang="en-GB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des SDs. </a:t>
            </a: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Creation d’un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outil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détection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des SDs</a:t>
            </a:r>
          </a:p>
          <a:p>
            <a:pPr marL="742950" lvl="1" indent="-285750">
              <a:buClr>
                <a:srgbClr val="00B1EB"/>
              </a:buClr>
              <a:buSzPct val="120000"/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Création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d’un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outil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d’analyse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polymorphisme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gènes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 err="1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en-GB" sz="1400" b="1" dirty="0" smtClean="0">
                <a:solidFill>
                  <a:srgbClr val="25A1DF"/>
                </a:solidFill>
                <a:latin typeface="Arial" pitchFamily="34" charset="0"/>
                <a:cs typeface="Arial" pitchFamily="34" charset="0"/>
              </a:rPr>
              <a:t> les SDs</a:t>
            </a:r>
            <a:endParaRPr lang="en-GB" sz="1400" b="1" dirty="0">
              <a:solidFill>
                <a:srgbClr val="25A1D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1EB"/>
              </a:buClr>
              <a:buSzPct val="200000"/>
            </a:pPr>
            <a:endParaRPr lang="en-GB" dirty="0" smtClean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99257" y="260648"/>
            <a:ext cx="77980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Focu</a:t>
            </a:r>
            <a:r>
              <a:rPr lang="en-GB" sz="2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GB" sz="2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2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éalisation</a:t>
            </a:r>
            <a:r>
              <a:rPr lang="en-GB" sz="2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interne: </a:t>
            </a:r>
            <a:r>
              <a:rPr lang="en-GB" sz="2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SDDetector</a:t>
            </a:r>
            <a:endParaRPr lang="en-GB" sz="2000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82885" y="722313"/>
            <a:ext cx="4289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25A1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des duplications </a:t>
            </a:r>
            <a:r>
              <a:rPr lang="en-US" sz="1600" b="1" dirty="0" err="1" smtClean="0">
                <a:solidFill>
                  <a:srgbClr val="25A1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segmentales</a:t>
            </a:r>
            <a:endParaRPr lang="en-US" sz="1600" b="1" dirty="0">
              <a:solidFill>
                <a:srgbClr val="25A1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9257" y="260648"/>
            <a:ext cx="77980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Focu</a:t>
            </a:r>
            <a:r>
              <a:rPr lang="en-GB" sz="2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GB" sz="2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2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éalisation</a:t>
            </a:r>
            <a:r>
              <a:rPr lang="en-GB" sz="2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interne: </a:t>
            </a:r>
            <a:r>
              <a:rPr lang="en-GB" sz="2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SDDetector</a:t>
            </a:r>
            <a:endParaRPr lang="en-GB" sz="2000" dirty="0">
              <a:solidFill>
                <a:srgbClr val="1D5B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828787" y="1731154"/>
            <a:ext cx="1035169" cy="7246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Blast</a:t>
            </a:r>
            <a:endParaRPr lang="en-US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03058" y="2826570"/>
            <a:ext cx="3446248" cy="7706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SDDetector</a:t>
            </a:r>
            <a:r>
              <a:rPr lang="en-US" dirty="0" smtClean="0"/>
              <a:t>: </a:t>
            </a:r>
            <a:r>
              <a:rPr lang="fr-FR" sz="1400" dirty="0" smtClean="0"/>
              <a:t>segmental_duplication_detector.py</a:t>
            </a:r>
          </a:p>
          <a:p>
            <a:pPr algn="ctr"/>
            <a:r>
              <a:rPr lang="fr-FR" sz="1400" dirty="0" smtClean="0"/>
              <a:t>"Gap size, SD </a:t>
            </a:r>
            <a:r>
              <a:rPr lang="fr-FR" sz="1400" dirty="0" err="1" smtClean="0"/>
              <a:t>length</a:t>
            </a:r>
            <a:r>
              <a:rPr lang="fr-FR" sz="1400" dirty="0" smtClean="0"/>
              <a:t> "</a:t>
            </a:r>
            <a:endParaRPr lang="en-US" sz="1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08815" y="4583418"/>
            <a:ext cx="3561259" cy="7706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SDDetector</a:t>
            </a:r>
            <a:r>
              <a:rPr lang="en-US" dirty="0" smtClean="0"/>
              <a:t>: </a:t>
            </a:r>
            <a:r>
              <a:rPr lang="fr-FR" sz="1400" dirty="0"/>
              <a:t>segmental_duplication_gene_analyzer.py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82614" y="6303983"/>
            <a:ext cx="5511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Code et </a:t>
            </a:r>
            <a:r>
              <a:rPr lang="en-US" sz="1600" b="1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protocole</a:t>
            </a:r>
            <a:r>
              <a:rPr lang="en-US" sz="1600" b="1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1600" dirty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://github.com/nlapalu/SDDetector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5694" y="1147234"/>
            <a:ext cx="830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genome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480255" y="1155859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TEs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962790" y="3950367"/>
            <a:ext cx="434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SD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1721616" y="4017480"/>
            <a:ext cx="671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genes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2380010" y="4017480"/>
            <a:ext cx="830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genome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3176183" y="4017479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TEs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3693510" y="4009601"/>
            <a:ext cx="562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blast</a:t>
            </a:r>
            <a:endParaRPr lang="en-US" sz="1400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346371" y="2544792"/>
            <a:ext cx="0" cy="189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endCxn id="13" idx="0"/>
          </p:cNvCxnSpPr>
          <p:nvPr/>
        </p:nvCxnSpPr>
        <p:spPr>
          <a:xfrm>
            <a:off x="1180157" y="3674853"/>
            <a:ext cx="0" cy="275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1180159" y="4172748"/>
            <a:ext cx="2" cy="352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2057604" y="4258144"/>
            <a:ext cx="1" cy="284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1730229" y="5460612"/>
            <a:ext cx="3205" cy="241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21853" y="5727962"/>
            <a:ext cx="2497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Alignement</a:t>
            </a:r>
            <a:r>
              <a:rPr lang="en-GB" sz="1400" dirty="0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GB" sz="1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polymorphisme</a:t>
            </a:r>
            <a:endParaRPr lang="en-US" sz="1400" dirty="0"/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3971792" y="5431902"/>
            <a:ext cx="3205" cy="241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637297" y="5727962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1400" dirty="0" err="1" smtClean="0">
                <a:solidFill>
                  <a:srgbClr val="1D5B89"/>
                </a:solidFill>
                <a:latin typeface="Arial" pitchFamily="34" charset="0"/>
                <a:cs typeface="Arial" pitchFamily="34" charset="0"/>
              </a:rPr>
              <a:t>ircos</a:t>
            </a:r>
            <a:endParaRPr lang="en-US" sz="1400" dirty="0"/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1931033" y="1437758"/>
            <a:ext cx="12714" cy="229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2699855" y="1455011"/>
            <a:ext cx="0" cy="209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Imag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15" y="984099"/>
            <a:ext cx="4813885" cy="4813885"/>
          </a:xfrm>
          <a:prstGeom prst="rect">
            <a:avLst/>
          </a:prstGeom>
        </p:spPr>
      </p:pic>
      <p:cxnSp>
        <p:nvCxnSpPr>
          <p:cNvPr id="55" name="Connecteur droit avec flèche 54"/>
          <p:cNvCxnSpPr/>
          <p:nvPr/>
        </p:nvCxnSpPr>
        <p:spPr>
          <a:xfrm>
            <a:off x="3950378" y="4266341"/>
            <a:ext cx="1" cy="284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3446857" y="4258144"/>
            <a:ext cx="1" cy="284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2795347" y="4258144"/>
            <a:ext cx="1" cy="284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682885" y="722313"/>
            <a:ext cx="4289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25A1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des duplications </a:t>
            </a:r>
            <a:r>
              <a:rPr lang="en-US" sz="1600" b="1" dirty="0" err="1" smtClean="0">
                <a:solidFill>
                  <a:srgbClr val="25A1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segmentales</a:t>
            </a:r>
            <a:endParaRPr lang="en-US" sz="1600" b="1" dirty="0">
              <a:solidFill>
                <a:srgbClr val="25A1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10700</TotalTime>
  <Words>581</Words>
  <Application>Microsoft Office PowerPoint</Application>
  <PresentationFormat>Affichage à l'écran (4:3)</PresentationFormat>
  <Paragraphs>171</Paragraphs>
  <Slides>11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muriel viaud</dc:creator>
  <cp:lastModifiedBy>Nicolas Lapalu</cp:lastModifiedBy>
  <cp:revision>267</cp:revision>
  <dcterms:created xsi:type="dcterms:W3CDTF">2016-10-04T16:18:07Z</dcterms:created>
  <dcterms:modified xsi:type="dcterms:W3CDTF">2017-02-28T15:35:03Z</dcterms:modified>
</cp:coreProperties>
</file>