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79" r:id="rId4"/>
    <p:sldId id="258" r:id="rId5"/>
    <p:sldId id="288" r:id="rId6"/>
    <p:sldId id="287" r:id="rId7"/>
    <p:sldId id="259" r:id="rId8"/>
    <p:sldId id="283" r:id="rId9"/>
    <p:sldId id="290" r:id="rId10"/>
    <p:sldId id="293" r:id="rId11"/>
    <p:sldId id="274" r:id="rId12"/>
    <p:sldId id="294" r:id="rId13"/>
    <p:sldId id="291" r:id="rId14"/>
    <p:sldId id="299" r:id="rId15"/>
    <p:sldId id="298" r:id="rId16"/>
    <p:sldId id="300" r:id="rId17"/>
    <p:sldId id="305" r:id="rId18"/>
    <p:sldId id="297" r:id="rId19"/>
    <p:sldId id="301" r:id="rId20"/>
    <p:sldId id="292" r:id="rId21"/>
    <p:sldId id="260" r:id="rId22"/>
    <p:sldId id="261" r:id="rId23"/>
    <p:sldId id="262" r:id="rId24"/>
    <p:sldId id="264" r:id="rId25"/>
    <p:sldId id="265" r:id="rId26"/>
    <p:sldId id="266" r:id="rId27"/>
    <p:sldId id="269" r:id="rId28"/>
    <p:sldId id="267" r:id="rId29"/>
    <p:sldId id="268" r:id="rId30"/>
    <p:sldId id="303" r:id="rId31"/>
    <p:sldId id="280" r:id="rId32"/>
    <p:sldId id="270" r:id="rId33"/>
    <p:sldId id="3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8" autoAdjust="0"/>
    <p:restoredTop sz="71358" autoAdjust="0"/>
  </p:normalViewPr>
  <p:slideViewPr>
    <p:cSldViewPr snapToGrid="0">
      <p:cViewPr varScale="1">
        <p:scale>
          <a:sx n="62" d="100"/>
          <a:sy n="62" d="100"/>
        </p:scale>
        <p:origin x="3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EA1F-C297-455A-A80D-B133A42973BE}" type="datetimeFigureOut">
              <a:rPr lang="fr-FR" smtClean="0"/>
              <a:t>07/02/2021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4F429-0990-4957-8F32-1E0FC415DB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82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Préparation de l’échantillon : par</a:t>
            </a:r>
            <a:r>
              <a:rPr lang="fr-FR" baseline="0" dirty="0"/>
              <a:t> exemple rendre transparent, faire des traitements pour localiser une </a:t>
            </a:r>
            <a:r>
              <a:rPr lang="fr-FR" baseline="0" dirty="0" err="1"/>
              <a:t>prot</a:t>
            </a:r>
            <a:r>
              <a:rPr lang="fr-FR" baseline="0" dirty="0"/>
              <a:t>/ARN/ADN (</a:t>
            </a:r>
            <a:r>
              <a:rPr lang="fr-FR" baseline="0" dirty="0" err="1"/>
              <a:t>immuno</a:t>
            </a:r>
            <a:r>
              <a:rPr lang="fr-FR" baseline="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Idem que raisonnement scientifique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185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Préparation de l’échantillon : par</a:t>
            </a:r>
            <a:r>
              <a:rPr lang="fr-FR" baseline="0" dirty="0"/>
              <a:t> exemple rendre transparent, faire des traitements pour localiser une </a:t>
            </a:r>
            <a:r>
              <a:rPr lang="fr-FR" baseline="0" dirty="0" err="1"/>
              <a:t>prot</a:t>
            </a:r>
            <a:r>
              <a:rPr lang="fr-FR" baseline="0" dirty="0"/>
              <a:t>/ARN/ADN (</a:t>
            </a:r>
            <a:r>
              <a:rPr lang="fr-FR" baseline="0" dirty="0" err="1"/>
              <a:t>immuno</a:t>
            </a:r>
            <a:r>
              <a:rPr lang="fr-FR" baseline="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Idem que raisonnement scientifique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651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BIOGER la plus part sont droit</a:t>
            </a:r>
          </a:p>
          <a:p>
            <a:endParaRPr lang="fr-FR" dirty="0"/>
          </a:p>
          <a:p>
            <a:r>
              <a:rPr lang="fr-FR" dirty="0"/>
              <a:t>Avantage de travailler sur culture liquide en inversé (animaliste)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92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 diaphragm</a:t>
            </a:r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prevents glare (reflected light inside the optics)</a:t>
            </a:r>
            <a:endParaRPr lang="fr-FR" dirty="0" smtClean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09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Flouté sur les bords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465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DIC : contraste Interférentiel Différentiel</a:t>
            </a:r>
          </a:p>
          <a:p>
            <a:r>
              <a:rPr lang="fr-FR" dirty="0" smtClean="0"/>
              <a:t>Indication sur objectif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311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</a:t>
            </a:r>
            <a:r>
              <a:rPr lang="en-GB" dirty="0" err="1"/>
              <a:t>ambda</a:t>
            </a:r>
            <a:r>
              <a:rPr lang="en-GB" dirty="0"/>
              <a:t> EX &lt; Emission !!!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718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dirty="0" err="1" smtClean="0">
                <a:solidFill>
                  <a:schemeClr val="bg1"/>
                </a:solidFill>
              </a:rPr>
              <a:t>Resolution</a:t>
            </a:r>
            <a:r>
              <a:rPr lang="fr-FR" sz="1200" dirty="0" smtClean="0">
                <a:solidFill>
                  <a:schemeClr val="bg1"/>
                </a:solidFill>
              </a:rPr>
              <a:t>: </a:t>
            </a:r>
            <a:r>
              <a:rPr lang="fr-FR" sz="1200" dirty="0" err="1" smtClean="0">
                <a:solidFill>
                  <a:schemeClr val="bg1"/>
                </a:solidFill>
              </a:rPr>
              <a:t>electron</a:t>
            </a:r>
            <a:r>
              <a:rPr lang="fr-FR" sz="1200" dirty="0" smtClean="0">
                <a:solidFill>
                  <a:schemeClr val="bg1"/>
                </a:solidFill>
              </a:rPr>
              <a:t> size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but :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No fluorescence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No </a:t>
            </a:r>
            <a:r>
              <a:rPr lang="fr-FR" sz="1200" dirty="0" err="1" smtClean="0">
                <a:solidFill>
                  <a:schemeClr val="bg1"/>
                </a:solidFill>
              </a:rPr>
              <a:t>dynamic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1200" dirty="0" err="1" smtClean="0">
                <a:solidFill>
                  <a:schemeClr val="bg1"/>
                </a:solidFill>
              </a:rPr>
              <a:t>Limit</a:t>
            </a:r>
            <a:r>
              <a:rPr lang="fr-FR" sz="1200" dirty="0" smtClean="0">
                <a:solidFill>
                  <a:schemeClr val="bg1"/>
                </a:solidFill>
              </a:rPr>
              <a:t> of </a:t>
            </a:r>
            <a:r>
              <a:rPr lang="fr-FR" sz="1200" dirty="0" err="1" smtClean="0">
                <a:solidFill>
                  <a:schemeClr val="bg1"/>
                </a:solidFill>
              </a:rPr>
              <a:t>staining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tools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(no fusion </a:t>
            </a:r>
            <a:r>
              <a:rPr lang="fr-FR" sz="1200" dirty="0" err="1" smtClean="0">
                <a:solidFill>
                  <a:schemeClr val="bg1"/>
                </a:solidFill>
              </a:rPr>
              <a:t>protein</a:t>
            </a:r>
            <a:r>
              <a:rPr lang="fr-FR" sz="1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sz="1200" u="sng" dirty="0" err="1" smtClean="0">
                <a:solidFill>
                  <a:schemeClr val="bg1"/>
                </a:solidFill>
              </a:rPr>
              <a:t>Resolution</a:t>
            </a:r>
            <a:r>
              <a:rPr lang="fr-FR" sz="1200" u="sng" dirty="0" smtClean="0">
                <a:solidFill>
                  <a:schemeClr val="bg1"/>
                </a:solidFill>
              </a:rPr>
              <a:t> :</a:t>
            </a:r>
            <a:r>
              <a:rPr lang="fr-FR" sz="1200" dirty="0" smtClean="0">
                <a:solidFill>
                  <a:schemeClr val="bg1"/>
                </a:solidFill>
              </a:rPr>
              <a:t> 50nm in x, y, z axis</a:t>
            </a:r>
            <a:endParaRPr lang="fr-FR" sz="1200" u="sng" dirty="0" smtClean="0">
              <a:solidFill>
                <a:schemeClr val="bg1"/>
              </a:solidFill>
            </a:endParaRPr>
          </a:p>
          <a:p>
            <a:r>
              <a:rPr lang="fr-FR" sz="1200" dirty="0" smtClean="0">
                <a:solidFill>
                  <a:schemeClr val="bg1"/>
                </a:solidFill>
              </a:rPr>
              <a:t>Fluorescence, Ph, DIC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z-</a:t>
            </a:r>
            <a:r>
              <a:rPr lang="fr-FR" sz="1200" dirty="0" err="1" smtClean="0">
                <a:solidFill>
                  <a:schemeClr val="bg1"/>
                </a:solidFill>
              </a:rPr>
              <a:t>stack</a:t>
            </a:r>
            <a:r>
              <a:rPr lang="fr-FR" sz="1200" dirty="0" smtClean="0">
                <a:solidFill>
                  <a:schemeClr val="bg1"/>
                </a:solidFill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</a:rPr>
              <a:t>numerical</a:t>
            </a:r>
            <a:r>
              <a:rPr lang="fr-FR" sz="1200" dirty="0" smtClean="0">
                <a:solidFill>
                  <a:schemeClr val="bg1"/>
                </a:solidFill>
              </a:rPr>
              <a:t> zoom</a:t>
            </a:r>
          </a:p>
          <a:p>
            <a:r>
              <a:rPr lang="fr-FR" sz="1200" b="1" dirty="0" smtClean="0">
                <a:solidFill>
                  <a:schemeClr val="bg1"/>
                </a:solidFill>
              </a:rPr>
              <a:t>But:</a:t>
            </a:r>
          </a:p>
          <a:p>
            <a:r>
              <a:rPr lang="fr-FR" sz="1200" dirty="0" err="1" smtClean="0">
                <a:solidFill>
                  <a:schemeClr val="bg1"/>
                </a:solidFill>
              </a:rPr>
              <a:t>Dynamic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is</a:t>
            </a:r>
            <a:r>
              <a:rPr lang="fr-FR" sz="1200" dirty="0" smtClean="0">
                <a:solidFill>
                  <a:schemeClr val="bg1"/>
                </a:solidFill>
              </a:rPr>
              <a:t> more </a:t>
            </a:r>
            <a:r>
              <a:rPr lang="fr-FR" sz="1200" dirty="0" err="1" smtClean="0">
                <a:solidFill>
                  <a:schemeClr val="bg1"/>
                </a:solidFill>
              </a:rPr>
              <a:t>difficult</a:t>
            </a:r>
            <a:endParaRPr lang="fr-FR" sz="1200" dirty="0" smtClean="0">
              <a:solidFill>
                <a:schemeClr val="bg1"/>
              </a:solidFill>
            </a:endParaRPr>
          </a:p>
          <a:p>
            <a:r>
              <a:rPr lang="fr-FR" sz="1200" dirty="0" err="1" smtClean="0">
                <a:solidFill>
                  <a:schemeClr val="bg1"/>
                </a:solidFill>
              </a:rPr>
              <a:t>Technics</a:t>
            </a:r>
            <a:r>
              <a:rPr lang="fr-FR" sz="1200" dirty="0" smtClean="0">
                <a:solidFill>
                  <a:schemeClr val="bg1"/>
                </a:solidFill>
              </a:rPr>
              <a:t> for probes/</a:t>
            </a:r>
            <a:r>
              <a:rPr lang="fr-FR" sz="1200" dirty="0" err="1" smtClean="0">
                <a:solidFill>
                  <a:schemeClr val="bg1"/>
                </a:solidFill>
              </a:rPr>
              <a:t>sample</a:t>
            </a:r>
            <a:r>
              <a:rPr lang="fr-FR" sz="1200" dirty="0" smtClean="0">
                <a:solidFill>
                  <a:schemeClr val="bg1"/>
                </a:solidFill>
              </a:rPr>
              <a:t>/set up </a:t>
            </a:r>
            <a:r>
              <a:rPr lang="fr-FR" sz="1200" dirty="0" err="1" smtClean="0">
                <a:solidFill>
                  <a:schemeClr val="bg1"/>
                </a:solidFill>
              </a:rPr>
              <a:t>preparation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is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recquired</a:t>
            </a:r>
            <a:endParaRPr lang="fr-FR" sz="1200" dirty="0" smtClean="0">
              <a:solidFill>
                <a:schemeClr val="bg1"/>
              </a:solidFill>
            </a:endParaRPr>
          </a:p>
          <a:p>
            <a:endParaRPr lang="fr-FR" sz="1200" dirty="0" smtClean="0">
              <a:solidFill>
                <a:schemeClr val="bg1"/>
              </a:solidFill>
            </a:endParaRPr>
          </a:p>
          <a:p>
            <a:r>
              <a:rPr lang="fr-FR" sz="1200" u="sng" dirty="0" err="1" smtClean="0">
                <a:solidFill>
                  <a:schemeClr val="bg1"/>
                </a:solidFill>
              </a:rPr>
              <a:t>Resolution</a:t>
            </a:r>
            <a:r>
              <a:rPr lang="fr-FR" sz="1200" u="sng" dirty="0" smtClean="0">
                <a:solidFill>
                  <a:schemeClr val="bg1"/>
                </a:solidFill>
              </a:rPr>
              <a:t> : </a:t>
            </a:r>
            <a:r>
              <a:rPr lang="fr-FR" sz="1200" dirty="0" smtClean="0">
                <a:solidFill>
                  <a:schemeClr val="bg1"/>
                </a:solidFill>
              </a:rPr>
              <a:t> 0,2um in </a:t>
            </a:r>
            <a:r>
              <a:rPr lang="fr-FR" sz="1200" dirty="0" err="1" smtClean="0">
                <a:solidFill>
                  <a:schemeClr val="bg1"/>
                </a:solidFill>
              </a:rPr>
              <a:t>xy</a:t>
            </a:r>
            <a:r>
              <a:rPr lang="fr-FR" sz="1200" dirty="0" smtClean="0">
                <a:solidFill>
                  <a:schemeClr val="bg1"/>
                </a:solidFill>
              </a:rPr>
              <a:t> axis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0,4um in z axis, spectral (lambda)</a:t>
            </a:r>
            <a:endParaRPr lang="fr-FR" sz="1200" u="sng" dirty="0" smtClean="0">
              <a:solidFill>
                <a:schemeClr val="bg1"/>
              </a:solidFill>
            </a:endParaRPr>
          </a:p>
          <a:p>
            <a:r>
              <a:rPr lang="fr-FR" sz="1200" dirty="0" smtClean="0">
                <a:solidFill>
                  <a:schemeClr val="bg1"/>
                </a:solidFill>
              </a:rPr>
              <a:t>Fluorescence, Ph, DIC</a:t>
            </a:r>
          </a:p>
          <a:p>
            <a:r>
              <a:rPr lang="fr-FR" sz="1200" dirty="0" err="1" smtClean="0">
                <a:solidFill>
                  <a:schemeClr val="bg1"/>
                </a:solidFill>
              </a:rPr>
              <a:t>Dynamic</a:t>
            </a:r>
            <a:endParaRPr lang="fr-FR" sz="1200" dirty="0" smtClean="0">
              <a:solidFill>
                <a:schemeClr val="bg1"/>
              </a:solidFill>
            </a:endParaRPr>
          </a:p>
          <a:p>
            <a:r>
              <a:rPr lang="fr-FR" sz="1200" dirty="0" smtClean="0">
                <a:solidFill>
                  <a:schemeClr val="bg1"/>
                </a:solidFill>
              </a:rPr>
              <a:t>z-</a:t>
            </a:r>
            <a:r>
              <a:rPr lang="fr-FR" sz="1200" dirty="0" err="1" smtClean="0">
                <a:solidFill>
                  <a:schemeClr val="bg1"/>
                </a:solidFill>
              </a:rPr>
              <a:t>stack</a:t>
            </a:r>
            <a:r>
              <a:rPr lang="fr-FR" sz="1200" dirty="0" smtClean="0">
                <a:solidFill>
                  <a:schemeClr val="bg1"/>
                </a:solidFill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</a:rPr>
              <a:t>numerical</a:t>
            </a:r>
            <a:r>
              <a:rPr lang="fr-FR" sz="1200" dirty="0" smtClean="0">
                <a:solidFill>
                  <a:schemeClr val="bg1"/>
                </a:solidFill>
              </a:rPr>
              <a:t> zoom</a:t>
            </a:r>
          </a:p>
          <a:p>
            <a:endParaRPr lang="fr-FR" sz="1200" dirty="0" smtClean="0">
              <a:solidFill>
                <a:schemeClr val="bg1"/>
              </a:solidFill>
            </a:endParaRPr>
          </a:p>
          <a:p>
            <a:r>
              <a:rPr lang="fr-FR" sz="1200" u="sng" dirty="0" err="1" smtClean="0">
                <a:solidFill>
                  <a:schemeClr val="bg1"/>
                </a:solidFill>
              </a:rPr>
              <a:t>Resolution</a:t>
            </a:r>
            <a:r>
              <a:rPr lang="fr-FR" sz="1200" u="sng" dirty="0" smtClean="0">
                <a:solidFill>
                  <a:schemeClr val="bg1"/>
                </a:solidFill>
              </a:rPr>
              <a:t> : 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xy</a:t>
            </a:r>
            <a:r>
              <a:rPr lang="fr-FR" sz="1200" dirty="0" smtClean="0">
                <a:solidFill>
                  <a:schemeClr val="bg1"/>
                </a:solidFill>
              </a:rPr>
              <a:t> 0,2um but in z </a:t>
            </a:r>
            <a:r>
              <a:rPr lang="fr-FR" sz="1200" dirty="0" err="1" smtClean="0">
                <a:solidFill>
                  <a:schemeClr val="bg1"/>
                </a:solidFill>
              </a:rPr>
              <a:t>is</a:t>
            </a:r>
            <a:r>
              <a:rPr lang="fr-FR" sz="1200" dirty="0" smtClean="0">
                <a:solidFill>
                  <a:schemeClr val="bg1"/>
                </a:solidFill>
              </a:rPr>
              <a:t> the </a:t>
            </a:r>
            <a:r>
              <a:rPr lang="fr-FR" sz="1200" dirty="0" err="1" smtClean="0">
                <a:solidFill>
                  <a:schemeClr val="bg1"/>
                </a:solidFill>
              </a:rPr>
              <a:t>thichkness</a:t>
            </a:r>
            <a:r>
              <a:rPr lang="fr-FR" sz="1200" dirty="0" smtClean="0">
                <a:solidFill>
                  <a:schemeClr val="bg1"/>
                </a:solidFill>
              </a:rPr>
              <a:t> of </a:t>
            </a:r>
            <a:r>
              <a:rPr lang="fr-FR" sz="1200" dirty="0" err="1" smtClean="0">
                <a:solidFill>
                  <a:schemeClr val="bg1"/>
                </a:solidFill>
              </a:rPr>
              <a:t>sample</a:t>
            </a:r>
            <a:endParaRPr lang="fr-FR" sz="1200" u="sng" dirty="0" smtClean="0">
              <a:solidFill>
                <a:schemeClr val="bg1"/>
              </a:solidFill>
            </a:endParaRPr>
          </a:p>
          <a:p>
            <a:r>
              <a:rPr lang="fr-FR" sz="1200" dirty="0" smtClean="0">
                <a:solidFill>
                  <a:schemeClr val="bg1"/>
                </a:solidFill>
              </a:rPr>
              <a:t>Fluorescence, Ph, DIC</a:t>
            </a:r>
          </a:p>
          <a:p>
            <a:r>
              <a:rPr lang="fr-FR" sz="1200" dirty="0" err="1" smtClean="0">
                <a:solidFill>
                  <a:schemeClr val="bg1"/>
                </a:solidFill>
              </a:rPr>
              <a:t>Dynamic</a:t>
            </a:r>
            <a:endParaRPr lang="fr-FR" sz="1200" dirty="0" smtClean="0">
              <a:solidFill>
                <a:schemeClr val="bg1"/>
              </a:solidFill>
            </a:endParaRPr>
          </a:p>
          <a:p>
            <a:r>
              <a:rPr lang="fr-FR" sz="1200" b="1" dirty="0" smtClean="0">
                <a:solidFill>
                  <a:schemeClr val="bg1"/>
                </a:solidFill>
              </a:rPr>
              <a:t>but :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No z-</a:t>
            </a:r>
            <a:r>
              <a:rPr lang="fr-FR" sz="1200" dirty="0" err="1" smtClean="0">
                <a:solidFill>
                  <a:schemeClr val="bg1"/>
                </a:solidFill>
              </a:rPr>
              <a:t>stack</a:t>
            </a:r>
            <a:r>
              <a:rPr lang="fr-FR" sz="1200" dirty="0" smtClean="0">
                <a:solidFill>
                  <a:schemeClr val="bg1"/>
                </a:solidFill>
              </a:rPr>
              <a:t> (</a:t>
            </a:r>
            <a:r>
              <a:rPr lang="fr-FR" sz="1200" dirty="0" err="1" smtClean="0">
                <a:solidFill>
                  <a:schemeClr val="bg1"/>
                </a:solidFill>
              </a:rPr>
              <a:t>need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deconvolution</a:t>
            </a:r>
            <a:r>
              <a:rPr lang="fr-FR" sz="1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Single frame (no zoom)</a:t>
            </a:r>
          </a:p>
          <a:p>
            <a:endParaRPr lang="fr-FR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3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Indice de réfraction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16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Images tous des formats différents, tous des 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90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 des dimensions</a:t>
            </a:r>
            <a:r>
              <a:rPr lang="fr-FR" baseline="0" dirty="0"/>
              <a:t> réelles de l’objet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19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Préparation de l’échantillon : par</a:t>
            </a:r>
            <a:r>
              <a:rPr lang="fr-FR" baseline="0" dirty="0"/>
              <a:t> exemple rendre transparent, faire des traitements pour localiser une </a:t>
            </a:r>
            <a:r>
              <a:rPr lang="fr-FR" baseline="0" dirty="0" err="1"/>
              <a:t>prot</a:t>
            </a:r>
            <a:r>
              <a:rPr lang="fr-FR" baseline="0" dirty="0"/>
              <a:t>/ARN/ADN (</a:t>
            </a:r>
            <a:r>
              <a:rPr lang="fr-FR" baseline="0" dirty="0" err="1"/>
              <a:t>immuno</a:t>
            </a:r>
            <a:r>
              <a:rPr lang="fr-FR" baseline="0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Idem que raisonnement scientifique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35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Carré dans l’image = </a:t>
            </a:r>
            <a:r>
              <a:rPr lang="fr-FR" dirty="0" smtClean="0"/>
              <a:t>pixel</a:t>
            </a:r>
          </a:p>
          <a:p>
            <a:r>
              <a:rPr lang="fr-FR" dirty="0" smtClean="0"/>
              <a:t>Une</a:t>
            </a:r>
            <a:r>
              <a:rPr lang="fr-FR" baseline="0" dirty="0" smtClean="0"/>
              <a:t> image numérique est composé de pixel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84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Carré dans l’image = pixel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97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Carré dans l’image = pixel</a:t>
            </a:r>
          </a:p>
          <a:p>
            <a:r>
              <a:rPr lang="fr-FR" dirty="0"/>
              <a:t>Imaginer des publie</a:t>
            </a:r>
            <a:r>
              <a:rPr lang="fr-FR" baseline="0" dirty="0"/>
              <a:t> avec des tableau de chiffres</a:t>
            </a:r>
          </a:p>
          <a:p>
            <a:r>
              <a:rPr lang="fr-FR" baseline="0" dirty="0"/>
              <a:t>Les valeurs correspondent à un niveau de </a:t>
            </a:r>
            <a:r>
              <a:rPr lang="fr-FR" baseline="0" dirty="0" smtClean="0"/>
              <a:t>gris</a:t>
            </a:r>
          </a:p>
          <a:p>
            <a:endParaRPr lang="fr-FR" baseline="0" dirty="0" smtClean="0"/>
          </a:p>
          <a:p>
            <a:r>
              <a:rPr lang="fr-FR" baseline="0" dirty="0" smtClean="0"/>
              <a:t>Chaque pixel est associé à une valeur numérique de son intensité ou «</a:t>
            </a:r>
            <a:r>
              <a:rPr lang="fr-FR" baseline="0" smtClean="0"/>
              <a:t> niveau de gris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219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</a:t>
            </a:r>
            <a:r>
              <a:rPr lang="fr-FR" dirty="0" err="1"/>
              <a:t>raisonement</a:t>
            </a:r>
            <a:r>
              <a:rPr lang="fr-FR" dirty="0"/>
              <a:t> pou</a:t>
            </a:r>
            <a:r>
              <a:rPr lang="fr-FR" baseline="0" dirty="0"/>
              <a:t>r les caméra Noir et Blanc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444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 des dimensions</a:t>
            </a:r>
            <a:r>
              <a:rPr lang="fr-FR" baseline="0" dirty="0"/>
              <a:t> réelles de l’objet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4F429-0990-4957-8F32-1E0FC415DBF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96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67FEE-2C56-4F5B-889F-C01089EA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9095BB-3B2E-40D2-ABAB-D6D92F212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321267-97F7-4E30-817A-6B5FC358E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9D5E-BAEA-41E7-ADD6-538052F0A509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F5BC5-BFD1-47B6-8670-FD9388DC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6BB07A-6ABC-4E33-8C27-494D26C2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8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A9916-A881-461A-854E-DDC0167F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916DB5-D09A-4940-BFDD-E325A59F5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F9D61A-EF72-437A-B42D-E5777935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2F-DBBC-41EF-B859-2386C2705870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7A47A8-C296-46C1-9004-D78FE5EE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28A0A-07A0-4B45-BE3D-738BC4A0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98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ED02D2-7B86-4C5B-965E-56B6E7451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18720C-4D0E-4A96-8E9F-108945B93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812F06-E730-48E0-9008-A70C031D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8FFA-1A54-4339-9F87-91ADC69CBAEF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4A438D-0064-4AE5-83ED-91A96216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C9172-9DDF-4F0B-AF77-5FBBCB4F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9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70D26-F1F6-42D2-A7EF-3DB838DD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49737E-BCB7-453A-BA3A-0E6C04AFC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819E78-0F6E-47EC-A6D4-A127EE31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DEB6-AE85-4312-A8CD-8C739CEEFB64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706D17-8A0B-451F-9E1E-2EA80D33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F7F31-3284-4DBD-91F5-4086982D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88D504-AE34-4190-B582-4B4AAF78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612B8D-17F6-42BB-8D0C-68EAABE23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AF2584-171A-4591-9001-F5A33C36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ED0BB-749A-472F-9304-12B59A62D905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AFD22E-E441-4F1B-93F2-E4B76759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E47853-9FBE-4E11-A912-9C15C228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1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AE64A-24A1-4B6C-97DF-E24B85B5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CBC5D4-1B48-4C87-9975-BAEA40FAE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13B977-67F4-449F-8774-CE5C03B21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3F8320-0904-495C-AF9A-2278A8B9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7542-A684-46BF-B809-14C0C38E53F4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93D453-8EB7-4C22-9603-C36B2612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D176EA-859D-45F4-9991-0600F268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3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90249F-ABEA-4B51-80A1-C29C0186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0F9472-1288-4A45-9A89-02C2C024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0FB7E6-56D5-4204-A132-E2393B9D2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C3D988-E734-41A4-A576-1567EB1B8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D127C7-5734-443B-A3A9-83A69BA1A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55B9BC3-94B0-4FBC-B4BC-D8D4C826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9CE8-9AE7-4B8D-A379-937A709F4456}" type="datetime1">
              <a:rPr lang="en-GB" smtClean="0"/>
              <a:t>07/02/2021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29A2D31-C653-441A-B2FA-A1780ABC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3EA2FE4-8B1A-48B0-9F53-E9E55EA1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9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0648A-50AF-410A-B6FA-242332864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122853-24B2-4CED-BE72-5A27142C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83F33-DE35-42C0-993B-FD915AC41855}" type="datetime1">
              <a:rPr lang="en-GB" smtClean="0"/>
              <a:t>07/02/2021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C92A88-0CD0-4D77-AC28-819EAFEE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713EDF-6A7F-4C22-9D8B-AE103BE8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45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C74242-6AFC-47E7-B1DA-6F173EB3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88C6-55F5-48D2-8398-22723AE94DD7}" type="datetime1">
              <a:rPr lang="en-GB" smtClean="0"/>
              <a:t>07/02/2021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378333-3ABE-47F9-861D-55E6868D2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47F69B-FB8B-4951-8EBE-EB13E7B5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8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75DE54-5339-4BE0-8D70-513E0B9B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B84BF-41E2-4C21-A06E-9BC566C88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98E625-47ED-4EE5-B6A2-C710BCD6B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76526F-B93B-432B-8F76-F09476DF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072E-E71A-4E57-9B87-2F3901B5D39A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A58DC0-5D84-488E-907D-B2DC69D6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0104CF-4ABF-43FF-BF67-395874D3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13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F1476-3C67-41FC-BF5A-6D949706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A1C4DFF-3A5D-4794-858A-2CD96A804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FFBACA-1D68-49A2-8148-0FE8EF720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40973D-2F53-41AD-8FFE-03E1532A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2DA92-7848-4AF8-9D50-7997BD6227C0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93CB34-A1F5-4CA9-86EA-340A0BFDD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DE5058-6CF3-4DD7-9542-0FB7482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99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9D59E9-5907-485C-A09B-7CE73452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BDAB0A-35F9-46C2-8F3E-FE0830647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8F03EA-D938-4089-B008-E2D51B6A3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D40D-2C09-419E-BAAC-895433DFCA52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B39D63-F5B4-4DAE-8ACC-E06765056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B92315-62F5-4C5F-A77D-9FF62FEE2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21539-52FD-4FBA-8BE2-698AA34311D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6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zeiss-campus.magnet.fsu.edu/articles/basics/digitalimaging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image" Target="../media/image20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://zeiss-campus.magnet.fsu.edu/articles/basics/imageforma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hyperlink" Target="https://www.olympus-lifescience.com/fr/microscope-resource/primer/java/kohler/contrast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icroscopyu.com/tutorials/kohler" TargetMode="Externa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21.jp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_Oi2HKom_Y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85955"/>
            <a:ext cx="12192000" cy="54860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B50439-441E-4F39-9B0C-EF391015EC5C}"/>
              </a:ext>
            </a:extLst>
          </p:cNvPr>
          <p:cNvSpPr txBox="1"/>
          <p:nvPr/>
        </p:nvSpPr>
        <p:spPr>
          <a:xfrm>
            <a:off x="3430591" y="2115145"/>
            <a:ext cx="533081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Introduction à l’imagerie</a:t>
            </a:r>
          </a:p>
          <a:p>
            <a:pPr algn="ctr"/>
            <a:endParaRPr lang="fr-FR" sz="4000" dirty="0">
              <a:solidFill>
                <a:schemeClr val="bg1"/>
              </a:solidFill>
            </a:endParaRPr>
          </a:p>
          <a:p>
            <a:pPr algn="ctr"/>
            <a:r>
              <a:rPr lang="fr-FR" sz="4000" dirty="0">
                <a:solidFill>
                  <a:schemeClr val="bg1"/>
                </a:solidFill>
              </a:rPr>
              <a:t>De l’image à l’acquisition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Kaori</a:t>
            </a:r>
            <a:r>
              <a:rPr lang="fr-FR" dirty="0">
                <a:solidFill>
                  <a:schemeClr val="bg1"/>
                </a:solidFill>
              </a:rPr>
              <a:t> SAKAI  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plateau de cytologie/imagerie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UMR1290 BIOGER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18333"/>
          <a:stretch/>
        </p:blipFill>
        <p:spPr>
          <a:xfrm>
            <a:off x="0" y="6138858"/>
            <a:ext cx="704850" cy="7191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6138858"/>
            <a:ext cx="2067533" cy="7191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31" y="6145152"/>
            <a:ext cx="3009292" cy="7205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23" y="6137464"/>
            <a:ext cx="1585177" cy="7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7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81BD45-ADD9-4D62-9E08-8D17FA855660}"/>
              </a:ext>
            </a:extLst>
          </p:cNvPr>
          <p:cNvSpPr txBox="1"/>
          <p:nvPr/>
        </p:nvSpPr>
        <p:spPr>
          <a:xfrm>
            <a:off x="98837" y="920182"/>
            <a:ext cx="111289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1-Notion de pixel (</a:t>
            </a:r>
            <a:r>
              <a:rPr lang="fr-FR" b="1" u="sng" dirty="0" err="1"/>
              <a:t>picture</a:t>
            </a:r>
            <a:r>
              <a:rPr lang="fr-FR" b="1" u="sng" dirty="0"/>
              <a:t> </a:t>
            </a:r>
            <a:r>
              <a:rPr lang="fr-FR" b="1" u="sng" dirty="0" err="1"/>
              <a:t>element</a:t>
            </a:r>
            <a:r>
              <a:rPr lang="fr-FR" b="1" u="sng" dirty="0"/>
              <a:t>) </a:t>
            </a:r>
            <a:r>
              <a:rPr lang="fr-FR" b="1" dirty="0"/>
              <a:t>:  </a:t>
            </a:r>
            <a:r>
              <a:rPr lang="fr-FR" dirty="0"/>
              <a:t>élément fondamental d’une image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numérique</a:t>
            </a:r>
            <a:endParaRPr lang="en-GB" sz="32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6" y="1643920"/>
            <a:ext cx="4245615" cy="4082322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680457" y="2263515"/>
            <a:ext cx="5082883" cy="3910472"/>
            <a:chOff x="2892287" y="2143594"/>
            <a:chExt cx="5082883" cy="391047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" t="13678" r="1496" b="-1"/>
            <a:stretch/>
          </p:blipFill>
          <p:spPr>
            <a:xfrm>
              <a:off x="2892287" y="2143594"/>
              <a:ext cx="3493523" cy="391047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666033" y="4706912"/>
              <a:ext cx="449705" cy="46469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>
              <a:off x="5239618" y="4197246"/>
              <a:ext cx="1865720" cy="7579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7184248" y="3952620"/>
              <a:ext cx="790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1 pixel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23188" y="2608287"/>
            <a:ext cx="240481" cy="254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2925417" y="2215699"/>
            <a:ext cx="2737878" cy="357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942579" y="2863241"/>
            <a:ext cx="2720716" cy="3193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4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81BD45-ADD9-4D62-9E08-8D17FA855660}"/>
              </a:ext>
            </a:extLst>
          </p:cNvPr>
          <p:cNvSpPr txBox="1"/>
          <p:nvPr/>
        </p:nvSpPr>
        <p:spPr>
          <a:xfrm>
            <a:off x="98837" y="920182"/>
            <a:ext cx="111289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2- Une image « numérique » </a:t>
            </a:r>
            <a:r>
              <a:rPr lang="fr-FR" b="1" dirty="0"/>
              <a:t>est un outil qui permet une meilleure visualisation d’un gros tableau de chiffre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3016"/>
          <a:stretch/>
        </p:blipFill>
        <p:spPr>
          <a:xfrm>
            <a:off x="2892287" y="2113613"/>
            <a:ext cx="3547493" cy="39404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numérique</a:t>
            </a:r>
            <a:endParaRPr lang="en-GB" sz="32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8" y="1523999"/>
            <a:ext cx="1981200" cy="1905000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952130"/>
              </p:ext>
            </p:extLst>
          </p:nvPr>
        </p:nvGraphicFramePr>
        <p:xfrm>
          <a:off x="7083771" y="2096492"/>
          <a:ext cx="3499992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88">
                  <a:extLst>
                    <a:ext uri="{9D8B030D-6E8A-4147-A177-3AD203B41FA5}">
                      <a16:colId xmlns:a16="http://schemas.microsoft.com/office/drawing/2014/main" val="2242028321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62723664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2128119187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444594181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2535861507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157361079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090438205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709080718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58794944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6225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81277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70938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8413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401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2914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4147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0566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314973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1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uble flèche horizontale 9"/>
          <p:cNvSpPr/>
          <p:nvPr/>
        </p:nvSpPr>
        <p:spPr>
          <a:xfrm>
            <a:off x="4536877" y="3472062"/>
            <a:ext cx="1937819" cy="952518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381BD45-ADD9-4D62-9E08-8D17FA855660}"/>
              </a:ext>
            </a:extLst>
          </p:cNvPr>
          <p:cNvSpPr txBox="1"/>
          <p:nvPr/>
        </p:nvSpPr>
        <p:spPr>
          <a:xfrm>
            <a:off x="98837" y="920182"/>
            <a:ext cx="1209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3- LUT (</a:t>
            </a:r>
            <a:r>
              <a:rPr lang="fr-FR" b="1" u="sng" dirty="0" err="1"/>
              <a:t>Lookup</a:t>
            </a:r>
            <a:r>
              <a:rPr lang="fr-FR" b="1" u="sng" dirty="0"/>
              <a:t> Table) : Tableau de correspondance </a:t>
            </a:r>
          </a:p>
          <a:p>
            <a:r>
              <a:rPr lang="fr-FR" b="1" dirty="0"/>
              <a:t>Permet la correspondance entre les valeurs numériques et le visuel de l’image</a:t>
            </a:r>
            <a:endParaRPr lang="fr-FR" dirty="0"/>
          </a:p>
          <a:p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/>
          <a:stretch/>
        </p:blipFill>
        <p:spPr>
          <a:xfrm>
            <a:off x="748693" y="1853783"/>
            <a:ext cx="3547493" cy="45300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numérique</a:t>
            </a:r>
            <a:endParaRPr lang="en-GB" sz="3200" b="1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15393"/>
              </p:ext>
            </p:extLst>
          </p:nvPr>
        </p:nvGraphicFramePr>
        <p:xfrm>
          <a:off x="6783968" y="2351325"/>
          <a:ext cx="3499992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88">
                  <a:extLst>
                    <a:ext uri="{9D8B030D-6E8A-4147-A177-3AD203B41FA5}">
                      <a16:colId xmlns:a16="http://schemas.microsoft.com/office/drawing/2014/main" val="2242028321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62723664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2128119187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444594181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2535861507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3157361079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090438205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709080718"/>
                    </a:ext>
                  </a:extLst>
                </a:gridCol>
                <a:gridCol w="388888">
                  <a:extLst>
                    <a:ext uri="{9D8B030D-6E8A-4147-A177-3AD203B41FA5}">
                      <a16:colId xmlns:a16="http://schemas.microsoft.com/office/drawing/2014/main" val="158794944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6225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81277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70938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8413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0401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129143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4147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30566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31497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096715" y="2315922"/>
            <a:ext cx="449705" cy="4646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9611698" y="1983073"/>
            <a:ext cx="463051" cy="248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611698" y="1589096"/>
            <a:ext cx="1484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niveau de gris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213359" y="3967506"/>
            <a:ext cx="4584857" cy="2478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29702" y="605465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09694" y="1804899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46149" y="1804899"/>
            <a:ext cx="537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LUT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5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F3E03D0-BF71-4799-AC02-BF6C04113305}"/>
              </a:ext>
            </a:extLst>
          </p:cNvPr>
          <p:cNvSpPr txBox="1"/>
          <p:nvPr/>
        </p:nvSpPr>
        <p:spPr>
          <a:xfrm>
            <a:off x="758404" y="5748780"/>
            <a:ext cx="6882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http://zeiss-campus.magnet.fsu.edu/articles/basics/digitalimaging.html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numérique</a:t>
            </a:r>
            <a:endParaRPr lang="en-GB" sz="3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81BD45-ADD9-4D62-9E08-8D17FA855660}"/>
              </a:ext>
            </a:extLst>
          </p:cNvPr>
          <p:cNvSpPr txBox="1"/>
          <p:nvPr/>
        </p:nvSpPr>
        <p:spPr>
          <a:xfrm>
            <a:off x="98837" y="920182"/>
            <a:ext cx="1209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4- Notion de bit (</a:t>
            </a:r>
            <a:r>
              <a:rPr lang="fr-FR" b="1" u="sng" dirty="0" err="1"/>
              <a:t>Binary</a:t>
            </a:r>
            <a:r>
              <a:rPr lang="fr-FR" b="1" u="sng" dirty="0"/>
              <a:t> digit) </a:t>
            </a:r>
            <a:r>
              <a:rPr lang="fr-FR" b="1" dirty="0"/>
              <a:t>: </a:t>
            </a:r>
            <a:r>
              <a:rPr lang="fr-FR" dirty="0"/>
              <a:t>la dynamique de l’image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1" y="1406811"/>
            <a:ext cx="6296599" cy="41936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20676" y="3724956"/>
            <a:ext cx="4851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Une image de n bit peut contenir jusqu’à 2</a:t>
            </a:r>
            <a:r>
              <a:rPr lang="fr-FR" b="1" baseline="30000" dirty="0"/>
              <a:t>n</a:t>
            </a:r>
            <a:r>
              <a:rPr lang="fr-FR" b="1" dirty="0"/>
              <a:t> bit de niveau de gris différents.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9760" y="3031602"/>
            <a:ext cx="435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75810" y="3031602"/>
            <a:ext cx="689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16bit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58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couleurs?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3471754" y="759806"/>
            <a:ext cx="4556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Une des 3 images n’est pas une image couleur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2" y="1612577"/>
            <a:ext cx="3398102" cy="37914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219" y="5404055"/>
            <a:ext cx="2905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Image </a:t>
            </a:r>
            <a:r>
              <a:rPr lang="fr-FR" dirty="0" err="1"/>
              <a:t>confocal</a:t>
            </a:r>
            <a:r>
              <a:rPr lang="fr-FR" dirty="0"/>
              <a:t>, fluorescence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23124" y="5404055"/>
            <a:ext cx="2590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Image en </a:t>
            </a:r>
            <a:r>
              <a:rPr lang="fr-FR" dirty="0" err="1"/>
              <a:t>épifluorescence</a:t>
            </a:r>
            <a:endParaRPr lang="fr-FR" dirty="0"/>
          </a:p>
          <a:p>
            <a:r>
              <a:rPr lang="fr-FR" dirty="0"/>
              <a:t>(à BIOGER)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9637454" y="5374667"/>
            <a:ext cx="1346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Image loupe</a:t>
            </a:r>
          </a:p>
          <a:p>
            <a:r>
              <a:rPr lang="fr-FR" dirty="0"/>
              <a:t>(à BIOGER)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48" y="1607317"/>
            <a:ext cx="4211443" cy="38019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65" y="1612577"/>
            <a:ext cx="4002151" cy="382023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44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couleurs?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59841" y="770958"/>
            <a:ext cx="308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1- Image en « fausse couleur »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3" y="1775339"/>
            <a:ext cx="2764620" cy="30846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876" y="5766402"/>
            <a:ext cx="10653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En microscopie </a:t>
            </a:r>
            <a:r>
              <a:rPr lang="fr-FR" b="1" dirty="0" err="1" smtClean="0"/>
              <a:t>confocal</a:t>
            </a:r>
            <a:r>
              <a:rPr lang="fr-FR" b="1" dirty="0"/>
              <a:t> </a:t>
            </a:r>
            <a:r>
              <a:rPr lang="fr-FR" b="1" dirty="0" smtClean="0"/>
              <a:t>(ou avec caméra noir et blanc)  </a:t>
            </a:r>
            <a:r>
              <a:rPr lang="fr-FR" b="1" dirty="0"/>
              <a:t>les détecteurs ne détectent </a:t>
            </a:r>
            <a:r>
              <a:rPr lang="fr-FR" b="1" u="sng" dirty="0"/>
              <a:t>QUE en niveau de gris</a:t>
            </a:r>
            <a:r>
              <a:rPr lang="fr-FR" b="1" dirty="0"/>
              <a:t>.</a:t>
            </a:r>
          </a:p>
          <a:p>
            <a:r>
              <a:rPr lang="fr-FR" b="1" dirty="0"/>
              <a:t>Ces niveaux de gris sont ensuite transformés en fausses couleurs.</a:t>
            </a:r>
          </a:p>
          <a:p>
            <a:r>
              <a:rPr lang="fr-FR" b="1" dirty="0"/>
              <a:t>La gamme en fausse couleur est du noir à la couleur monochrome choisi.</a:t>
            </a:r>
            <a:endParaRPr lang="en-GB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3" y="973832"/>
            <a:ext cx="1018665" cy="1136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99" y="2530550"/>
            <a:ext cx="1018664" cy="1136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01" y="3997087"/>
            <a:ext cx="1021152" cy="11393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92" y="2173069"/>
            <a:ext cx="1868956" cy="19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43" y="3753332"/>
            <a:ext cx="1873405" cy="2002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43" y="5230350"/>
            <a:ext cx="1868956" cy="2131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973832"/>
            <a:ext cx="1018664" cy="11365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2530550"/>
            <a:ext cx="1018664" cy="11365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4003251"/>
            <a:ext cx="1031204" cy="11505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2215375"/>
            <a:ext cx="1591999" cy="860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3792389"/>
            <a:ext cx="1591999" cy="860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5293910"/>
            <a:ext cx="1591999" cy="860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470347" y="2743808"/>
            <a:ext cx="3138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Ici, détection sur 3 canaux de fluorescence, mais possibilités sur 4,5,voir 10!</a:t>
            </a:r>
            <a:endParaRPr lang="en-GB" b="1" dirty="0"/>
          </a:p>
        </p:txBody>
      </p:sp>
      <p:sp>
        <p:nvSpPr>
          <p:cNvPr id="25" name="Accolade ouvrante 24"/>
          <p:cNvSpPr/>
          <p:nvPr/>
        </p:nvSpPr>
        <p:spPr>
          <a:xfrm>
            <a:off x="3154111" y="890906"/>
            <a:ext cx="796742" cy="469729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5618715" y="1427356"/>
            <a:ext cx="66907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5618715" y="3040566"/>
            <a:ext cx="66907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5618715" y="4464205"/>
            <a:ext cx="66907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824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couleurs?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59841" y="770958"/>
            <a:ext cx="308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1- Image en « fausse couleur »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3" y="1737761"/>
            <a:ext cx="2764620" cy="30846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0757" y="5836430"/>
            <a:ext cx="7714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travaillant</a:t>
            </a:r>
            <a:r>
              <a:rPr lang="en-GB" b="1" dirty="0"/>
              <a:t> sur les LUT, </a:t>
            </a:r>
            <a:r>
              <a:rPr lang="en-GB" b="1" dirty="0" err="1"/>
              <a:t>certaines</a:t>
            </a:r>
            <a:r>
              <a:rPr lang="en-GB" b="1" dirty="0"/>
              <a:t> </a:t>
            </a:r>
            <a:r>
              <a:rPr lang="en-GB" b="1" dirty="0" err="1"/>
              <a:t>informations</a:t>
            </a:r>
            <a:r>
              <a:rPr lang="en-GB" b="1" dirty="0"/>
              <a:t> </a:t>
            </a:r>
            <a:r>
              <a:rPr lang="en-GB" b="1" dirty="0" err="1"/>
              <a:t>ressortent</a:t>
            </a:r>
            <a:r>
              <a:rPr lang="en-GB" b="1" dirty="0"/>
              <a:t> plus </a:t>
            </a:r>
            <a:r>
              <a:rPr lang="en-GB" b="1" dirty="0" err="1"/>
              <a:t>facillement</a:t>
            </a:r>
            <a:r>
              <a:rPr lang="en-GB" b="1" dirty="0"/>
              <a:t>!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63" y="973832"/>
            <a:ext cx="1018665" cy="1136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99" y="2530550"/>
            <a:ext cx="1018664" cy="11365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01" y="3997087"/>
            <a:ext cx="1021152" cy="11393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92" y="2173069"/>
            <a:ext cx="1868956" cy="1969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43" y="3753332"/>
            <a:ext cx="1873405" cy="2002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43" y="5230350"/>
            <a:ext cx="1868956" cy="2131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973832"/>
            <a:ext cx="1018664" cy="11365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2530550"/>
            <a:ext cx="1018664" cy="11365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73" y="4003251"/>
            <a:ext cx="1031204" cy="115057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2215375"/>
            <a:ext cx="1591999" cy="860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3792389"/>
            <a:ext cx="1591999" cy="8605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88" y="5293910"/>
            <a:ext cx="1591999" cy="860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37" y="3220603"/>
            <a:ext cx="1987774" cy="221788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37" y="778101"/>
            <a:ext cx="1991235" cy="222174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11" y="778101"/>
            <a:ext cx="1963422" cy="219071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445379" y="3045420"/>
            <a:ext cx="1555425" cy="8407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590" y="3233006"/>
            <a:ext cx="1965543" cy="219308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428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couleurs?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49783" y="866750"/>
            <a:ext cx="5175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2- Image couleur </a:t>
            </a:r>
            <a:r>
              <a:rPr lang="fr-FR" b="1" dirty="0"/>
              <a:t>: obtenue avec une caméra </a:t>
            </a:r>
            <a:r>
              <a:rPr lang="fr-FR" b="1" dirty="0" smtClean="0"/>
              <a:t>couleur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51667" y="4057010"/>
            <a:ext cx="104068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RGB : info issue de détecteur sur lequel on a filtré la partie R G B du spectre de lumière par rapport à certaines normes (pour imiter la physiologie de l’œil humain)</a:t>
            </a:r>
          </a:p>
          <a:p>
            <a:r>
              <a:rPr lang="fr-FR" b="1" dirty="0"/>
              <a:t>qu’on aura recodé avec des tables de couleurs entre du </a:t>
            </a:r>
          </a:p>
          <a:p>
            <a:r>
              <a:rPr lang="fr-FR" b="1" dirty="0"/>
              <a:t>	noir et bleu</a:t>
            </a:r>
          </a:p>
          <a:p>
            <a:r>
              <a:rPr lang="fr-FR" b="1" dirty="0"/>
              <a:t>	Noir et vert</a:t>
            </a:r>
          </a:p>
          <a:p>
            <a:r>
              <a:rPr lang="fr-FR" b="1" dirty="0"/>
              <a:t>	Noir et rouge</a:t>
            </a:r>
          </a:p>
          <a:p>
            <a:r>
              <a:rPr lang="fr-FR" b="1" dirty="0"/>
              <a:t>Pour « recomposer » une image qui a 3 </a:t>
            </a:r>
            <a:r>
              <a:rPr lang="fr-FR" b="1" dirty="0" err="1"/>
              <a:t>cannaux</a:t>
            </a:r>
            <a:r>
              <a:rPr lang="fr-FR" b="1" dirty="0"/>
              <a:t>.</a:t>
            </a:r>
          </a:p>
          <a:p>
            <a:endParaRPr lang="fr-FR" dirty="0"/>
          </a:p>
          <a:p>
            <a:r>
              <a:rPr lang="fr-FR" dirty="0"/>
              <a:t>C’est une image dite RGB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1" t="11386"/>
          <a:stretch/>
        </p:blipFill>
        <p:spPr>
          <a:xfrm rot="16200000">
            <a:off x="3349557" y="1717245"/>
            <a:ext cx="1901963" cy="17049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84" y="1382900"/>
            <a:ext cx="2829716" cy="25546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9"/>
          <a:stretch/>
        </p:blipFill>
        <p:spPr>
          <a:xfrm rot="5400000">
            <a:off x="798139" y="2168755"/>
            <a:ext cx="649048" cy="1184182"/>
          </a:xfrm>
          <a:prstGeom prst="rect">
            <a:avLst/>
          </a:prstGeom>
        </p:spPr>
      </p:pic>
      <p:sp>
        <p:nvSpPr>
          <p:cNvPr id="12" name="Étoile : 32 branches 8">
            <a:extLst>
              <a:ext uri="{FF2B5EF4-FFF2-40B4-BE49-F238E27FC236}">
                <a16:creationId xmlns:a16="http://schemas.microsoft.com/office/drawing/2014/main" id="{D863E145-8C3B-4A22-AB2C-510BF96301F8}"/>
              </a:ext>
            </a:extLst>
          </p:cNvPr>
          <p:cNvSpPr/>
          <p:nvPr/>
        </p:nvSpPr>
        <p:spPr>
          <a:xfrm>
            <a:off x="884300" y="1730114"/>
            <a:ext cx="529389" cy="541730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478414" y="2592133"/>
            <a:ext cx="894061" cy="6806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981072" y="2732853"/>
            <a:ext cx="894061" cy="6806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2897" y="3049278"/>
            <a:ext cx="122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Echantillon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31010" y="1364712"/>
            <a:ext cx="1887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Source de lumière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4300538" y="1310998"/>
            <a:ext cx="3135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Détecteur de la caméra couleur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6062501" y="2398316"/>
            <a:ext cx="1798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Calcul </a:t>
            </a:r>
          </a:p>
          <a:p>
            <a:pPr algn="ctr"/>
            <a:r>
              <a:rPr lang="fr-FR" dirty="0" smtClean="0"/>
              <a:t>et reconstruction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240596" y="2554745"/>
            <a:ext cx="894061" cy="6806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73729" y="3500824"/>
            <a:ext cx="66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Filtre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84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Exemples 2 : Les informations associés au format de l’image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92645" y="1386742"/>
            <a:ext cx="11655288" cy="5366084"/>
            <a:chOff x="92645" y="1029903"/>
            <a:chExt cx="11655288" cy="536608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E005EB6-12D4-4088-BD71-8B5ADC88996F}"/>
                </a:ext>
              </a:extLst>
            </p:cNvPr>
            <p:cNvGrpSpPr/>
            <p:nvPr/>
          </p:nvGrpSpPr>
          <p:grpSpPr>
            <a:xfrm>
              <a:off x="1155031" y="1029903"/>
              <a:ext cx="8918477" cy="5366084"/>
              <a:chOff x="540652" y="962526"/>
              <a:chExt cx="10513409" cy="685800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5775EE7-EB7D-49D0-9887-DB7F195C8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52" y="962526"/>
                <a:ext cx="2538248" cy="6858000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C496B74-AA4B-41CE-B9F9-53877CDF00E8}"/>
                  </a:ext>
                </a:extLst>
              </p:cNvPr>
              <p:cNvSpPr txBox="1"/>
              <p:nvPr/>
            </p:nvSpPr>
            <p:spPr>
              <a:xfrm>
                <a:off x="3078900" y="3239022"/>
                <a:ext cx="2073806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manquante!</a:t>
                </a:r>
                <a:endParaRPr lang="en-GB" u="sng" dirty="0"/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2339485-78A9-4818-B8CD-59DB03831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962526"/>
                <a:ext cx="2619375" cy="6858000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532A62B-9A83-4497-A410-26714B8E29B8}"/>
                  </a:ext>
                </a:extLst>
              </p:cNvPr>
              <p:cNvSpPr txBox="1"/>
              <p:nvPr/>
            </p:nvSpPr>
            <p:spPr>
              <a:xfrm>
                <a:off x="3078900" y="6133698"/>
                <a:ext cx="2037977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récupérable</a:t>
                </a:r>
                <a:endParaRPr lang="en-GB" u="sng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D267631-C700-488B-8EC1-7A19CDB95ED7}"/>
                  </a:ext>
                </a:extLst>
              </p:cNvPr>
              <p:cNvSpPr txBox="1"/>
              <p:nvPr/>
            </p:nvSpPr>
            <p:spPr>
              <a:xfrm>
                <a:off x="9016083" y="6133698"/>
                <a:ext cx="2037978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récupérable</a:t>
                </a:r>
                <a:endParaRPr lang="en-GB" u="sng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036D7A3-69B4-41C5-BA38-08C6EE243CE1}"/>
                  </a:ext>
                </a:extLst>
              </p:cNvPr>
              <p:cNvSpPr txBox="1"/>
              <p:nvPr/>
            </p:nvSpPr>
            <p:spPr>
              <a:xfrm>
                <a:off x="8895030" y="3239022"/>
                <a:ext cx="2037978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Info récupérable</a:t>
                </a:r>
                <a:endParaRPr lang="en-GB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5775EE7-EB7D-49D0-9887-DB7F195C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82"/>
            <a:stretch/>
          </p:blipFill>
          <p:spPr>
            <a:xfrm>
              <a:off x="291627" y="1433044"/>
              <a:ext cx="4873216" cy="12045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5775EE7-EB7D-49D0-9887-DB7F195C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88" b="42867"/>
            <a:stretch/>
          </p:blipFill>
          <p:spPr>
            <a:xfrm>
              <a:off x="92645" y="4045235"/>
              <a:ext cx="5423580" cy="91170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2339485-78A9-4818-B8CD-59DB0383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35"/>
            <a:stretch/>
          </p:blipFill>
          <p:spPr>
            <a:xfrm>
              <a:off x="5632507" y="1362638"/>
              <a:ext cx="6115426" cy="117635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2339485-78A9-4818-B8CD-59DB0383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1" b="41801"/>
            <a:stretch/>
          </p:blipFill>
          <p:spPr>
            <a:xfrm>
              <a:off x="5649673" y="3928587"/>
              <a:ext cx="6098260" cy="1176356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322791" y="2074292"/>
            <a:ext cx="2576683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92645" y="4673281"/>
            <a:ext cx="4011004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649673" y="4693562"/>
            <a:ext cx="4321146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649673" y="2110816"/>
            <a:ext cx="4321146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675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Qu’est ce qu’une image couleurs?</a:t>
            </a:r>
            <a:endParaRPr lang="en-GB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Le format de l’image </a:t>
            </a:r>
          </a:p>
          <a:p>
            <a:pPr algn="ctr"/>
            <a:r>
              <a:rPr lang="fr-FR" sz="3200" b="1" dirty="0"/>
              <a:t>(</a:t>
            </a:r>
            <a:r>
              <a:rPr lang="fr-FR" sz="3200" b="1" u="sng" dirty="0"/>
              <a:t>majorité</a:t>
            </a:r>
            <a:r>
              <a:rPr lang="fr-FR" sz="3200" b="1" dirty="0"/>
              <a:t> des erreurs lors des traitements d’images!!)</a:t>
            </a:r>
            <a:endParaRPr lang="en-GB" sz="3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C57A87-73BD-4686-BFA6-F5F13106CE96}"/>
              </a:ext>
            </a:extLst>
          </p:cNvPr>
          <p:cNvSpPr txBox="1"/>
          <p:nvPr/>
        </p:nvSpPr>
        <p:spPr>
          <a:xfrm>
            <a:off x="693995" y="1755375"/>
            <a:ext cx="1043492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Privilégier le format constructeur ou OME Tiff lorsque vous faite des analyses ou pour des publications!! </a:t>
            </a:r>
          </a:p>
          <a:p>
            <a:endParaRPr lang="fr-FR" dirty="0"/>
          </a:p>
          <a:p>
            <a:pPr algn="ctr"/>
            <a:r>
              <a:rPr lang="fr-FR" sz="4000" b="1" dirty="0">
                <a:solidFill>
                  <a:srgbClr val="FF0000"/>
                </a:solidFill>
              </a:rPr>
              <a:t>Sinon</a:t>
            </a:r>
          </a:p>
          <a:p>
            <a:endParaRPr lang="fr-FR" dirty="0"/>
          </a:p>
          <a:p>
            <a:r>
              <a:rPr lang="fr-FR" b="1" u="sng" dirty="0"/>
              <a:t>2 types d’informations perdus</a:t>
            </a:r>
          </a:p>
          <a:p>
            <a:r>
              <a:rPr lang="fr-FR" dirty="0"/>
              <a:t>Les métadonnées : conditions d’acquisition (objectif, filtre utilisé, temps d’exposition, etc…)</a:t>
            </a:r>
          </a:p>
          <a:p>
            <a:r>
              <a:rPr lang="fr-FR" dirty="0"/>
              <a:t>Les informations de l’images (perte de pixels)</a:t>
            </a:r>
          </a:p>
          <a:p>
            <a:endParaRPr lang="fr-FR" dirty="0"/>
          </a:p>
          <a:p>
            <a:r>
              <a:rPr lang="fr-FR" b="1" u="sng" dirty="0"/>
              <a:t>Attention 2 type de format </a:t>
            </a:r>
            <a:r>
              <a:rPr lang="fr-FR" b="1" u="sng" dirty="0" err="1"/>
              <a:t>tiff</a:t>
            </a:r>
            <a:endParaRPr lang="fr-FR" dirty="0"/>
          </a:p>
          <a:p>
            <a:r>
              <a:rPr lang="fr-FR" dirty="0"/>
              <a:t>OME Tiff (</a:t>
            </a:r>
            <a:r>
              <a:rPr lang="fr-FR" dirty="0" err="1"/>
              <a:t>Metadonnées</a:t>
            </a:r>
            <a:r>
              <a:rPr lang="fr-FR" dirty="0"/>
              <a:t> gardés) : Open </a:t>
            </a:r>
            <a:r>
              <a:rPr lang="fr-FR" dirty="0" err="1"/>
              <a:t>Microscopy</a:t>
            </a:r>
            <a:r>
              <a:rPr lang="fr-FR" dirty="0"/>
              <a:t> </a:t>
            </a:r>
            <a:r>
              <a:rPr lang="fr-FR" dirty="0" err="1"/>
              <a:t>Environment</a:t>
            </a:r>
            <a:endParaRPr lang="fr-FR" dirty="0"/>
          </a:p>
          <a:p>
            <a:r>
              <a:rPr lang="fr-FR" dirty="0"/>
              <a:t>Tiff : </a:t>
            </a:r>
            <a:r>
              <a:rPr lang="fr-FR" dirty="0" err="1"/>
              <a:t>Metadonnées</a:t>
            </a:r>
            <a:r>
              <a:rPr lang="fr-FR" dirty="0"/>
              <a:t> perdus</a:t>
            </a:r>
          </a:p>
          <a:p>
            <a:endParaRPr lang="fr-FR" dirty="0"/>
          </a:p>
          <a:p>
            <a:r>
              <a:rPr lang="en-GB" b="1" u="sng" dirty="0"/>
              <a:t>Illustration : </a:t>
            </a:r>
            <a:r>
              <a:rPr lang="en-GB" b="1" u="sng" dirty="0" err="1"/>
              <a:t>png</a:t>
            </a:r>
            <a:r>
              <a:rPr lang="en-GB" b="1" u="sng" dirty="0"/>
              <a:t>/jpeg</a:t>
            </a:r>
          </a:p>
          <a:p>
            <a:r>
              <a:rPr lang="en-GB" dirty="0"/>
              <a:t>Format à compression OK, de </a:t>
            </a:r>
            <a:r>
              <a:rPr lang="en-GB" dirty="0" err="1"/>
              <a:t>toute</a:t>
            </a:r>
            <a:r>
              <a:rPr lang="en-GB" dirty="0"/>
              <a:t> </a:t>
            </a:r>
            <a:r>
              <a:rPr lang="en-GB" dirty="0" err="1"/>
              <a:t>facon</a:t>
            </a:r>
            <a:r>
              <a:rPr lang="en-GB" dirty="0"/>
              <a:t> on ne </a:t>
            </a:r>
            <a:r>
              <a:rPr lang="en-GB" dirty="0" err="1"/>
              <a:t>voit</a:t>
            </a:r>
            <a:r>
              <a:rPr lang="en-GB" dirty="0"/>
              <a:t> pas les </a:t>
            </a:r>
            <a:r>
              <a:rPr lang="en-GB" dirty="0" err="1"/>
              <a:t>détails</a:t>
            </a:r>
            <a:r>
              <a:rPr lang="en-GB" dirty="0"/>
              <a:t> et ca </a:t>
            </a:r>
            <a:r>
              <a:rPr lang="en-GB" dirty="0" err="1"/>
              <a:t>évite</a:t>
            </a:r>
            <a:r>
              <a:rPr lang="en-GB" dirty="0"/>
              <a:t> des </a:t>
            </a:r>
            <a:r>
              <a:rPr lang="en-GB" dirty="0" err="1"/>
              <a:t>pptx</a:t>
            </a:r>
            <a:r>
              <a:rPr lang="en-GB"/>
              <a:t> à 500Mo.</a:t>
            </a:r>
            <a:endParaRPr lang="en-GB" dirty="0"/>
          </a:p>
          <a:p>
            <a:endParaRPr lang="en-GB" b="1" u="sng" dirty="0"/>
          </a:p>
          <a:p>
            <a:endParaRPr lang="en-GB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34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58" y="1095819"/>
            <a:ext cx="1682436" cy="13823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Une image est une représentation partielle d’une réalité.</a:t>
            </a:r>
            <a:endParaRPr lang="en-GB" sz="32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65415" y="977845"/>
            <a:ext cx="11777902" cy="5759101"/>
            <a:chOff x="265415" y="643306"/>
            <a:chExt cx="11777902" cy="57591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12550C6-64E1-445D-8B32-9F612F74ABBF}"/>
                </a:ext>
              </a:extLst>
            </p:cNvPr>
            <p:cNvSpPr txBox="1"/>
            <p:nvPr/>
          </p:nvSpPr>
          <p:spPr>
            <a:xfrm>
              <a:off x="265415" y="2300166"/>
              <a:ext cx="70442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Objet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4306729-D21B-4D18-AF18-0B9C587983F0}"/>
                </a:ext>
              </a:extLst>
            </p:cNvPr>
            <p:cNvSpPr txBox="1"/>
            <p:nvPr/>
          </p:nvSpPr>
          <p:spPr>
            <a:xfrm>
              <a:off x="5259881" y="4169973"/>
              <a:ext cx="35008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*scanner</a:t>
              </a:r>
            </a:p>
            <a:p>
              <a:r>
                <a:rPr lang="fr-FR" dirty="0"/>
                <a:t>*appareil photo</a:t>
              </a:r>
            </a:p>
            <a:p>
              <a:r>
                <a:rPr lang="fr-FR" dirty="0"/>
                <a:t>*caméra associé à un appareillage: </a:t>
              </a:r>
            </a:p>
            <a:p>
              <a:r>
                <a:rPr lang="fr-FR" dirty="0"/>
                <a:t>	microscope / loupe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3FA5204-7360-40D3-8733-1CF21E60CDFA}"/>
                </a:ext>
              </a:extLst>
            </p:cNvPr>
            <p:cNvSpPr txBox="1"/>
            <p:nvPr/>
          </p:nvSpPr>
          <p:spPr>
            <a:xfrm>
              <a:off x="7708018" y="2321715"/>
              <a:ext cx="1848263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numérique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D4637357-5DB4-4152-9AE0-0BAB9CA6FBAB}"/>
                </a:ext>
              </a:extLst>
            </p:cNvPr>
            <p:cNvCxnSpPr/>
            <p:nvPr/>
          </p:nvCxnSpPr>
          <p:spPr>
            <a:xfrm flipH="1">
              <a:off x="1034316" y="1168414"/>
              <a:ext cx="3484745" cy="1011966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489220D-7C70-44FD-B8D9-F5A784283945}"/>
                </a:ext>
              </a:extLst>
            </p:cNvPr>
            <p:cNvCxnSpPr>
              <a:cxnSpLocks/>
            </p:cNvCxnSpPr>
            <p:nvPr/>
          </p:nvCxnSpPr>
          <p:spPr>
            <a:xfrm>
              <a:off x="6274614" y="1168414"/>
              <a:ext cx="2312229" cy="1053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07CBB34-9CCE-4214-8068-0A37F4C9F62E}"/>
                </a:ext>
              </a:extLst>
            </p:cNvPr>
            <p:cNvCxnSpPr>
              <a:cxnSpLocks/>
            </p:cNvCxnSpPr>
            <p:nvPr/>
          </p:nvCxnSpPr>
          <p:spPr>
            <a:xfrm>
              <a:off x="548796" y="3060584"/>
              <a:ext cx="1357131" cy="947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BA859D4-7EBB-4A60-BA18-0F1EAD396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5979" y="2833394"/>
              <a:ext cx="1070864" cy="9441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>
              <a:off x="5849448" y="1674397"/>
              <a:ext cx="56052" cy="1970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157615F-F2F9-4975-93D1-1FC530D211CA}"/>
                </a:ext>
              </a:extLst>
            </p:cNvPr>
            <p:cNvCxnSpPr>
              <a:cxnSpLocks/>
            </p:cNvCxnSpPr>
            <p:nvPr/>
          </p:nvCxnSpPr>
          <p:spPr>
            <a:xfrm>
              <a:off x="4520217" y="3905278"/>
              <a:ext cx="631369" cy="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32317-FCE2-4711-ABD5-E68C4B644B45}"/>
                </a:ext>
              </a:extLst>
            </p:cNvPr>
            <p:cNvSpPr/>
            <p:nvPr/>
          </p:nvSpPr>
          <p:spPr>
            <a:xfrm>
              <a:off x="2015790" y="4138325"/>
              <a:ext cx="1992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microscope / loupe</a:t>
              </a:r>
              <a:endParaRPr lang="en-GB" dirty="0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4878DDB2-429A-422A-A908-3E019B323A3E}"/>
                </a:ext>
              </a:extLst>
            </p:cNvPr>
            <p:cNvCxnSpPr>
              <a:cxnSpLocks/>
            </p:cNvCxnSpPr>
            <p:nvPr/>
          </p:nvCxnSpPr>
          <p:spPr>
            <a:xfrm>
              <a:off x="561040" y="3077085"/>
              <a:ext cx="4686597" cy="10954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E90B746-C591-4683-8B05-56DCF95D322B}"/>
                </a:ext>
              </a:extLst>
            </p:cNvPr>
            <p:cNvCxnSpPr>
              <a:cxnSpLocks/>
            </p:cNvCxnSpPr>
            <p:nvPr/>
          </p:nvCxnSpPr>
          <p:spPr>
            <a:xfrm>
              <a:off x="9640522" y="2491388"/>
              <a:ext cx="71370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5E2381C-45EE-48F1-8728-11FD7539FD53}"/>
                </a:ext>
              </a:extLst>
            </p:cNvPr>
            <p:cNvSpPr txBox="1"/>
            <p:nvPr/>
          </p:nvSpPr>
          <p:spPr>
            <a:xfrm>
              <a:off x="10354230" y="2300166"/>
              <a:ext cx="1689087" cy="14773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Analyse d’images</a:t>
              </a:r>
            </a:p>
            <a:p>
              <a:pPr algn="ctr"/>
              <a:r>
                <a:rPr lang="fr-FR" dirty="0"/>
                <a:t>et </a:t>
              </a:r>
            </a:p>
            <a:p>
              <a:pPr algn="ctr"/>
              <a:r>
                <a:rPr lang="fr-FR" dirty="0"/>
                <a:t>Transmission d’informations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B0CDE53-2D09-4F00-B31A-5AE58B6DFFF9}"/>
                </a:ext>
              </a:extLst>
            </p:cNvPr>
            <p:cNvSpPr txBox="1"/>
            <p:nvPr/>
          </p:nvSpPr>
          <p:spPr>
            <a:xfrm>
              <a:off x="265415" y="2650021"/>
              <a:ext cx="2767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Préparation de l’échantillon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4660746" y="643306"/>
              <a:ext cx="1547000" cy="839276"/>
              <a:chOff x="5289396" y="812982"/>
              <a:chExt cx="1547000" cy="839276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5DC1354-292E-45AD-BECD-35210B50CD79}"/>
                  </a:ext>
                </a:extLst>
              </p:cNvPr>
              <p:cNvSpPr txBox="1"/>
              <p:nvPr/>
            </p:nvSpPr>
            <p:spPr>
              <a:xfrm>
                <a:off x="5289396" y="983748"/>
                <a:ext cx="490840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Œil</a:t>
                </a: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104" y="812982"/>
                <a:ext cx="989292" cy="839276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2015790" y="3781278"/>
              <a:ext cx="246644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de visualisation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59881" y="3781278"/>
              <a:ext cx="201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d’imagerie</a:t>
              </a: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162" y="4456381"/>
              <a:ext cx="1225870" cy="1225870"/>
            </a:xfrm>
            <a:prstGeom prst="rect">
              <a:avLst/>
            </a:prstGeom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4269" y="1529922"/>
              <a:ext cx="1141837" cy="2115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209" y="5485041"/>
              <a:ext cx="1587956" cy="91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099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58" y="1095819"/>
            <a:ext cx="1682436" cy="13823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Une image est une représentation partielle d’une réalité.</a:t>
            </a:r>
            <a:endParaRPr lang="en-GB" sz="32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65415" y="977845"/>
            <a:ext cx="11777902" cy="5759101"/>
            <a:chOff x="265415" y="643306"/>
            <a:chExt cx="11777902" cy="57591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12550C6-64E1-445D-8B32-9F612F74ABBF}"/>
                </a:ext>
              </a:extLst>
            </p:cNvPr>
            <p:cNvSpPr txBox="1"/>
            <p:nvPr/>
          </p:nvSpPr>
          <p:spPr>
            <a:xfrm>
              <a:off x="265415" y="2300166"/>
              <a:ext cx="70442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Objet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4306729-D21B-4D18-AF18-0B9C587983F0}"/>
                </a:ext>
              </a:extLst>
            </p:cNvPr>
            <p:cNvSpPr txBox="1"/>
            <p:nvPr/>
          </p:nvSpPr>
          <p:spPr>
            <a:xfrm>
              <a:off x="5259881" y="4169973"/>
              <a:ext cx="35008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*scanner</a:t>
              </a:r>
            </a:p>
            <a:p>
              <a:r>
                <a:rPr lang="fr-FR" dirty="0"/>
                <a:t>*appareil photo</a:t>
              </a:r>
            </a:p>
            <a:p>
              <a:r>
                <a:rPr lang="fr-FR" dirty="0"/>
                <a:t>*caméra associé à un appareillage: </a:t>
              </a:r>
            </a:p>
            <a:p>
              <a:r>
                <a:rPr lang="fr-FR" dirty="0"/>
                <a:t>	microscope / loupe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3FA5204-7360-40D3-8733-1CF21E60CDFA}"/>
                </a:ext>
              </a:extLst>
            </p:cNvPr>
            <p:cNvSpPr txBox="1"/>
            <p:nvPr/>
          </p:nvSpPr>
          <p:spPr>
            <a:xfrm>
              <a:off x="7708018" y="2321715"/>
              <a:ext cx="1848263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numérique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D4637357-5DB4-4152-9AE0-0BAB9CA6FBAB}"/>
                </a:ext>
              </a:extLst>
            </p:cNvPr>
            <p:cNvCxnSpPr/>
            <p:nvPr/>
          </p:nvCxnSpPr>
          <p:spPr>
            <a:xfrm flipH="1">
              <a:off x="1034316" y="1168414"/>
              <a:ext cx="3484745" cy="1011966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489220D-7C70-44FD-B8D9-F5A784283945}"/>
                </a:ext>
              </a:extLst>
            </p:cNvPr>
            <p:cNvCxnSpPr>
              <a:cxnSpLocks/>
            </p:cNvCxnSpPr>
            <p:nvPr/>
          </p:nvCxnSpPr>
          <p:spPr>
            <a:xfrm>
              <a:off x="6274614" y="1168414"/>
              <a:ext cx="2312229" cy="1053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07CBB34-9CCE-4214-8068-0A37F4C9F62E}"/>
                </a:ext>
              </a:extLst>
            </p:cNvPr>
            <p:cNvCxnSpPr>
              <a:cxnSpLocks/>
            </p:cNvCxnSpPr>
            <p:nvPr/>
          </p:nvCxnSpPr>
          <p:spPr>
            <a:xfrm>
              <a:off x="548796" y="3060584"/>
              <a:ext cx="1357131" cy="947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BA859D4-7EBB-4A60-BA18-0F1EAD396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5979" y="2833394"/>
              <a:ext cx="1070864" cy="9441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>
              <a:off x="5849448" y="1674397"/>
              <a:ext cx="56052" cy="1970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157615F-F2F9-4975-93D1-1FC530D211CA}"/>
                </a:ext>
              </a:extLst>
            </p:cNvPr>
            <p:cNvCxnSpPr>
              <a:cxnSpLocks/>
            </p:cNvCxnSpPr>
            <p:nvPr/>
          </p:nvCxnSpPr>
          <p:spPr>
            <a:xfrm>
              <a:off x="4520217" y="3905278"/>
              <a:ext cx="631369" cy="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32317-FCE2-4711-ABD5-E68C4B644B45}"/>
                </a:ext>
              </a:extLst>
            </p:cNvPr>
            <p:cNvSpPr/>
            <p:nvPr/>
          </p:nvSpPr>
          <p:spPr>
            <a:xfrm>
              <a:off x="2015790" y="4138325"/>
              <a:ext cx="1992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microscope / loupe</a:t>
              </a:r>
              <a:endParaRPr lang="en-GB" dirty="0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4878DDB2-429A-422A-A908-3E019B323A3E}"/>
                </a:ext>
              </a:extLst>
            </p:cNvPr>
            <p:cNvCxnSpPr>
              <a:cxnSpLocks/>
            </p:cNvCxnSpPr>
            <p:nvPr/>
          </p:nvCxnSpPr>
          <p:spPr>
            <a:xfrm>
              <a:off x="561040" y="3077085"/>
              <a:ext cx="4686597" cy="10954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E90B746-C591-4683-8B05-56DCF95D322B}"/>
                </a:ext>
              </a:extLst>
            </p:cNvPr>
            <p:cNvCxnSpPr>
              <a:cxnSpLocks/>
            </p:cNvCxnSpPr>
            <p:nvPr/>
          </p:nvCxnSpPr>
          <p:spPr>
            <a:xfrm>
              <a:off x="9640522" y="2491388"/>
              <a:ext cx="71370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5E2381C-45EE-48F1-8728-11FD7539FD53}"/>
                </a:ext>
              </a:extLst>
            </p:cNvPr>
            <p:cNvSpPr txBox="1"/>
            <p:nvPr/>
          </p:nvSpPr>
          <p:spPr>
            <a:xfrm>
              <a:off x="10354230" y="2300166"/>
              <a:ext cx="1689087" cy="14773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Analyse d’images</a:t>
              </a:r>
            </a:p>
            <a:p>
              <a:pPr algn="ctr"/>
              <a:r>
                <a:rPr lang="fr-FR" dirty="0"/>
                <a:t>et </a:t>
              </a:r>
            </a:p>
            <a:p>
              <a:pPr algn="ctr"/>
              <a:r>
                <a:rPr lang="fr-FR" dirty="0"/>
                <a:t>Transmission d’informations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B0CDE53-2D09-4F00-B31A-5AE58B6DFFF9}"/>
                </a:ext>
              </a:extLst>
            </p:cNvPr>
            <p:cNvSpPr txBox="1"/>
            <p:nvPr/>
          </p:nvSpPr>
          <p:spPr>
            <a:xfrm>
              <a:off x="265415" y="2650021"/>
              <a:ext cx="2767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Préparation de l’échantillon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4660746" y="643306"/>
              <a:ext cx="1547000" cy="839276"/>
              <a:chOff x="5289396" y="812982"/>
              <a:chExt cx="1547000" cy="839276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5DC1354-292E-45AD-BECD-35210B50CD79}"/>
                  </a:ext>
                </a:extLst>
              </p:cNvPr>
              <p:cNvSpPr txBox="1"/>
              <p:nvPr/>
            </p:nvSpPr>
            <p:spPr>
              <a:xfrm>
                <a:off x="5289396" y="983748"/>
                <a:ext cx="490840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Œil</a:t>
                </a: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104" y="812982"/>
                <a:ext cx="989292" cy="839276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2015790" y="3781278"/>
              <a:ext cx="246644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de visualisation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59881" y="3781278"/>
              <a:ext cx="201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d’imagerie</a:t>
              </a: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162" y="4456381"/>
              <a:ext cx="1225870" cy="1225870"/>
            </a:xfrm>
            <a:prstGeom prst="rect">
              <a:avLst/>
            </a:prstGeom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4269" y="1529922"/>
              <a:ext cx="1141837" cy="2115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209" y="5485041"/>
              <a:ext cx="1587956" cy="91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000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DC57A87-73BD-4686-BFA6-F5F13106CE96}"/>
              </a:ext>
            </a:extLst>
          </p:cNvPr>
          <p:cNvSpPr txBox="1"/>
          <p:nvPr/>
        </p:nvSpPr>
        <p:spPr>
          <a:xfrm>
            <a:off x="604787" y="1076426"/>
            <a:ext cx="101947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Un microscope est un instrument qui permet </a:t>
            </a:r>
          </a:p>
          <a:p>
            <a:r>
              <a:rPr lang="fr-FR" dirty="0"/>
              <a:t>	*d’obtenir une image grossie d’un objet de petite taille</a:t>
            </a:r>
          </a:p>
          <a:p>
            <a:r>
              <a:rPr lang="fr-FR" dirty="0"/>
              <a:t>		=</a:t>
            </a:r>
            <a:r>
              <a:rPr lang="fr-FR" b="1" dirty="0"/>
              <a:t>grandissement</a:t>
            </a:r>
          </a:p>
          <a:p>
            <a:endParaRPr lang="fr-FR" dirty="0"/>
          </a:p>
          <a:p>
            <a:r>
              <a:rPr lang="fr-FR" dirty="0"/>
              <a:t>	*de séparer le détails de l’objet sur l’image</a:t>
            </a:r>
          </a:p>
          <a:p>
            <a:r>
              <a:rPr lang="fr-FR" dirty="0"/>
              <a:t>		=</a:t>
            </a:r>
            <a:r>
              <a:rPr lang="fr-FR" b="1" dirty="0"/>
              <a:t>résolution</a:t>
            </a:r>
            <a:r>
              <a:rPr lang="fr-FR" dirty="0"/>
              <a:t> (pixel size, dpi-</a:t>
            </a:r>
            <a:r>
              <a:rPr lang="fr-FR" dirty="0" err="1"/>
              <a:t>inch</a:t>
            </a:r>
            <a:r>
              <a:rPr lang="fr-FR" dirty="0"/>
              <a:t>/ppp-pouce)</a:t>
            </a:r>
          </a:p>
          <a:p>
            <a:endParaRPr lang="fr-FR" dirty="0"/>
          </a:p>
          <a:p>
            <a:r>
              <a:rPr lang="fr-FR" dirty="0"/>
              <a:t>La résolution correspond à la plus petite distance nécessaire pour séparer deux points.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endParaRPr lang="fr-FR" dirty="0">
              <a:hlinkClick r:id="rId2"/>
            </a:endParaRPr>
          </a:p>
          <a:p>
            <a:pPr algn="ctr"/>
            <a:endParaRPr lang="fr-FR" sz="800" dirty="0">
              <a:hlinkClick r:id="rId2"/>
            </a:endParaRPr>
          </a:p>
          <a:p>
            <a:pPr algn="ctr"/>
            <a:r>
              <a:rPr lang="en-GB" sz="800" dirty="0">
                <a:hlinkClick r:id="rId2"/>
              </a:rPr>
              <a:t>http://zeiss-campus.magnet.fsu.edu/articles/basics/imageformation.html</a:t>
            </a:r>
            <a:endParaRPr lang="en-GB" sz="800" dirty="0"/>
          </a:p>
          <a:p>
            <a:pPr algn="ctr"/>
            <a:endParaRPr lang="fr-FR" sz="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1B8EA5-1D80-435C-A99D-F8C56A1885D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Que permet un microscope?</a:t>
            </a:r>
            <a:endParaRPr lang="en-GB" sz="3200" b="1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AF42FAA-0800-464A-A0EC-CCE4030D917A}"/>
              </a:ext>
            </a:extLst>
          </p:cNvPr>
          <p:cNvGrpSpPr/>
          <p:nvPr/>
        </p:nvGrpSpPr>
        <p:grpSpPr>
          <a:xfrm>
            <a:off x="3628024" y="3590222"/>
            <a:ext cx="2367954" cy="1539927"/>
            <a:chOff x="6984031" y="3092466"/>
            <a:chExt cx="3927833" cy="26152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0A6E655-9F3F-482D-BC8A-5B32B958C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8" r="79110"/>
            <a:stretch/>
          </p:blipFill>
          <p:spPr>
            <a:xfrm>
              <a:off x="6984031" y="3092466"/>
              <a:ext cx="1245569" cy="26152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77983B4-C7FB-45B8-B11E-7F237FD70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72" t="6928"/>
            <a:stretch/>
          </p:blipFill>
          <p:spPr>
            <a:xfrm>
              <a:off x="9538801" y="3092466"/>
              <a:ext cx="1373063" cy="26152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413B413-9DF2-4026-AC7D-9609B2002D59}"/>
              </a:ext>
            </a:extLst>
          </p:cNvPr>
          <p:cNvSpPr/>
          <p:nvPr/>
        </p:nvSpPr>
        <p:spPr>
          <a:xfrm>
            <a:off x="3241489" y="5247780"/>
            <a:ext cx="155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Points résolus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60DE47-3C5E-4C5B-A9A9-812E5CFB9EF0}"/>
              </a:ext>
            </a:extLst>
          </p:cNvPr>
          <p:cNvSpPr/>
          <p:nvPr/>
        </p:nvSpPr>
        <p:spPr>
          <a:xfrm>
            <a:off x="4791731" y="5247780"/>
            <a:ext cx="2408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Points non résolus</a:t>
            </a:r>
          </a:p>
        </p:txBody>
      </p:sp>
    </p:spTree>
    <p:extLst>
      <p:ext uri="{BB962C8B-B14F-4D97-AF65-F5344CB8AC3E}">
        <p14:creationId xmlns:p14="http://schemas.microsoft.com/office/powerpoint/2010/main" val="138212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9234660" y="1592124"/>
            <a:ext cx="2868093" cy="3673752"/>
            <a:chOff x="2223436" y="2377440"/>
            <a:chExt cx="2868093" cy="3673752"/>
          </a:xfrm>
          <a:solidFill>
            <a:schemeClr val="bg1"/>
          </a:solidFill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D9A86F9-290E-4271-B5F3-CEEB0FB94931}"/>
                </a:ext>
              </a:extLst>
            </p:cNvPr>
            <p:cNvSpPr txBox="1"/>
            <p:nvPr/>
          </p:nvSpPr>
          <p:spPr>
            <a:xfrm>
              <a:off x="2223436" y="2377440"/>
              <a:ext cx="2590902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Oculaires</a:t>
              </a:r>
            </a:p>
            <a:p>
              <a:r>
                <a:rPr lang="fr-FR" sz="1200" dirty="0"/>
                <a:t>Agrandit l’image produite par l’objectif</a:t>
              </a:r>
              <a:endParaRPr lang="en-GB" sz="1200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2476B2A-3B4A-4CDD-BF74-0D23008C0E12}"/>
                </a:ext>
              </a:extLst>
            </p:cNvPr>
            <p:cNvSpPr txBox="1"/>
            <p:nvPr/>
          </p:nvSpPr>
          <p:spPr>
            <a:xfrm>
              <a:off x="2223436" y="3145857"/>
              <a:ext cx="2868093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Objectif</a:t>
              </a:r>
            </a:p>
            <a:p>
              <a:r>
                <a:rPr lang="fr-FR" sz="1200" dirty="0"/>
                <a:t>Produit une image agrandit de l’échantillon</a:t>
              </a:r>
              <a:endParaRPr lang="en-GB" sz="1200" dirty="0"/>
            </a:p>
            <a:p>
              <a:endParaRPr lang="fr-FR" sz="1200" b="1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4882E65-0633-4694-A2E0-10EDEAD8446D}"/>
                </a:ext>
              </a:extLst>
            </p:cNvPr>
            <p:cNvSpPr txBox="1"/>
            <p:nvPr/>
          </p:nvSpPr>
          <p:spPr>
            <a:xfrm>
              <a:off x="2223436" y="4108678"/>
              <a:ext cx="124412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Echantillon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2146E72-6268-4E13-A936-590274448266}"/>
                </a:ext>
              </a:extLst>
            </p:cNvPr>
            <p:cNvSpPr txBox="1"/>
            <p:nvPr/>
          </p:nvSpPr>
          <p:spPr>
            <a:xfrm>
              <a:off x="2223436" y="4802936"/>
              <a:ext cx="250882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Condenseur</a:t>
              </a:r>
            </a:p>
            <a:p>
              <a:r>
                <a:rPr lang="fr-FR" sz="1200" dirty="0"/>
                <a:t>Concentre la lumière sur l’échantillon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D414357-969E-4D22-A9A2-BCC82F53EECA}"/>
                </a:ext>
              </a:extLst>
            </p:cNvPr>
            <p:cNvSpPr txBox="1"/>
            <p:nvPr/>
          </p:nvSpPr>
          <p:spPr>
            <a:xfrm>
              <a:off x="2223436" y="5681860"/>
              <a:ext cx="190847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Source de lumière</a:t>
              </a: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1" y="957858"/>
            <a:ext cx="5029636" cy="47552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4AA30F-3252-4C2B-B48B-06B52EEA8848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La structure d’un microscope</a:t>
            </a:r>
            <a:endParaRPr lang="en-GB" sz="3200" b="1" dirty="0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E422D292-E815-4287-932A-48222F90E58D}"/>
              </a:ext>
            </a:extLst>
          </p:cNvPr>
          <p:cNvGrpSpPr/>
          <p:nvPr/>
        </p:nvGrpSpPr>
        <p:grpSpPr>
          <a:xfrm>
            <a:off x="6747312" y="1699824"/>
            <a:ext cx="1973175" cy="3652251"/>
            <a:chOff x="6747312" y="1699824"/>
            <a:chExt cx="1973175" cy="3652251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E826CA2-8E01-4D80-9324-D7ED94402314}"/>
                </a:ext>
              </a:extLst>
            </p:cNvPr>
            <p:cNvSpPr/>
            <p:nvPr/>
          </p:nvSpPr>
          <p:spPr>
            <a:xfrm>
              <a:off x="7146758" y="169982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0EA08F2-FB37-42EB-ACF0-35BE6AC465F7}"/>
                </a:ext>
              </a:extLst>
            </p:cNvPr>
            <p:cNvSpPr/>
            <p:nvPr/>
          </p:nvSpPr>
          <p:spPr>
            <a:xfrm>
              <a:off x="7146758" y="2546805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39459DE-7445-48E5-93BE-C7B059E7AC54}"/>
                </a:ext>
              </a:extLst>
            </p:cNvPr>
            <p:cNvSpPr/>
            <p:nvPr/>
          </p:nvSpPr>
          <p:spPr>
            <a:xfrm>
              <a:off x="7146758" y="409969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Étoile : 32 branches 16">
              <a:extLst>
                <a:ext uri="{FF2B5EF4-FFF2-40B4-BE49-F238E27FC236}">
                  <a16:creationId xmlns:a16="http://schemas.microsoft.com/office/drawing/2014/main" id="{8D09F32E-05A7-4690-82CE-0AA180228346}"/>
                </a:ext>
              </a:extLst>
            </p:cNvPr>
            <p:cNvSpPr/>
            <p:nvPr/>
          </p:nvSpPr>
          <p:spPr>
            <a:xfrm>
              <a:off x="7483642" y="4810345"/>
              <a:ext cx="529389" cy="54173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6C5178-80EC-4848-88C8-53558F466284}"/>
                </a:ext>
              </a:extLst>
            </p:cNvPr>
            <p:cNvSpPr/>
            <p:nvPr/>
          </p:nvSpPr>
          <p:spPr>
            <a:xfrm flipV="1">
              <a:off x="6747312" y="3548112"/>
              <a:ext cx="1973175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hylactère : pensées 18">
              <a:extLst>
                <a:ext uri="{FF2B5EF4-FFF2-40B4-BE49-F238E27FC236}">
                  <a16:creationId xmlns:a16="http://schemas.microsoft.com/office/drawing/2014/main" id="{72F97683-CFFC-4C00-8D12-EA02AB014B44}"/>
                </a:ext>
              </a:extLst>
            </p:cNvPr>
            <p:cNvSpPr/>
            <p:nvPr/>
          </p:nvSpPr>
          <p:spPr>
            <a:xfrm rot="10800000">
              <a:off x="7116188" y="3342612"/>
              <a:ext cx="1337912" cy="194912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9ABB31D1-AC22-405D-A56F-5E93C063A795}"/>
                </a:ext>
              </a:extLst>
            </p:cNvPr>
            <p:cNvCxnSpPr>
              <a:cxnSpLocks/>
              <a:stCxn id="14" idx="6"/>
            </p:cNvCxnSpPr>
            <p:nvPr/>
          </p:nvCxnSpPr>
          <p:spPr>
            <a:xfrm flipH="1">
              <a:off x="7750500" y="4184344"/>
              <a:ext cx="599416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1D3F3C5-C5C4-4367-B693-2EE91E664272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>
              <a:off x="7146758" y="2621398"/>
              <a:ext cx="1186740" cy="15629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E90A7753-6FB0-47FC-B028-C0F4965DB758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>
              <a:off x="7167264" y="2631454"/>
              <a:ext cx="1182652" cy="15528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5C0AF766-2C33-41F3-86AC-97506969BEF6}"/>
                </a:ext>
              </a:extLst>
            </p:cNvPr>
            <p:cNvCxnSpPr>
              <a:cxnSpLocks/>
              <a:stCxn id="12" idx="6"/>
              <a:endCxn id="13" idx="2"/>
            </p:cNvCxnSpPr>
            <p:nvPr/>
          </p:nvCxnSpPr>
          <p:spPr>
            <a:xfrm flipH="1"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E8EECB70-D0D5-46F6-BD55-B4FCB8EA7B42}"/>
                </a:ext>
              </a:extLst>
            </p:cNvPr>
            <p:cNvCxnSpPr>
              <a:cxnSpLocks/>
              <a:stCxn id="12" idx="2"/>
              <a:endCxn id="13" idx="6"/>
            </p:cNvCxnSpPr>
            <p:nvPr/>
          </p:nvCxnSpPr>
          <p:spPr>
            <a:xfrm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4043DCE-0177-475A-867E-A89DC9DC9243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7146758" y="4184344"/>
              <a:ext cx="601578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51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433" y="6310853"/>
            <a:ext cx="10834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https://ibidi.com/content/212-inverted-and-upright-microscopy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0"/>
          <a:stretch/>
        </p:blipFill>
        <p:spPr>
          <a:xfrm>
            <a:off x="861416" y="1442782"/>
            <a:ext cx="10280271" cy="31837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BDA4D0-DEBF-4307-92E8-6D181E33DB94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2 types de montage d’un microscope</a:t>
            </a:r>
            <a:endParaRPr lang="en-GB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CACD77-9B2D-4E7B-A5CA-5C17A2992879}"/>
              </a:ext>
            </a:extLst>
          </p:cNvPr>
          <p:cNvSpPr/>
          <p:nvPr/>
        </p:nvSpPr>
        <p:spPr>
          <a:xfrm>
            <a:off x="8121542" y="4257215"/>
            <a:ext cx="193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Microscope droit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4B8DA-E1DE-4DC8-A5BD-2FC9C91F9FFF}"/>
              </a:ext>
            </a:extLst>
          </p:cNvPr>
          <p:cNvSpPr/>
          <p:nvPr/>
        </p:nvSpPr>
        <p:spPr>
          <a:xfrm>
            <a:off x="2893421" y="4257215"/>
            <a:ext cx="2111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Microscope Inversé</a:t>
            </a:r>
          </a:p>
        </p:txBody>
      </p:sp>
      <p:sp>
        <p:nvSpPr>
          <p:cNvPr id="8" name="Étoile : 32 branches 7">
            <a:extLst>
              <a:ext uri="{FF2B5EF4-FFF2-40B4-BE49-F238E27FC236}">
                <a16:creationId xmlns:a16="http://schemas.microsoft.com/office/drawing/2014/main" id="{A3735646-5670-4514-8019-9D0878EE6C2B}"/>
              </a:ext>
            </a:extLst>
          </p:cNvPr>
          <p:cNvSpPr/>
          <p:nvPr/>
        </p:nvSpPr>
        <p:spPr>
          <a:xfrm>
            <a:off x="10948737" y="3578311"/>
            <a:ext cx="529389" cy="541730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Étoile : 32 branches 8">
            <a:extLst>
              <a:ext uri="{FF2B5EF4-FFF2-40B4-BE49-F238E27FC236}">
                <a16:creationId xmlns:a16="http://schemas.microsoft.com/office/drawing/2014/main" id="{D3D92BE5-E5E2-46AD-BE55-9C5AA8FB55C5}"/>
              </a:ext>
            </a:extLst>
          </p:cNvPr>
          <p:cNvSpPr/>
          <p:nvPr/>
        </p:nvSpPr>
        <p:spPr>
          <a:xfrm>
            <a:off x="4665781" y="1542157"/>
            <a:ext cx="529389" cy="541730"/>
          </a:xfrm>
          <a:prstGeom prst="star3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47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0BA59C7-D98B-4B23-8CE7-D5BA452B88A3}"/>
              </a:ext>
            </a:extLst>
          </p:cNvPr>
          <p:cNvSpPr txBox="1"/>
          <p:nvPr/>
        </p:nvSpPr>
        <p:spPr>
          <a:xfrm>
            <a:off x="296779" y="924617"/>
            <a:ext cx="67970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1-Le diaphragme de champ </a:t>
            </a:r>
            <a:r>
              <a:rPr lang="fr-FR" dirty="0"/>
              <a:t>: </a:t>
            </a:r>
          </a:p>
          <a:p>
            <a:r>
              <a:rPr lang="fr-FR" dirty="0"/>
              <a:t>	limite l’</a:t>
            </a:r>
            <a:r>
              <a:rPr lang="fr-FR" b="1" u="sng" dirty="0">
                <a:solidFill>
                  <a:srgbClr val="FF0000"/>
                </a:solidFill>
              </a:rPr>
              <a:t>étendue</a:t>
            </a:r>
            <a:r>
              <a:rPr lang="fr-FR" dirty="0"/>
              <a:t> du faisceau lumineux de la lampe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2-Le diaphragme d’ouverture </a:t>
            </a:r>
            <a:r>
              <a:rPr lang="fr-FR" dirty="0"/>
              <a:t>: </a:t>
            </a:r>
          </a:p>
          <a:p>
            <a:r>
              <a:rPr lang="fr-FR" dirty="0"/>
              <a:t>	limite l’</a:t>
            </a:r>
            <a:r>
              <a:rPr lang="fr-FR" b="1" u="sng" dirty="0">
                <a:solidFill>
                  <a:srgbClr val="FF0000"/>
                </a:solidFill>
              </a:rPr>
              <a:t>ouverture</a:t>
            </a:r>
            <a:r>
              <a:rPr lang="fr-FR" dirty="0"/>
              <a:t> du faisceau lumineux. Il influe sur le contraste et la résolution de l’image.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sz="1200" dirty="0"/>
              <a:t>https://www.spotimaging.com/resources/white-papers/koehler-illumination</a:t>
            </a:r>
            <a:endParaRPr lang="en-GB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A5476-882E-4582-9D01-F6C92CCC020A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Les 3 composants qui permettent de bien voir son échantillon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4ADE90-BAD2-4969-95A4-20033AE17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24" y="1839352"/>
            <a:ext cx="3609975" cy="11906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A94379-EDED-4B77-8E12-B6FDDCD9D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4" y="1857676"/>
            <a:ext cx="1667935" cy="11539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EE80EC-7154-4EBD-AE39-54E47BD2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84" y="4625671"/>
            <a:ext cx="1839237" cy="8799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285263-3271-4CA1-A688-E11954BA0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813" y="1774752"/>
            <a:ext cx="4785410" cy="4116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0ACF0C-F325-4CA4-87CE-0FA36E236D04}"/>
              </a:ext>
            </a:extLst>
          </p:cNvPr>
          <p:cNvSpPr/>
          <p:nvPr/>
        </p:nvSpPr>
        <p:spPr>
          <a:xfrm>
            <a:off x="8325853" y="5038926"/>
            <a:ext cx="789272" cy="3512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2072A-BCE3-4174-9CC0-65162876FD16}"/>
              </a:ext>
            </a:extLst>
          </p:cNvPr>
          <p:cNvSpPr/>
          <p:nvPr/>
        </p:nvSpPr>
        <p:spPr>
          <a:xfrm>
            <a:off x="8210348" y="4241794"/>
            <a:ext cx="904777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75FDBA-9985-4C5B-8D79-1CECAFC1F4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 b="9207"/>
          <a:stretch/>
        </p:blipFill>
        <p:spPr>
          <a:xfrm>
            <a:off x="2653524" y="4439600"/>
            <a:ext cx="4137861" cy="1493783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43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9BBE349-15F2-496D-891B-B9BC9B00EC59}"/>
              </a:ext>
            </a:extLst>
          </p:cNvPr>
          <p:cNvSpPr txBox="1"/>
          <p:nvPr/>
        </p:nvSpPr>
        <p:spPr>
          <a:xfrm>
            <a:off x="594113" y="731790"/>
            <a:ext cx="659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3-Le condenseur</a:t>
            </a:r>
          </a:p>
          <a:p>
            <a:r>
              <a:rPr lang="fr-FR" dirty="0"/>
              <a:t>	permet de</a:t>
            </a:r>
            <a:r>
              <a:rPr lang="fr-FR" b="1" dirty="0">
                <a:solidFill>
                  <a:srgbClr val="FF0000"/>
                </a:solidFill>
              </a:rPr>
              <a:t> focaliser </a:t>
            </a:r>
            <a:r>
              <a:rPr lang="fr-FR" dirty="0"/>
              <a:t>la lumière de la lampe sur l’échantillon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9245CB-69E5-491A-9D65-FF686A97825B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Les 3 composants qui permettent de bien voir son échantillon</a:t>
            </a:r>
            <a:endParaRPr lang="en-GB" sz="3200" b="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4C760C5-E5DE-4F02-B5CD-2D6632451DD5}"/>
              </a:ext>
            </a:extLst>
          </p:cNvPr>
          <p:cNvGrpSpPr/>
          <p:nvPr/>
        </p:nvGrpSpPr>
        <p:grpSpPr>
          <a:xfrm>
            <a:off x="1373546" y="1648070"/>
            <a:ext cx="2868093" cy="3673752"/>
            <a:chOff x="2223436" y="2377440"/>
            <a:chExt cx="2868093" cy="3673752"/>
          </a:xfrm>
          <a:solidFill>
            <a:schemeClr val="bg1"/>
          </a:solidFill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81B84A8-C52A-42B1-A694-8306247E7AA9}"/>
                </a:ext>
              </a:extLst>
            </p:cNvPr>
            <p:cNvSpPr txBox="1"/>
            <p:nvPr/>
          </p:nvSpPr>
          <p:spPr>
            <a:xfrm>
              <a:off x="2223436" y="2377440"/>
              <a:ext cx="2590902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Oculaires</a:t>
              </a:r>
            </a:p>
            <a:p>
              <a:r>
                <a:rPr lang="fr-FR" sz="1200" dirty="0"/>
                <a:t>Agrandit l’image produite par l’objectif</a:t>
              </a:r>
              <a:endParaRPr lang="en-GB" sz="120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998423E-2CF9-4F0F-BE1F-FA09454EF665}"/>
                </a:ext>
              </a:extLst>
            </p:cNvPr>
            <p:cNvSpPr txBox="1"/>
            <p:nvPr/>
          </p:nvSpPr>
          <p:spPr>
            <a:xfrm>
              <a:off x="2223436" y="3145857"/>
              <a:ext cx="2868093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Objectif</a:t>
              </a:r>
            </a:p>
            <a:p>
              <a:r>
                <a:rPr lang="fr-FR" sz="1200" dirty="0"/>
                <a:t>Produit une image agrandit de l’échantillon</a:t>
              </a:r>
              <a:endParaRPr lang="en-GB" sz="1200" dirty="0"/>
            </a:p>
            <a:p>
              <a:endParaRPr lang="fr-FR" sz="1200" b="1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B57355B-7E28-4231-9B07-9C8AC872100A}"/>
                </a:ext>
              </a:extLst>
            </p:cNvPr>
            <p:cNvSpPr txBox="1"/>
            <p:nvPr/>
          </p:nvSpPr>
          <p:spPr>
            <a:xfrm>
              <a:off x="2223436" y="4108678"/>
              <a:ext cx="124412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Echantillon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B26C5D5-FBB6-4EFB-8DC6-79BC932456F7}"/>
                </a:ext>
              </a:extLst>
            </p:cNvPr>
            <p:cNvSpPr txBox="1"/>
            <p:nvPr/>
          </p:nvSpPr>
          <p:spPr>
            <a:xfrm>
              <a:off x="2223436" y="4802936"/>
              <a:ext cx="2508828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Condenseur</a:t>
              </a:r>
            </a:p>
            <a:p>
              <a:r>
                <a:rPr lang="fr-FR" sz="1200" dirty="0"/>
                <a:t>Concentre la lumière sur l’échantillon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0C4DCDE-8F7D-432C-B3BF-26A8D813D761}"/>
                </a:ext>
              </a:extLst>
            </p:cNvPr>
            <p:cNvSpPr txBox="1"/>
            <p:nvPr/>
          </p:nvSpPr>
          <p:spPr>
            <a:xfrm>
              <a:off x="2223436" y="5681860"/>
              <a:ext cx="190847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Source de lumière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9D03918-A606-491F-BEAA-84629826BEA5}"/>
              </a:ext>
            </a:extLst>
          </p:cNvPr>
          <p:cNvGrpSpPr/>
          <p:nvPr/>
        </p:nvGrpSpPr>
        <p:grpSpPr>
          <a:xfrm>
            <a:off x="4594682" y="1838870"/>
            <a:ext cx="1973175" cy="3652251"/>
            <a:chOff x="6747312" y="1699824"/>
            <a:chExt cx="1973175" cy="3652251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A4CEE50-B5BF-4599-B011-4AFE42B3837B}"/>
                </a:ext>
              </a:extLst>
            </p:cNvPr>
            <p:cNvSpPr/>
            <p:nvPr/>
          </p:nvSpPr>
          <p:spPr>
            <a:xfrm>
              <a:off x="7146758" y="169982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67113B6-D1CC-41C2-A870-3D16A889232F}"/>
                </a:ext>
              </a:extLst>
            </p:cNvPr>
            <p:cNvSpPr/>
            <p:nvPr/>
          </p:nvSpPr>
          <p:spPr>
            <a:xfrm>
              <a:off x="7146758" y="2546805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62C8822-D2D7-4B90-9D2B-D5DAAA5211F6}"/>
                </a:ext>
              </a:extLst>
            </p:cNvPr>
            <p:cNvSpPr/>
            <p:nvPr/>
          </p:nvSpPr>
          <p:spPr>
            <a:xfrm>
              <a:off x="7146758" y="409969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Étoile : 32 branches 26">
              <a:extLst>
                <a:ext uri="{FF2B5EF4-FFF2-40B4-BE49-F238E27FC236}">
                  <a16:creationId xmlns:a16="http://schemas.microsoft.com/office/drawing/2014/main" id="{4D2F0C73-1B43-48D4-AEDA-0AEC58010B5B}"/>
                </a:ext>
              </a:extLst>
            </p:cNvPr>
            <p:cNvSpPr/>
            <p:nvPr/>
          </p:nvSpPr>
          <p:spPr>
            <a:xfrm>
              <a:off x="7483642" y="4810345"/>
              <a:ext cx="529389" cy="54173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FA3238-0CE4-4312-89C9-7CFDCABD7206}"/>
                </a:ext>
              </a:extLst>
            </p:cNvPr>
            <p:cNvSpPr/>
            <p:nvPr/>
          </p:nvSpPr>
          <p:spPr>
            <a:xfrm flipV="1">
              <a:off x="6747312" y="3548112"/>
              <a:ext cx="1973175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Phylactère : pensées 28">
              <a:extLst>
                <a:ext uri="{FF2B5EF4-FFF2-40B4-BE49-F238E27FC236}">
                  <a16:creationId xmlns:a16="http://schemas.microsoft.com/office/drawing/2014/main" id="{62C84289-AD56-453B-B6C8-84C3AD9F5057}"/>
                </a:ext>
              </a:extLst>
            </p:cNvPr>
            <p:cNvSpPr/>
            <p:nvPr/>
          </p:nvSpPr>
          <p:spPr>
            <a:xfrm rot="10800000">
              <a:off x="7116188" y="3342612"/>
              <a:ext cx="1337912" cy="194912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DA4DD2B5-1DDC-4856-A843-CA053909F39E}"/>
                </a:ext>
              </a:extLst>
            </p:cNvPr>
            <p:cNvCxnSpPr>
              <a:cxnSpLocks/>
              <a:stCxn id="26" idx="6"/>
            </p:cNvCxnSpPr>
            <p:nvPr/>
          </p:nvCxnSpPr>
          <p:spPr>
            <a:xfrm flipH="1">
              <a:off x="7750500" y="4184344"/>
              <a:ext cx="599416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4CC4891-D246-48B7-BD33-3180A7CEDB1B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 flipH="1">
              <a:off x="7146758" y="2621398"/>
              <a:ext cx="1186740" cy="15629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60D571A-F6B8-49CC-82CD-F8031A374F45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>
              <a:off x="7167264" y="2631454"/>
              <a:ext cx="1182652" cy="15528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490EBBB2-BD24-40B6-A83A-D58CD5BCB0BF}"/>
                </a:ext>
              </a:extLst>
            </p:cNvPr>
            <p:cNvCxnSpPr>
              <a:cxnSpLocks/>
              <a:stCxn id="24" idx="6"/>
              <a:endCxn id="25" idx="2"/>
            </p:cNvCxnSpPr>
            <p:nvPr/>
          </p:nvCxnSpPr>
          <p:spPr>
            <a:xfrm flipH="1"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9CF8ECE4-FCD9-43E0-8CA9-0566055F51A7}"/>
                </a:ext>
              </a:extLst>
            </p:cNvPr>
            <p:cNvCxnSpPr>
              <a:cxnSpLocks/>
              <a:stCxn id="24" idx="2"/>
              <a:endCxn id="25" idx="6"/>
            </p:cNvCxnSpPr>
            <p:nvPr/>
          </p:nvCxnSpPr>
          <p:spPr>
            <a:xfrm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3C19E2E-14AE-4207-B57C-C369F516150F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146758" y="4184344"/>
              <a:ext cx="601578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FC11E7D0-80F7-46F9-AEBD-B067CBC510DE}"/>
              </a:ext>
            </a:extLst>
          </p:cNvPr>
          <p:cNvGrpSpPr/>
          <p:nvPr/>
        </p:nvGrpSpPr>
        <p:grpSpPr>
          <a:xfrm>
            <a:off x="6935145" y="1838870"/>
            <a:ext cx="1973175" cy="4992244"/>
            <a:chOff x="6747312" y="1699824"/>
            <a:chExt cx="1973175" cy="4992244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3B50F9B-C002-4C22-8F8A-79041A9FB649}"/>
                </a:ext>
              </a:extLst>
            </p:cNvPr>
            <p:cNvSpPr/>
            <p:nvPr/>
          </p:nvSpPr>
          <p:spPr>
            <a:xfrm>
              <a:off x="7146758" y="169982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31C592D-2666-4E7E-A64B-B562ACE44B39}"/>
                </a:ext>
              </a:extLst>
            </p:cNvPr>
            <p:cNvSpPr/>
            <p:nvPr/>
          </p:nvSpPr>
          <p:spPr>
            <a:xfrm>
              <a:off x="7146758" y="2546805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D04D6F6-02B2-49B5-9C3D-50CD59E77A7A}"/>
                </a:ext>
              </a:extLst>
            </p:cNvPr>
            <p:cNvSpPr/>
            <p:nvPr/>
          </p:nvSpPr>
          <p:spPr>
            <a:xfrm>
              <a:off x="7146758" y="5450143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Étoile : 32 branches 39">
              <a:extLst>
                <a:ext uri="{FF2B5EF4-FFF2-40B4-BE49-F238E27FC236}">
                  <a16:creationId xmlns:a16="http://schemas.microsoft.com/office/drawing/2014/main" id="{A3B9FE25-B135-4685-8B29-EB114B752DC5}"/>
                </a:ext>
              </a:extLst>
            </p:cNvPr>
            <p:cNvSpPr/>
            <p:nvPr/>
          </p:nvSpPr>
          <p:spPr>
            <a:xfrm>
              <a:off x="7469204" y="6150338"/>
              <a:ext cx="529389" cy="54173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FA0BBDD-0687-4E3D-AC89-298DEE8E91E4}"/>
                </a:ext>
              </a:extLst>
            </p:cNvPr>
            <p:cNvSpPr/>
            <p:nvPr/>
          </p:nvSpPr>
          <p:spPr>
            <a:xfrm flipV="1">
              <a:off x="6747312" y="3548112"/>
              <a:ext cx="1973175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Phylactère : pensées 41">
              <a:extLst>
                <a:ext uri="{FF2B5EF4-FFF2-40B4-BE49-F238E27FC236}">
                  <a16:creationId xmlns:a16="http://schemas.microsoft.com/office/drawing/2014/main" id="{3012DD1E-7F0E-4B07-9840-46274700EED2}"/>
                </a:ext>
              </a:extLst>
            </p:cNvPr>
            <p:cNvSpPr/>
            <p:nvPr/>
          </p:nvSpPr>
          <p:spPr>
            <a:xfrm rot="10800000">
              <a:off x="7116188" y="3342612"/>
              <a:ext cx="1337912" cy="194912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FEFF0375-C897-4E14-903C-90840046CF69}"/>
                </a:ext>
              </a:extLst>
            </p:cNvPr>
            <p:cNvCxnSpPr>
              <a:cxnSpLocks/>
              <a:stCxn id="39" idx="6"/>
            </p:cNvCxnSpPr>
            <p:nvPr/>
          </p:nvCxnSpPr>
          <p:spPr>
            <a:xfrm flipH="1">
              <a:off x="7750500" y="5534793"/>
              <a:ext cx="599416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DD35C04F-FF8D-4787-B518-42B23345C38F}"/>
                </a:ext>
              </a:extLst>
            </p:cNvPr>
            <p:cNvCxnSpPr>
              <a:cxnSpLocks/>
              <a:stCxn id="38" idx="6"/>
              <a:endCxn id="39" idx="2"/>
            </p:cNvCxnSpPr>
            <p:nvPr/>
          </p:nvCxnSpPr>
          <p:spPr>
            <a:xfrm flipH="1">
              <a:off x="7146758" y="2631455"/>
              <a:ext cx="1203158" cy="29033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00502E52-3A66-4FBE-9B77-CA3DCCEE7CD4}"/>
                </a:ext>
              </a:extLst>
            </p:cNvPr>
            <p:cNvCxnSpPr>
              <a:cxnSpLocks/>
              <a:stCxn id="38" idx="2"/>
              <a:endCxn id="39" idx="6"/>
            </p:cNvCxnSpPr>
            <p:nvPr/>
          </p:nvCxnSpPr>
          <p:spPr>
            <a:xfrm>
              <a:off x="7146758" y="2631455"/>
              <a:ext cx="1203158" cy="29033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6E77C3EB-CE80-4094-9BAD-B12EF32CE971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H="1"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0B9F114-932F-4C56-8B3A-B637B8838830}"/>
                </a:ext>
              </a:extLst>
            </p:cNvPr>
            <p:cNvCxnSpPr>
              <a:cxnSpLocks/>
              <a:stCxn id="37" idx="2"/>
              <a:endCxn id="38" idx="6"/>
            </p:cNvCxnSpPr>
            <p:nvPr/>
          </p:nvCxnSpPr>
          <p:spPr>
            <a:xfrm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68739984-FA85-4D2B-B712-30D26FB732B3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146758" y="5534793"/>
              <a:ext cx="601578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Flèche : double flèche verticale 55">
            <a:extLst>
              <a:ext uri="{FF2B5EF4-FFF2-40B4-BE49-F238E27FC236}">
                <a16:creationId xmlns:a16="http://schemas.microsoft.com/office/drawing/2014/main" id="{F26C1FAD-7EE3-4282-8CA2-D3B2C1B446A8}"/>
              </a:ext>
            </a:extLst>
          </p:cNvPr>
          <p:cNvSpPr/>
          <p:nvPr/>
        </p:nvSpPr>
        <p:spPr>
          <a:xfrm>
            <a:off x="6211438" y="3969455"/>
            <a:ext cx="402511" cy="7078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89F0B2A4-5200-4A3E-9BA7-9546D991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46" y="5646604"/>
            <a:ext cx="1100954" cy="109651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2012581-C652-46CC-98BA-FB2C3312A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391" y="1928768"/>
            <a:ext cx="2933609" cy="3020623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EEFD2E2-5382-4482-8BB6-102278B34FA2}"/>
              </a:ext>
            </a:extLst>
          </p:cNvPr>
          <p:cNvCxnSpPr>
            <a:cxnSpLocks/>
          </p:cNvCxnSpPr>
          <p:nvPr/>
        </p:nvCxnSpPr>
        <p:spPr>
          <a:xfrm>
            <a:off x="9398920" y="2045866"/>
            <a:ext cx="601002" cy="4949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20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7E92208-F3FE-43BF-A648-E01BAD5D3F0C}"/>
              </a:ext>
            </a:extLst>
          </p:cNvPr>
          <p:cNvSpPr txBox="1"/>
          <p:nvPr/>
        </p:nvSpPr>
        <p:spPr>
          <a:xfrm>
            <a:off x="721894" y="1135782"/>
            <a:ext cx="93269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L’illumination de Köhler</a:t>
            </a:r>
          </a:p>
          <a:p>
            <a:r>
              <a:rPr lang="fr-FR" dirty="0"/>
              <a:t>	permet d’</a:t>
            </a:r>
            <a:r>
              <a:rPr lang="fr-FR" b="1" dirty="0">
                <a:solidFill>
                  <a:srgbClr val="FF0000"/>
                </a:solidFill>
              </a:rPr>
              <a:t>optimiser</a:t>
            </a:r>
            <a:r>
              <a:rPr lang="fr-FR" dirty="0"/>
              <a:t> l’illumination de l’échantillon</a:t>
            </a:r>
          </a:p>
          <a:p>
            <a:r>
              <a:rPr lang="fr-FR" dirty="0"/>
              <a:t>		= Chaque point de la source lumineuse est utilisée pour éclairer l’échantillon.</a:t>
            </a:r>
          </a:p>
          <a:p>
            <a:endParaRPr lang="fr-FR" dirty="0"/>
          </a:p>
          <a:p>
            <a:r>
              <a:rPr lang="fr-FR" dirty="0"/>
              <a:t>Cette technique permet d’obtenir une illumination homogène de l’échantillon.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14877C-559E-4C24-8819-7A7638A02DD7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Pour bien voir : illumination homogène de l’échantillon </a:t>
            </a:r>
            <a:endParaRPr lang="en-GB" sz="3200" b="1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407EE32-EE22-41CB-BF88-68F5390B3C7A}"/>
              </a:ext>
            </a:extLst>
          </p:cNvPr>
          <p:cNvGrpSpPr/>
          <p:nvPr/>
        </p:nvGrpSpPr>
        <p:grpSpPr>
          <a:xfrm>
            <a:off x="422732" y="2905670"/>
            <a:ext cx="1973175" cy="3652251"/>
            <a:chOff x="6747312" y="1699824"/>
            <a:chExt cx="1973175" cy="365225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E1EBDEB-329B-4D2F-8164-BBFA764DAF20}"/>
                </a:ext>
              </a:extLst>
            </p:cNvPr>
            <p:cNvSpPr/>
            <p:nvPr/>
          </p:nvSpPr>
          <p:spPr>
            <a:xfrm>
              <a:off x="7146758" y="169982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E1BF6BA-BCF2-4AC0-9FEB-8A9F9E0C18EC}"/>
                </a:ext>
              </a:extLst>
            </p:cNvPr>
            <p:cNvSpPr/>
            <p:nvPr/>
          </p:nvSpPr>
          <p:spPr>
            <a:xfrm>
              <a:off x="7146758" y="2546805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ECADBC6-F00B-4216-8862-C272B42E5D78}"/>
                </a:ext>
              </a:extLst>
            </p:cNvPr>
            <p:cNvSpPr/>
            <p:nvPr/>
          </p:nvSpPr>
          <p:spPr>
            <a:xfrm>
              <a:off x="7146758" y="4099694"/>
              <a:ext cx="1203158" cy="1692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Étoile : 32 branches 8">
              <a:extLst>
                <a:ext uri="{FF2B5EF4-FFF2-40B4-BE49-F238E27FC236}">
                  <a16:creationId xmlns:a16="http://schemas.microsoft.com/office/drawing/2014/main" id="{D863E145-8C3B-4A22-AB2C-510BF96301F8}"/>
                </a:ext>
              </a:extLst>
            </p:cNvPr>
            <p:cNvSpPr/>
            <p:nvPr/>
          </p:nvSpPr>
          <p:spPr>
            <a:xfrm>
              <a:off x="7483642" y="4810345"/>
              <a:ext cx="529389" cy="54173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F50E31-EDC1-4069-9039-60342410ED5F}"/>
                </a:ext>
              </a:extLst>
            </p:cNvPr>
            <p:cNvSpPr/>
            <p:nvPr/>
          </p:nvSpPr>
          <p:spPr>
            <a:xfrm flipV="1">
              <a:off x="6747312" y="3548112"/>
              <a:ext cx="1973175" cy="4571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hylactère : pensées 10">
              <a:extLst>
                <a:ext uri="{FF2B5EF4-FFF2-40B4-BE49-F238E27FC236}">
                  <a16:creationId xmlns:a16="http://schemas.microsoft.com/office/drawing/2014/main" id="{44DF5D96-C66D-468C-A371-1B4CEFE0615D}"/>
                </a:ext>
              </a:extLst>
            </p:cNvPr>
            <p:cNvSpPr/>
            <p:nvPr/>
          </p:nvSpPr>
          <p:spPr>
            <a:xfrm rot="10800000">
              <a:off x="7116188" y="3342612"/>
              <a:ext cx="1337912" cy="194912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12CE918-31F6-420D-BFC7-D4CC35184A80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H="1">
              <a:off x="7750500" y="4184344"/>
              <a:ext cx="599416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226165D-4E40-40A2-9451-AC0F77FD485E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H="1">
              <a:off x="7146758" y="2621398"/>
              <a:ext cx="1186740" cy="15629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47C5174-DCD8-4BF5-A56F-AA156915374C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>
              <a:off x="7167264" y="2631454"/>
              <a:ext cx="1182652" cy="15528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33B84A1-5C35-434B-8ECD-155FBE912BFD}"/>
                </a:ext>
              </a:extLst>
            </p:cNvPr>
            <p:cNvCxnSpPr>
              <a:cxnSpLocks/>
              <a:stCxn id="6" idx="6"/>
              <a:endCxn id="7" idx="2"/>
            </p:cNvCxnSpPr>
            <p:nvPr/>
          </p:nvCxnSpPr>
          <p:spPr>
            <a:xfrm flipH="1"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A0F3CF0-A1D0-42F5-BEC5-9F2AC1923C6C}"/>
                </a:ext>
              </a:extLst>
            </p:cNvPr>
            <p:cNvCxnSpPr>
              <a:cxnSpLocks/>
              <a:stCxn id="6" idx="2"/>
              <a:endCxn id="7" idx="6"/>
            </p:cNvCxnSpPr>
            <p:nvPr/>
          </p:nvCxnSpPr>
          <p:spPr>
            <a:xfrm>
              <a:off x="7146758" y="1784474"/>
              <a:ext cx="1203158" cy="8469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7F2A92E-4DD3-4E1B-8AB4-3F316E0C14A9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7146758" y="4184344"/>
              <a:ext cx="601578" cy="921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83745CF-CD51-4D4C-A035-815EF33D3E90}"/>
              </a:ext>
            </a:extLst>
          </p:cNvPr>
          <p:cNvGrpSpPr/>
          <p:nvPr/>
        </p:nvGrpSpPr>
        <p:grpSpPr>
          <a:xfrm>
            <a:off x="2314608" y="2817342"/>
            <a:ext cx="1908471" cy="3673752"/>
            <a:chOff x="2223436" y="2377440"/>
            <a:chExt cx="1908471" cy="3673752"/>
          </a:xfrm>
          <a:solidFill>
            <a:schemeClr val="bg1"/>
          </a:solidFill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A7A6F32-818A-4FFE-87E8-8EC17F9A307F}"/>
                </a:ext>
              </a:extLst>
            </p:cNvPr>
            <p:cNvSpPr txBox="1"/>
            <p:nvPr/>
          </p:nvSpPr>
          <p:spPr>
            <a:xfrm>
              <a:off x="2223436" y="2377440"/>
              <a:ext cx="107176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Oculaires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8C2964F-D924-4201-BE04-108024DD6903}"/>
                </a:ext>
              </a:extLst>
            </p:cNvPr>
            <p:cNvSpPr txBox="1"/>
            <p:nvPr/>
          </p:nvSpPr>
          <p:spPr>
            <a:xfrm>
              <a:off x="2223436" y="3145857"/>
              <a:ext cx="944489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Objectif</a:t>
              </a:r>
            </a:p>
            <a:p>
              <a:endParaRPr lang="fr-FR" sz="1200" b="1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E3F8285-59B7-404B-9446-F85892046C93}"/>
                </a:ext>
              </a:extLst>
            </p:cNvPr>
            <p:cNvSpPr txBox="1"/>
            <p:nvPr/>
          </p:nvSpPr>
          <p:spPr>
            <a:xfrm>
              <a:off x="2223436" y="4108678"/>
              <a:ext cx="124412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Echantillon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55D3DE3-1938-43CD-86F9-910A0F7AABBC}"/>
                </a:ext>
              </a:extLst>
            </p:cNvPr>
            <p:cNvSpPr txBox="1"/>
            <p:nvPr/>
          </p:nvSpPr>
          <p:spPr>
            <a:xfrm>
              <a:off x="2223436" y="4802936"/>
              <a:ext cx="132760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Condenseur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4ECF797-EBA6-4836-9935-F02B04E8282A}"/>
                </a:ext>
              </a:extLst>
            </p:cNvPr>
            <p:cNvSpPr txBox="1"/>
            <p:nvPr/>
          </p:nvSpPr>
          <p:spPr>
            <a:xfrm>
              <a:off x="2223436" y="5681860"/>
              <a:ext cx="190847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Source de lumière</a:t>
              </a: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A80BC2A1-F22B-4745-ADBD-FE790E845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36" y="2818497"/>
            <a:ext cx="3609975" cy="119062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F580CC-456E-4155-8B5C-5F1670A7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b="9207"/>
          <a:stretch/>
        </p:blipFill>
        <p:spPr>
          <a:xfrm>
            <a:off x="7900987" y="4171020"/>
            <a:ext cx="4137861" cy="149378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8CA4FFB-CCEB-413E-8107-441B6B1BFBAA}"/>
              </a:ext>
            </a:extLst>
          </p:cNvPr>
          <p:cNvGrpSpPr/>
          <p:nvPr/>
        </p:nvGrpSpPr>
        <p:grpSpPr>
          <a:xfrm>
            <a:off x="5055774" y="4288153"/>
            <a:ext cx="2590799" cy="1324017"/>
            <a:chOff x="8048626" y="920903"/>
            <a:chExt cx="2590799" cy="132401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8EB3CA36-5342-4764-89B2-D2743259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8626" y="932862"/>
              <a:ext cx="1304924" cy="129966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9733DFD-A1D6-4450-A3DB-8590DFFA7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53549" y="920903"/>
              <a:ext cx="1285876" cy="1324017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3D28699-56A9-4001-BE3E-0E06AB9EFF0B}"/>
              </a:ext>
            </a:extLst>
          </p:cNvPr>
          <p:cNvSpPr/>
          <p:nvPr/>
        </p:nvSpPr>
        <p:spPr>
          <a:xfrm>
            <a:off x="4886325" y="6090572"/>
            <a:ext cx="7087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6"/>
              </a:rPr>
              <a:t>www.microscopyu.com/tutorials/kohler</a:t>
            </a:r>
            <a:endParaRPr lang="fr-FR" sz="1400" dirty="0"/>
          </a:p>
          <a:p>
            <a:r>
              <a:rPr lang="fr-FR" sz="1400" dirty="0">
                <a:hlinkClick r:id="rId7"/>
              </a:rPr>
              <a:t>https://www.olympus-lifescience.com/fr/microscope-resource/primer/java/kohler/contrast/</a:t>
            </a:r>
            <a:endParaRPr lang="fr-FR" sz="1400" dirty="0"/>
          </a:p>
        </p:txBody>
      </p: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82A7A98A-AD87-46BC-8E6C-2473C874E707}"/>
              </a:ext>
            </a:extLst>
          </p:cNvPr>
          <p:cNvSpPr/>
          <p:nvPr/>
        </p:nvSpPr>
        <p:spPr>
          <a:xfrm>
            <a:off x="4295775" y="2990320"/>
            <a:ext cx="759999" cy="2909600"/>
          </a:xfrm>
          <a:prstGeom prst="leftBrace">
            <a:avLst>
              <a:gd name="adj1" fmla="val 8333"/>
              <a:gd name="adj2" fmla="val 84046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052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63BE74-A86D-4E57-B0B5-6F5794D06B62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Pour bien voir : l’objectif</a:t>
            </a:r>
            <a:endParaRPr lang="en-GB" sz="32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2441289" y="1273961"/>
            <a:ext cx="8900567" cy="4919102"/>
            <a:chOff x="2441289" y="1273961"/>
            <a:chExt cx="8900567" cy="491910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35D649C-7911-4941-B658-F310DD391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037" y="1273961"/>
              <a:ext cx="5310188" cy="488395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FD3F7-2E59-4E02-8983-57862430F362}"/>
                </a:ext>
              </a:extLst>
            </p:cNvPr>
            <p:cNvSpPr/>
            <p:nvPr/>
          </p:nvSpPr>
          <p:spPr>
            <a:xfrm>
              <a:off x="3144302" y="3339584"/>
              <a:ext cx="157594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b="1" dirty="0"/>
                <a:t>Grossissement</a:t>
              </a:r>
            </a:p>
            <a:p>
              <a:endParaRPr lang="fr-FR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80D336-2820-4BA5-AA11-BDAEE4CC7E4C}"/>
                </a:ext>
              </a:extLst>
            </p:cNvPr>
            <p:cNvSpPr/>
            <p:nvPr/>
          </p:nvSpPr>
          <p:spPr>
            <a:xfrm>
              <a:off x="7160639" y="1631424"/>
              <a:ext cx="1383285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r>
                <a:rPr lang="fr-FR" b="1" dirty="0"/>
                <a:t>Résolution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97D23-9FAE-43F1-80AE-9D2CA1A4E5FC}"/>
                </a:ext>
              </a:extLst>
            </p:cNvPr>
            <p:cNvSpPr/>
            <p:nvPr/>
          </p:nvSpPr>
          <p:spPr>
            <a:xfrm>
              <a:off x="7058124" y="4288750"/>
              <a:ext cx="1945854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b="1" dirty="0"/>
                <a:t>Distance de travail</a:t>
              </a:r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1A5855-B6F8-4F55-9C29-FCB7B601D43E}"/>
                </a:ext>
              </a:extLst>
            </p:cNvPr>
            <p:cNvSpPr/>
            <p:nvPr/>
          </p:nvSpPr>
          <p:spPr>
            <a:xfrm>
              <a:off x="7269570" y="3740466"/>
              <a:ext cx="39414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b="1" dirty="0"/>
                <a:t>Milieux d’immersion : indice de milieux</a:t>
              </a:r>
            </a:p>
            <a:p>
              <a:endParaRPr lang="fr-FR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2657D4-70A9-4C0E-9585-CDA089253895}"/>
                </a:ext>
              </a:extLst>
            </p:cNvPr>
            <p:cNvSpPr/>
            <p:nvPr/>
          </p:nvSpPr>
          <p:spPr>
            <a:xfrm>
              <a:off x="2445898" y="3644886"/>
              <a:ext cx="236422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endParaRPr lang="fr-FR" b="1" dirty="0"/>
            </a:p>
            <a:p>
              <a:pPr algn="r"/>
              <a:r>
                <a:rPr lang="fr-FR" b="1" dirty="0"/>
                <a:t>Application spécifique</a:t>
              </a:r>
            </a:p>
            <a:p>
              <a:pPr algn="r"/>
              <a:r>
                <a:rPr lang="fr-FR" b="1" dirty="0"/>
                <a:t>(PH/ DIC)</a:t>
              </a:r>
            </a:p>
            <a:p>
              <a:pPr algn="r"/>
              <a:endParaRPr lang="fr-FR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1A3B44-339A-464A-AB9A-EA021DF9DA38}"/>
                </a:ext>
              </a:extLst>
            </p:cNvPr>
            <p:cNvSpPr/>
            <p:nvPr/>
          </p:nvSpPr>
          <p:spPr>
            <a:xfrm>
              <a:off x="3346253" y="4670413"/>
              <a:ext cx="1373993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fr-FR" b="1" dirty="0"/>
            </a:p>
            <a:p>
              <a:r>
                <a:rPr lang="fr-FR" b="1" dirty="0"/>
                <a:t>Epaisseur de lamelle</a:t>
              </a:r>
            </a:p>
            <a:p>
              <a:endParaRPr lang="fr-FR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20309C-DE61-45BB-961F-49CED6AF10AF}"/>
                </a:ext>
              </a:extLst>
            </p:cNvPr>
            <p:cNvSpPr/>
            <p:nvPr/>
          </p:nvSpPr>
          <p:spPr>
            <a:xfrm>
              <a:off x="4575987" y="5823731"/>
              <a:ext cx="30400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dirty="0"/>
                <a:t>Finition </a:t>
              </a:r>
              <a:r>
                <a:rPr lang="en-GB" dirty="0"/>
                <a:t>des </a:t>
              </a:r>
              <a:r>
                <a:rPr lang="en-GB" dirty="0" err="1"/>
                <a:t>lentilles</a:t>
              </a:r>
              <a:r>
                <a:rPr lang="en-GB" dirty="0"/>
                <a:t> à la main.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47B6AD-BC2B-4580-B626-A3CCFC72BD18}"/>
                </a:ext>
              </a:extLst>
            </p:cNvPr>
            <p:cNvSpPr/>
            <p:nvPr/>
          </p:nvSpPr>
          <p:spPr>
            <a:xfrm>
              <a:off x="2441289" y="2758796"/>
              <a:ext cx="227895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fr-FR" b="1" dirty="0"/>
                <a:t>Correction </a:t>
              </a:r>
            </a:p>
            <a:p>
              <a:pPr algn="r"/>
              <a:r>
                <a:rPr lang="fr-FR" sz="1400" b="1" dirty="0"/>
                <a:t>(géométrique/chromatique)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67757" y="3922102"/>
              <a:ext cx="2283311" cy="6446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91461" y="3653450"/>
              <a:ext cx="4050395" cy="5575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47B6AD-BC2B-4580-B626-A3CCFC72BD18}"/>
                </a:ext>
              </a:extLst>
            </p:cNvPr>
            <p:cNvSpPr/>
            <p:nvPr/>
          </p:nvSpPr>
          <p:spPr>
            <a:xfrm>
              <a:off x="3287445" y="2200303"/>
              <a:ext cx="14777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fr-FR" b="1" dirty="0" smtClean="0"/>
                <a:t>Constructeur</a:t>
              </a:r>
              <a:endParaRPr lang="fr-FR" sz="1400" b="1" dirty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34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87F4FA-588C-49AB-BC05-08CC9D98664E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Ce qui permet de bien voir : les contrastes</a:t>
            </a:r>
            <a:endParaRPr lang="en-GB" sz="32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7A3BFB-C391-4A87-9923-6740C1E0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9" y="1386888"/>
            <a:ext cx="8795084" cy="43975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6069" y="5458320"/>
            <a:ext cx="28881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Champ clair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304174" y="5458319"/>
            <a:ext cx="28881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Contraste de phase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323048" y="5458319"/>
            <a:ext cx="288810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DIC</a:t>
            </a:r>
            <a:endParaRPr lang="fr-FR" sz="2400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9213923" y="2955245"/>
            <a:ext cx="2785035" cy="2430395"/>
            <a:chOff x="2445898" y="1851101"/>
            <a:chExt cx="4635126" cy="390292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35D649C-7911-4941-B658-F310DD391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7" r="29701" b="8271"/>
            <a:stretch/>
          </p:blipFill>
          <p:spPr>
            <a:xfrm>
              <a:off x="3348037" y="1851101"/>
              <a:ext cx="3732987" cy="390292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1A3B44-339A-464A-AB9A-EA021DF9DA38}"/>
                </a:ext>
              </a:extLst>
            </p:cNvPr>
            <p:cNvSpPr/>
            <p:nvPr/>
          </p:nvSpPr>
          <p:spPr>
            <a:xfrm>
              <a:off x="2916125" y="4670413"/>
              <a:ext cx="1804121" cy="10379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fr-FR" b="1" dirty="0" smtClean="0"/>
            </a:p>
            <a:p>
              <a:endParaRPr lang="fr-FR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2657D4-70A9-4C0E-9585-CDA089253895}"/>
                </a:ext>
              </a:extLst>
            </p:cNvPr>
            <p:cNvSpPr/>
            <p:nvPr/>
          </p:nvSpPr>
          <p:spPr>
            <a:xfrm>
              <a:off x="2445898" y="3644886"/>
              <a:ext cx="236422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endParaRPr lang="fr-FR" b="1" dirty="0"/>
            </a:p>
            <a:p>
              <a:pPr algn="r"/>
              <a:r>
                <a:rPr lang="fr-FR" b="1" dirty="0"/>
                <a:t>Application spécifique</a:t>
              </a:r>
            </a:p>
            <a:p>
              <a:pPr algn="r"/>
              <a:r>
                <a:rPr lang="fr-FR" b="1" dirty="0"/>
                <a:t>(PH/ DIC)</a:t>
              </a:r>
            </a:p>
            <a:p>
              <a:pPr algn="r"/>
              <a:endParaRPr lang="fr-FR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47B6AD-BC2B-4580-B626-A3CCFC72BD18}"/>
                </a:ext>
              </a:extLst>
            </p:cNvPr>
            <p:cNvSpPr/>
            <p:nvPr/>
          </p:nvSpPr>
          <p:spPr>
            <a:xfrm>
              <a:off x="2916124" y="2758797"/>
              <a:ext cx="1804123" cy="10379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fr-FR" b="1" dirty="0" smtClean="0"/>
                <a:t>                 </a:t>
              </a:r>
            </a:p>
            <a:p>
              <a:pPr algn="r"/>
              <a:endParaRPr lang="fr-FR" b="1" dirty="0" smtClean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14530" y="3475291"/>
              <a:ext cx="975257" cy="45280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7B6AD-BC2B-4580-B626-A3CCFC72BD18}"/>
                </a:ext>
              </a:extLst>
            </p:cNvPr>
            <p:cNvSpPr/>
            <p:nvPr/>
          </p:nvSpPr>
          <p:spPr>
            <a:xfrm>
              <a:off x="3257274" y="2200303"/>
              <a:ext cx="1507882" cy="49425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fr-FR" sz="1400" b="1" dirty="0" smtClean="0"/>
                <a:t>                  </a:t>
              </a:r>
              <a:endParaRPr lang="fr-FR" sz="1400" b="1" dirty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65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4A52943-CF81-473D-86F9-F3C7797E3693}"/>
              </a:ext>
            </a:extLst>
          </p:cNvPr>
          <p:cNvSpPr txBox="1"/>
          <p:nvPr/>
        </p:nvSpPr>
        <p:spPr>
          <a:xfrm>
            <a:off x="404459" y="970463"/>
            <a:ext cx="113017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fluorescence permet d’obtenir un fort </a:t>
            </a:r>
            <a:r>
              <a:rPr lang="fr-FR" b="1" dirty="0">
                <a:solidFill>
                  <a:srgbClr val="FF0000"/>
                </a:solidFill>
              </a:rPr>
              <a:t>contraste spécifique </a:t>
            </a:r>
            <a:r>
              <a:rPr lang="fr-FR" dirty="0"/>
              <a:t>de l’échantillon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fluorescence est un procédé chimique générant une émission lumineuse après </a:t>
            </a:r>
            <a:r>
              <a:rPr lang="fr-FR" dirty="0" err="1"/>
              <a:t>absorpsion</a:t>
            </a:r>
            <a:r>
              <a:rPr lang="fr-FR" dirty="0"/>
              <a:t> de photons de plus grande énergie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7037B8-1D24-4659-A661-5FB3F9E21BC5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Encore plus de contraste!</a:t>
            </a:r>
            <a:endParaRPr lang="en-GB" sz="3200" b="1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813D2B-9A8C-48F6-9608-BC1FAEF46BB5}"/>
              </a:ext>
            </a:extLst>
          </p:cNvPr>
          <p:cNvGrpSpPr/>
          <p:nvPr/>
        </p:nvGrpSpPr>
        <p:grpSpPr>
          <a:xfrm>
            <a:off x="404459" y="1682331"/>
            <a:ext cx="7917781" cy="2934912"/>
            <a:chOff x="438243" y="1724024"/>
            <a:chExt cx="8965530" cy="357663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AFC49C8-FCF0-4D88-AE4B-74548AF81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0588" y="1724024"/>
              <a:ext cx="3746954" cy="3576637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187CF93-12B9-437B-8DDA-B4B037BDB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43" y="1733501"/>
              <a:ext cx="3188562" cy="355768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1E06F2-7278-4036-BAF9-413422DF3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0"/>
            <a:stretch/>
          </p:blipFill>
          <p:spPr>
            <a:xfrm>
              <a:off x="7451102" y="1733501"/>
              <a:ext cx="1952671" cy="3557681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ACDCBDC-F09E-4141-B000-1579DEB89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000"/>
          <a:stretch/>
        </p:blipFill>
        <p:spPr>
          <a:xfrm>
            <a:off x="8524875" y="1909739"/>
            <a:ext cx="3333749" cy="248009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8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B37A3EB-27CC-45A6-94F8-C8921F52CF78}"/>
              </a:ext>
            </a:extLst>
          </p:cNvPr>
          <p:cNvSpPr txBox="1"/>
          <p:nvPr/>
        </p:nvSpPr>
        <p:spPr>
          <a:xfrm>
            <a:off x="609600" y="2180361"/>
            <a:ext cx="11020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Est-ce que les informations sont bien présents dans l’image acquise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</a:rPr>
              <a:t>pour répondre à la question que je me pose?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78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9300DD-9E0B-4CAD-9787-8D228BCFD028}"/>
              </a:ext>
            </a:extLst>
          </p:cNvPr>
          <p:cNvSpPr txBox="1"/>
          <p:nvPr/>
        </p:nvSpPr>
        <p:spPr>
          <a:xfrm>
            <a:off x="674561" y="2378674"/>
            <a:ext cx="270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Microscopie électronique à transmission</a:t>
            </a:r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u="sng" dirty="0">
                <a:solidFill>
                  <a:schemeClr val="bg1"/>
                </a:solidFill>
              </a:rPr>
              <a:t>Ultrastructure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7A75E0-FC49-4B1E-A989-1C713EA9DA70}"/>
              </a:ext>
            </a:extLst>
          </p:cNvPr>
          <p:cNvSpPr txBox="1"/>
          <p:nvPr/>
        </p:nvSpPr>
        <p:spPr>
          <a:xfrm>
            <a:off x="6865677" y="2390784"/>
            <a:ext cx="2014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Confocal</a:t>
            </a:r>
          </a:p>
          <a:p>
            <a:r>
              <a:rPr lang="en-US" sz="1600" u="sng" dirty="0" smtClean="0">
                <a:solidFill>
                  <a:schemeClr val="bg1"/>
                </a:solidFill>
              </a:rPr>
              <a:t>Petite  structure </a:t>
            </a:r>
          </a:p>
          <a:p>
            <a:r>
              <a:rPr lang="en-US" sz="1600" u="sng" dirty="0" err="1" smtClean="0">
                <a:solidFill>
                  <a:schemeClr val="bg1"/>
                </a:solidFill>
              </a:rPr>
              <a:t>en</a:t>
            </a:r>
            <a:r>
              <a:rPr lang="en-US" sz="1600" u="sng" dirty="0" smtClean="0">
                <a:solidFill>
                  <a:schemeClr val="bg1"/>
                </a:solidFill>
              </a:rPr>
              <a:t> 3D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93D71F-B493-4BB2-9D41-2DE8739FB918}"/>
              </a:ext>
            </a:extLst>
          </p:cNvPr>
          <p:cNvSpPr txBox="1"/>
          <p:nvPr/>
        </p:nvSpPr>
        <p:spPr>
          <a:xfrm>
            <a:off x="8454424" y="2421317"/>
            <a:ext cx="2719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schemeClr val="bg1"/>
                </a:solidFill>
              </a:rPr>
              <a:t>Epifluorescence</a:t>
            </a:r>
            <a:endParaRPr lang="fr-FR" sz="16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(épaisseur de l’échantillon)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3DD042-398C-4A06-88C2-52C87914E3F2}"/>
              </a:ext>
            </a:extLst>
          </p:cNvPr>
          <p:cNvSpPr txBox="1"/>
          <p:nvPr/>
        </p:nvSpPr>
        <p:spPr>
          <a:xfrm>
            <a:off x="4125776" y="2378672"/>
            <a:ext cx="298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Super </a:t>
            </a:r>
            <a:r>
              <a:rPr lang="fr-FR" sz="1600" b="1" dirty="0" err="1">
                <a:solidFill>
                  <a:schemeClr val="bg1"/>
                </a:solidFill>
              </a:rPr>
              <a:t>Resolution</a:t>
            </a:r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1600" u="sng" dirty="0" smtClean="0">
                <a:solidFill>
                  <a:schemeClr val="bg1"/>
                </a:solidFill>
              </a:rPr>
              <a:t>Entre le </a:t>
            </a:r>
            <a:r>
              <a:rPr lang="fr-FR" sz="1600" u="sng" dirty="0" err="1" smtClean="0">
                <a:solidFill>
                  <a:schemeClr val="bg1"/>
                </a:solidFill>
              </a:rPr>
              <a:t>confocal</a:t>
            </a:r>
            <a:r>
              <a:rPr lang="fr-FR" sz="1600" u="sng" dirty="0" smtClean="0">
                <a:solidFill>
                  <a:schemeClr val="bg1"/>
                </a:solidFill>
              </a:rPr>
              <a:t> et MET</a:t>
            </a:r>
            <a:endParaRPr lang="fr-FR" sz="1600" u="sng" dirty="0">
              <a:solidFill>
                <a:schemeClr val="bg1"/>
              </a:solidFill>
            </a:endParaRP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dirty="0" err="1">
                <a:solidFill>
                  <a:schemeClr val="bg1"/>
                </a:solidFill>
              </a:rPr>
              <a:t>actin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err="1">
                <a:solidFill>
                  <a:schemeClr val="bg1"/>
                </a:solidFill>
              </a:rPr>
              <a:t>tubulin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342D9E-B8FD-46B4-BF02-241776FE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95" y="3302003"/>
            <a:ext cx="2243607" cy="25583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A4F5DF-BBA1-490B-9A8B-45499386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2" r="50000" b="29262"/>
          <a:stretch/>
        </p:blipFill>
        <p:spPr>
          <a:xfrm>
            <a:off x="4172760" y="3302003"/>
            <a:ext cx="2206836" cy="25739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75F4486-0E1F-4C6E-AE19-EC65B4D95096}"/>
              </a:ext>
            </a:extLst>
          </p:cNvPr>
          <p:cNvSpPr txBox="1"/>
          <p:nvPr/>
        </p:nvSpPr>
        <p:spPr>
          <a:xfrm>
            <a:off x="4335211" y="5528477"/>
            <a:ext cx="63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5um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8066C0-36DE-45A5-A061-4F7A4A93ADD2}"/>
              </a:ext>
            </a:extLst>
          </p:cNvPr>
          <p:cNvSpPr txBox="1"/>
          <p:nvPr/>
        </p:nvSpPr>
        <p:spPr>
          <a:xfrm>
            <a:off x="327163" y="1762983"/>
            <a:ext cx="350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Microscopie électronique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C07939-6EC8-4D87-9591-21034BE8343B}"/>
              </a:ext>
            </a:extLst>
          </p:cNvPr>
          <p:cNvSpPr txBox="1"/>
          <p:nvPr/>
        </p:nvSpPr>
        <p:spPr>
          <a:xfrm>
            <a:off x="3855794" y="1751541"/>
            <a:ext cx="6245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Microscopie optique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21A2B94E-0D4B-4082-9BC6-3942A0DE6AC1}"/>
              </a:ext>
            </a:extLst>
          </p:cNvPr>
          <p:cNvSpPr/>
          <p:nvPr/>
        </p:nvSpPr>
        <p:spPr>
          <a:xfrm rot="5400000" flipH="1">
            <a:off x="2003548" y="1273379"/>
            <a:ext cx="185440" cy="1953227"/>
          </a:xfrm>
          <a:prstGeom prst="rightBrace">
            <a:avLst>
              <a:gd name="adj1" fmla="val 8333"/>
              <a:gd name="adj2" fmla="val 4911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F59CE3C9-DF8F-4B1A-A596-2B666C3E1AAF}"/>
              </a:ext>
            </a:extLst>
          </p:cNvPr>
          <p:cNvSpPr/>
          <p:nvPr/>
        </p:nvSpPr>
        <p:spPr>
          <a:xfrm rot="5400000" flipH="1">
            <a:off x="7562332" y="-872605"/>
            <a:ext cx="151256" cy="6245195"/>
          </a:xfrm>
          <a:prstGeom prst="rightBrace">
            <a:avLst>
              <a:gd name="adj1" fmla="val 8333"/>
              <a:gd name="adj2" fmla="val 4911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813CC6-836D-4CB3-8B6A-06CA8FBAD223}"/>
              </a:ext>
            </a:extLst>
          </p:cNvPr>
          <p:cNvSpPr txBox="1"/>
          <p:nvPr/>
        </p:nvSpPr>
        <p:spPr>
          <a:xfrm>
            <a:off x="3642959" y="6018603"/>
            <a:ext cx="3266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solidFill>
                  <a:srgbClr val="00B050"/>
                </a:solidFill>
              </a:rPr>
              <a:t>Hot topic, </a:t>
            </a:r>
            <a:r>
              <a:rPr lang="fr-FR" b="1" u="sng" dirty="0" smtClean="0">
                <a:solidFill>
                  <a:srgbClr val="00B050"/>
                </a:solidFill>
              </a:rPr>
              <a:t>De plus en plus de </a:t>
            </a:r>
            <a:r>
              <a:rPr lang="fr-FR" b="1" u="sng" dirty="0" err="1" smtClean="0">
                <a:solidFill>
                  <a:srgbClr val="00B050"/>
                </a:solidFill>
              </a:rPr>
              <a:t>sytème</a:t>
            </a:r>
            <a:r>
              <a:rPr lang="fr-FR" b="1" u="sng" dirty="0" smtClean="0">
                <a:solidFill>
                  <a:srgbClr val="00B050"/>
                </a:solidFill>
              </a:rPr>
              <a:t> commerciale</a:t>
            </a:r>
            <a:endParaRPr lang="en-US" u="sng" dirty="0">
              <a:solidFill>
                <a:srgbClr val="00B05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1DEFC02-671D-469C-9829-1C2B55A06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20" t="1978" r="29237" b="53142"/>
          <a:stretch/>
        </p:blipFill>
        <p:spPr>
          <a:xfrm>
            <a:off x="6379597" y="3305365"/>
            <a:ext cx="2180145" cy="255499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5800FE4-1722-442F-AFE2-9E892EB8E435}"/>
              </a:ext>
            </a:extLst>
          </p:cNvPr>
          <p:cNvSpPr txBox="1"/>
          <p:nvPr/>
        </p:nvSpPr>
        <p:spPr>
          <a:xfrm>
            <a:off x="6351869" y="5491025"/>
            <a:ext cx="83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20um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34D578F-6071-4C0A-8559-9C1649C1D2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4" r="37112" b="9594"/>
          <a:stretch/>
        </p:blipFill>
        <p:spPr>
          <a:xfrm>
            <a:off x="9347263" y="3158152"/>
            <a:ext cx="934308" cy="25549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49300DD-9E0B-4CAD-9787-8D228BCFD028}"/>
              </a:ext>
            </a:extLst>
          </p:cNvPr>
          <p:cNvSpPr txBox="1"/>
          <p:nvPr/>
        </p:nvSpPr>
        <p:spPr>
          <a:xfrm>
            <a:off x="4785796" y="937195"/>
            <a:ext cx="265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</a:t>
            </a:r>
            <a:r>
              <a:rPr lang="fr-FR" b="1" dirty="0" smtClean="0">
                <a:solidFill>
                  <a:schemeClr val="bg1"/>
                </a:solidFill>
              </a:rPr>
              <a:t>ésolution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24" name="Triangle rectangle 23"/>
          <p:cNvSpPr/>
          <p:nvPr/>
        </p:nvSpPr>
        <p:spPr>
          <a:xfrm>
            <a:off x="396953" y="1079080"/>
            <a:ext cx="10815689" cy="420251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7037B8-1D24-4659-A661-5FB3F9E21BC5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Pour aller plus loin</a:t>
            </a:r>
            <a:endParaRPr lang="en-GB" sz="3200" b="1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813CC6-836D-4CB3-8B6A-06CA8FBAD223}"/>
              </a:ext>
            </a:extLst>
          </p:cNvPr>
          <p:cNvSpPr txBox="1"/>
          <p:nvPr/>
        </p:nvSpPr>
        <p:spPr>
          <a:xfrm>
            <a:off x="396953" y="5890366"/>
            <a:ext cx="267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B050"/>
                </a:solidFill>
              </a:rPr>
              <a:t>Microscopie </a:t>
            </a:r>
          </a:p>
          <a:p>
            <a:pPr algn="ctr"/>
            <a:r>
              <a:rPr lang="fr-FR" b="1" u="sng" smtClean="0">
                <a:solidFill>
                  <a:srgbClr val="00B050"/>
                </a:solidFill>
              </a:rPr>
              <a:t>corrélative</a:t>
            </a:r>
            <a:endParaRPr lang="fr-FR" b="1" u="sng" dirty="0" smtClean="0">
              <a:solidFill>
                <a:srgbClr val="00B05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D88C448-F2ED-4F36-89B5-B540BB14D002}"/>
              </a:ext>
            </a:extLst>
          </p:cNvPr>
          <p:cNvSpPr txBox="1"/>
          <p:nvPr/>
        </p:nvSpPr>
        <p:spPr>
          <a:xfrm>
            <a:off x="8787125" y="5860357"/>
            <a:ext cx="2988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De plus en plus de système « maison » : impression 3D,</a:t>
            </a:r>
            <a:endParaRPr lang="fr-FR" b="1" dirty="0">
              <a:solidFill>
                <a:srgbClr val="00B050"/>
              </a:solidFill>
            </a:endParaRPr>
          </a:p>
          <a:p>
            <a:pPr algn="ctr"/>
            <a:r>
              <a:rPr lang="fr-FR" b="1" u="sng" dirty="0" err="1" smtClean="0">
                <a:solidFill>
                  <a:srgbClr val="00B050"/>
                </a:solidFill>
              </a:rPr>
              <a:t>micromanager</a:t>
            </a:r>
            <a:r>
              <a:rPr lang="fr-FR" b="1" u="sng" dirty="0">
                <a:solidFill>
                  <a:srgbClr val="00B050"/>
                </a:solidFill>
              </a:rPr>
              <a:t>, </a:t>
            </a:r>
            <a:r>
              <a:rPr lang="fr-FR" b="1" u="sng" dirty="0" err="1" smtClean="0">
                <a:solidFill>
                  <a:srgbClr val="00B050"/>
                </a:solidFill>
              </a:rPr>
              <a:t>metamorph</a:t>
            </a:r>
            <a:endParaRPr lang="en-US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67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4516676" y="3269207"/>
            <a:ext cx="7234521" cy="3452267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7909627" y="1319694"/>
            <a:ext cx="4033802" cy="154118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4281773" y="1319269"/>
            <a:ext cx="3363067" cy="1541607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238473" y="1364762"/>
            <a:ext cx="3826455" cy="1141395"/>
          </a:xfrm>
          <a:prstGeom prst="roundRec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2A47E3-69F3-4C5B-B318-D5F0C5DAF355}"/>
              </a:ext>
            </a:extLst>
          </p:cNvPr>
          <p:cNvSpPr txBox="1"/>
          <p:nvPr/>
        </p:nvSpPr>
        <p:spPr>
          <a:xfrm>
            <a:off x="295839" y="1510878"/>
            <a:ext cx="3711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/>
              <a:t>Préparation de </a:t>
            </a:r>
            <a:r>
              <a:rPr lang="fr-FR" sz="2400" b="1" u="sng" dirty="0" smtClean="0"/>
              <a:t>l’échantillon</a:t>
            </a:r>
            <a:endParaRPr lang="fr-FR" sz="2400" b="1" u="sng" dirty="0"/>
          </a:p>
          <a:p>
            <a:r>
              <a:rPr lang="fr-FR" b="1" dirty="0" smtClean="0"/>
              <a:t>*Milieu </a:t>
            </a:r>
            <a:r>
              <a:rPr lang="fr-FR" b="1" dirty="0"/>
              <a:t>de montage</a:t>
            </a:r>
          </a:p>
          <a:p>
            <a:endParaRPr lang="fr-FR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05B24-3E73-4F0E-96E6-8E44C2B20270}"/>
              </a:ext>
            </a:extLst>
          </p:cNvPr>
          <p:cNvSpPr/>
          <p:nvPr/>
        </p:nvSpPr>
        <p:spPr>
          <a:xfrm>
            <a:off x="4333101" y="1443741"/>
            <a:ext cx="331174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u="sng" dirty="0"/>
              <a:t>Système de visualisation</a:t>
            </a:r>
          </a:p>
          <a:p>
            <a:endParaRPr lang="fr-FR" b="1" dirty="0"/>
          </a:p>
          <a:p>
            <a:r>
              <a:rPr lang="fr-FR" b="1" dirty="0"/>
              <a:t>Chemin optique propre</a:t>
            </a:r>
          </a:p>
          <a:p>
            <a:r>
              <a:rPr lang="fr-FR" b="1" dirty="0"/>
              <a:t>Pas de poussière!!</a:t>
            </a:r>
            <a:endParaRPr lang="en-GB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872388-3E49-4FBB-968C-60688B067BD6}"/>
              </a:ext>
            </a:extLst>
          </p:cNvPr>
          <p:cNvSpPr txBox="1"/>
          <p:nvPr/>
        </p:nvSpPr>
        <p:spPr>
          <a:xfrm>
            <a:off x="8039488" y="1443741"/>
            <a:ext cx="388542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/>
              <a:t>Système </a:t>
            </a:r>
            <a:r>
              <a:rPr lang="fr-FR" sz="2400" b="1" u="sng" dirty="0" smtClean="0"/>
              <a:t>d’imagerie (caméra)</a:t>
            </a:r>
            <a:endParaRPr lang="fr-FR" sz="2400" b="1" u="sng" dirty="0"/>
          </a:p>
          <a:p>
            <a:endParaRPr lang="fr-FR" b="1" dirty="0"/>
          </a:p>
          <a:p>
            <a:r>
              <a:rPr lang="fr-FR" b="1" dirty="0"/>
              <a:t>Temps d’exposition</a:t>
            </a:r>
          </a:p>
          <a:p>
            <a:r>
              <a:rPr lang="fr-FR" b="1" dirty="0"/>
              <a:t>Choix du format du fichier enregistré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2A47E3-69F3-4C5B-B318-D5F0C5DAF355}"/>
              </a:ext>
            </a:extLst>
          </p:cNvPr>
          <p:cNvSpPr txBox="1"/>
          <p:nvPr/>
        </p:nvSpPr>
        <p:spPr>
          <a:xfrm>
            <a:off x="4694663" y="3472767"/>
            <a:ext cx="671890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Analyse et manipulation des </a:t>
            </a:r>
            <a:r>
              <a:rPr lang="fr-FR" sz="2400" b="1" u="sng" dirty="0" smtClean="0"/>
              <a:t>images</a:t>
            </a:r>
          </a:p>
          <a:p>
            <a:endParaRPr lang="fr-FR" b="1" u="sng" dirty="0"/>
          </a:p>
          <a:p>
            <a:r>
              <a:rPr lang="fr-FR" b="1" dirty="0"/>
              <a:t>Attention !! Une mauvaise manipulation des images peux conduire à néant les efforts des autres car basés sur de « faux » résultats </a:t>
            </a:r>
            <a:endParaRPr lang="fr-FR" b="1" dirty="0" smtClean="0"/>
          </a:p>
          <a:p>
            <a:r>
              <a:rPr lang="fr-FR" b="1" u="sng" dirty="0" smtClean="0">
                <a:solidFill>
                  <a:srgbClr val="FF0000"/>
                </a:solidFill>
              </a:rPr>
              <a:t>(</a:t>
            </a:r>
            <a:r>
              <a:rPr lang="fr-FR" b="1" u="sng" dirty="0">
                <a:solidFill>
                  <a:srgbClr val="FF0000"/>
                </a:solidFill>
              </a:rPr>
              <a:t>conserver les </a:t>
            </a:r>
            <a:r>
              <a:rPr lang="fr-FR" b="1" u="sng" dirty="0" err="1">
                <a:solidFill>
                  <a:srgbClr val="FF0000"/>
                </a:solidFill>
              </a:rPr>
              <a:t>raw</a:t>
            </a:r>
            <a:r>
              <a:rPr lang="fr-FR" b="1" u="sng" dirty="0">
                <a:solidFill>
                  <a:srgbClr val="FF0000"/>
                </a:solidFill>
              </a:rPr>
              <a:t> data au maximum</a:t>
            </a:r>
            <a:r>
              <a:rPr lang="fr-FR" b="1" u="sng" dirty="0" smtClean="0">
                <a:solidFill>
                  <a:srgbClr val="FF0000"/>
                </a:solidFill>
              </a:rPr>
              <a:t>!!)</a:t>
            </a:r>
          </a:p>
          <a:p>
            <a:endParaRPr lang="fr-FR" b="1" u="sng" dirty="0">
              <a:solidFill>
                <a:srgbClr val="FF0000"/>
              </a:solidFill>
            </a:endParaRPr>
          </a:p>
          <a:p>
            <a:r>
              <a:rPr lang="fr-FR" b="1" dirty="0"/>
              <a:t>La chirurgie esthétique d’une image peux changer les conclusions de l’analyse</a:t>
            </a:r>
            <a:r>
              <a:rPr lang="fr-FR" b="1" dirty="0" smtClean="0"/>
              <a:t>!!</a:t>
            </a:r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B5F4A3-0926-4C3C-B7C3-FA4725498899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Juste encore quelques </a:t>
            </a:r>
            <a:r>
              <a:rPr lang="fr-FR" sz="3200" b="1" dirty="0"/>
              <a:t>points…</a:t>
            </a:r>
            <a:endParaRPr lang="en-GB" sz="3200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588109" y="2522218"/>
            <a:ext cx="3313817" cy="2099857"/>
            <a:chOff x="4951141" y="1631424"/>
            <a:chExt cx="7379696" cy="414490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35D649C-7911-4941-B658-F310DD391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9" t="9991" b="7812"/>
            <a:stretch/>
          </p:blipFill>
          <p:spPr>
            <a:xfrm>
              <a:off x="4951141" y="1761893"/>
              <a:ext cx="3707084" cy="401443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80D336-2820-4BA5-AA11-BDAEE4CC7E4C}"/>
                </a:ext>
              </a:extLst>
            </p:cNvPr>
            <p:cNvSpPr/>
            <p:nvPr/>
          </p:nvSpPr>
          <p:spPr>
            <a:xfrm>
              <a:off x="7160639" y="1631424"/>
              <a:ext cx="1383285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B97D23-9FAE-43F1-80AE-9D2CA1A4E5FC}"/>
                </a:ext>
              </a:extLst>
            </p:cNvPr>
            <p:cNvSpPr/>
            <p:nvPr/>
          </p:nvSpPr>
          <p:spPr>
            <a:xfrm>
              <a:off x="7058124" y="4288750"/>
              <a:ext cx="1665841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endParaRPr lang="fr-FR" b="1" dirty="0" smtClean="0"/>
            </a:p>
            <a:p>
              <a:r>
                <a:rPr lang="fr-FR" b="1" dirty="0"/>
                <a:t> </a:t>
              </a:r>
              <a:r>
                <a:rPr lang="fr-FR" b="1" dirty="0" smtClean="0"/>
                <a:t>                           </a:t>
              </a:r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  <a:p>
              <a:endParaRPr lang="fr-FR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A5855-B6F8-4F55-9C29-FCB7B601D43E}"/>
                </a:ext>
              </a:extLst>
            </p:cNvPr>
            <p:cNvSpPr/>
            <p:nvPr/>
          </p:nvSpPr>
          <p:spPr>
            <a:xfrm>
              <a:off x="7269569" y="3740465"/>
              <a:ext cx="5061268" cy="18225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b="1" dirty="0"/>
                <a:t>Milieux d’immersion </a:t>
              </a:r>
              <a:r>
                <a:rPr lang="fr-FR" b="1" dirty="0" smtClean="0"/>
                <a:t>:</a:t>
              </a:r>
            </a:p>
            <a:p>
              <a:r>
                <a:rPr lang="fr-FR" b="1" dirty="0" smtClean="0"/>
                <a:t> </a:t>
              </a:r>
              <a:r>
                <a:rPr lang="fr-FR" b="1" dirty="0"/>
                <a:t>indice de milieux</a:t>
              </a:r>
            </a:p>
            <a:p>
              <a:endParaRPr lang="fr-FR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91460" y="3653450"/>
              <a:ext cx="5039377" cy="155518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94963" y="3370267"/>
            <a:ext cx="333983" cy="2375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31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85436" y="5932550"/>
            <a:ext cx="4990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 Defense of Image Data &amp; Analysis </a:t>
            </a:r>
            <a:r>
              <a:rPr lang="en-US" b="1" dirty="0" smtClean="0"/>
              <a:t>Integrity</a:t>
            </a:r>
          </a:p>
          <a:p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www.youtube.com/watch?v=c_Oi2HKom_Y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4290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2730024" y="5014701"/>
            <a:ext cx="7313385" cy="12291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238474" y="1063683"/>
            <a:ext cx="4543388" cy="28509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5621311" y="1793936"/>
            <a:ext cx="6160958" cy="2610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A0D23A-A739-4738-A852-B2946FFAF966}"/>
              </a:ext>
            </a:extLst>
          </p:cNvPr>
          <p:cNvSpPr txBox="1"/>
          <p:nvPr/>
        </p:nvSpPr>
        <p:spPr>
          <a:xfrm>
            <a:off x="423353" y="1234039"/>
            <a:ext cx="411196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La </a:t>
            </a:r>
            <a:r>
              <a:rPr lang="fr-FR" sz="2400" b="1" dirty="0"/>
              <a:t>microscopie à fluorescence </a:t>
            </a:r>
            <a:endParaRPr lang="fr-FR" sz="2400" b="1" dirty="0" smtClean="0"/>
          </a:p>
          <a:p>
            <a:r>
              <a:rPr lang="fr-FR" sz="2400" b="1" dirty="0" smtClean="0"/>
              <a:t>et  </a:t>
            </a:r>
            <a:r>
              <a:rPr lang="fr-FR" sz="2400" b="1" dirty="0"/>
              <a:t>préparation de </a:t>
            </a:r>
            <a:r>
              <a:rPr lang="fr-FR" sz="2400" b="1" dirty="0" smtClean="0"/>
              <a:t>l’échantillon</a:t>
            </a:r>
          </a:p>
          <a:p>
            <a:endParaRPr lang="fr-FR" dirty="0"/>
          </a:p>
          <a:p>
            <a:r>
              <a:rPr lang="fr-FR" dirty="0"/>
              <a:t>*Les protéines fluorescentes et sondes</a:t>
            </a:r>
          </a:p>
          <a:p>
            <a:r>
              <a:rPr lang="fr-FR" dirty="0"/>
              <a:t>*épifluorescence et confocal</a:t>
            </a:r>
          </a:p>
          <a:p>
            <a:r>
              <a:rPr lang="fr-FR" dirty="0"/>
              <a:t>*la super résolution</a:t>
            </a:r>
          </a:p>
          <a:p>
            <a:r>
              <a:rPr lang="fr-FR" dirty="0"/>
              <a:t>*F </a:t>
            </a:r>
            <a:r>
              <a:rPr lang="fr-FR" dirty="0" err="1"/>
              <a:t>technics</a:t>
            </a:r>
            <a:endParaRPr lang="fr-FR" dirty="0"/>
          </a:p>
          <a:p>
            <a:r>
              <a:rPr lang="fr-FR" dirty="0"/>
              <a:t>*la microscopie multi </a:t>
            </a:r>
            <a:r>
              <a:rPr lang="fr-FR" dirty="0" smtClean="0"/>
              <a:t>photon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5F4A3-0926-4C3C-B7C3-FA4725498899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/>
              <a:t>Suite: en fonction des demandes et besoins</a:t>
            </a:r>
            <a:endParaRPr lang="en-GB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871148" y="2067986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/>
              <a:t>Traitement , analyse d’image et présentation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raw</a:t>
            </a:r>
            <a:r>
              <a:rPr lang="fr-FR" dirty="0"/>
              <a:t> data et les différents formats </a:t>
            </a:r>
            <a:r>
              <a:rPr lang="fr-FR" dirty="0" smtClean="0"/>
              <a:t>d’images</a:t>
            </a:r>
          </a:p>
          <a:p>
            <a:r>
              <a:rPr lang="fr-FR" dirty="0" smtClean="0"/>
              <a:t>*</a:t>
            </a:r>
            <a:r>
              <a:rPr lang="fr-FR" dirty="0" err="1" smtClean="0"/>
              <a:t>ImageJ</a:t>
            </a:r>
            <a:r>
              <a:rPr lang="fr-FR" dirty="0" smtClean="0"/>
              <a:t>/Fiji</a:t>
            </a:r>
            <a:endParaRPr lang="fr-FR" dirty="0"/>
          </a:p>
          <a:p>
            <a:r>
              <a:rPr lang="fr-FR" dirty="0"/>
              <a:t>*changement d’échelle</a:t>
            </a:r>
          </a:p>
          <a:p>
            <a:r>
              <a:rPr lang="fr-FR" dirty="0"/>
              <a:t>*mesure de surface ; comptage; semi-automatisation</a:t>
            </a:r>
          </a:p>
          <a:p>
            <a:r>
              <a:rPr lang="fr-FR" dirty="0"/>
              <a:t>*astuces sur la mise en forme et échelle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6356" y="5355249"/>
            <a:ext cx="6304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I</a:t>
            </a:r>
            <a:r>
              <a:rPr lang="en-GB" sz="2400" b="1" dirty="0" err="1"/>
              <a:t>ntroduction</a:t>
            </a:r>
            <a:r>
              <a:rPr lang="en-GB" sz="2400" b="1" dirty="0"/>
              <a:t> à la </a:t>
            </a:r>
            <a:r>
              <a:rPr lang="en-GB" sz="2400" b="1" dirty="0" err="1"/>
              <a:t>microscopie</a:t>
            </a:r>
            <a:r>
              <a:rPr lang="en-GB" sz="2400" b="1" dirty="0"/>
              <a:t> </a:t>
            </a:r>
            <a:r>
              <a:rPr lang="en-GB" sz="2400" b="1" dirty="0" err="1"/>
              <a:t>électronique</a:t>
            </a:r>
            <a:endParaRPr lang="fr-FR" sz="2400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50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85955"/>
            <a:ext cx="12192000" cy="54860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B50439-441E-4F39-9B0C-EF391015EC5C}"/>
              </a:ext>
            </a:extLst>
          </p:cNvPr>
          <p:cNvSpPr txBox="1"/>
          <p:nvPr/>
        </p:nvSpPr>
        <p:spPr>
          <a:xfrm>
            <a:off x="3144487" y="2414948"/>
            <a:ext cx="5903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chemeClr val="bg1"/>
                </a:solidFill>
              </a:rPr>
              <a:t>Merci</a:t>
            </a:r>
            <a:r>
              <a:rPr lang="en-GB" sz="4000" dirty="0" smtClean="0">
                <a:solidFill>
                  <a:schemeClr val="bg1"/>
                </a:solidFill>
              </a:rPr>
              <a:t> pour </a:t>
            </a:r>
            <a:r>
              <a:rPr lang="en-GB" sz="4000" dirty="0" err="1" smtClean="0">
                <a:solidFill>
                  <a:schemeClr val="bg1"/>
                </a:solidFill>
              </a:rPr>
              <a:t>votre</a:t>
            </a:r>
            <a:r>
              <a:rPr lang="en-GB" sz="4000" dirty="0" smtClean="0">
                <a:solidFill>
                  <a:schemeClr val="bg1"/>
                </a:solidFill>
              </a:rPr>
              <a:t> attention!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0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ACC551C-D431-430F-A2CB-896977AE5193}"/>
              </a:ext>
            </a:extLst>
          </p:cNvPr>
          <p:cNvGrpSpPr/>
          <p:nvPr/>
        </p:nvGrpSpPr>
        <p:grpSpPr>
          <a:xfrm>
            <a:off x="2714325" y="3944025"/>
            <a:ext cx="6288505" cy="2305252"/>
            <a:chOff x="1408496" y="1369192"/>
            <a:chExt cx="9144002" cy="342900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31FB6D0-4AA6-4AF2-8691-28AABD7C2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496" y="1369192"/>
              <a:ext cx="4572001" cy="342900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84E2471-EB5A-4195-A7DC-917B39B82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98" y="1369194"/>
              <a:ext cx="4572000" cy="3429001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FD06917-2937-46F9-9CC2-D268CFC6EE2E}"/>
              </a:ext>
            </a:extLst>
          </p:cNvPr>
          <p:cNvSpPr txBox="1"/>
          <p:nvPr/>
        </p:nvSpPr>
        <p:spPr>
          <a:xfrm>
            <a:off x="3143424" y="3428454"/>
            <a:ext cx="53921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La détection des couleurs </a:t>
            </a:r>
            <a:r>
              <a:rPr lang="fr-FR" dirty="0"/>
              <a:t>(balance du blanc) : info noyé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CCA27A-C239-4D88-84F9-933648FE1726}"/>
              </a:ext>
            </a:extLst>
          </p:cNvPr>
          <p:cNvSpPr txBox="1"/>
          <p:nvPr/>
        </p:nvSpPr>
        <p:spPr>
          <a:xfrm>
            <a:off x="2666922" y="782320"/>
            <a:ext cx="69624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La détection </a:t>
            </a:r>
            <a:r>
              <a:rPr lang="fr-FR" dirty="0" smtClean="0"/>
              <a:t>du signal/information </a:t>
            </a:r>
            <a:r>
              <a:rPr lang="fr-FR" dirty="0"/>
              <a:t>(temps d’expo) : présence/absence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Exemples 1 : paramètres d’acquisition</a:t>
            </a:r>
            <a:endParaRPr lang="en-GB" sz="3200" b="1" dirty="0"/>
          </a:p>
        </p:txBody>
      </p:sp>
      <p:pic>
        <p:nvPicPr>
          <p:cNvPr id="8" name="Picture 4" descr="C:\Users\roconnell\Documents\a My documents\FUNTUNES\Sans titr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71" y="1374812"/>
            <a:ext cx="2851629" cy="19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roconnell\Documents\a My documents\FUNTUNES\Sans titre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02" y="1400902"/>
            <a:ext cx="2794570" cy="1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9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E005EB6-12D4-4088-BD71-8B5ADC88996F}"/>
              </a:ext>
            </a:extLst>
          </p:cNvPr>
          <p:cNvGrpSpPr/>
          <p:nvPr/>
        </p:nvGrpSpPr>
        <p:grpSpPr>
          <a:xfrm>
            <a:off x="1155031" y="1286378"/>
            <a:ext cx="6934580" cy="5366084"/>
            <a:chOff x="540652" y="962526"/>
            <a:chExt cx="8174723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5775EE7-EB7D-49D0-9887-DB7F195C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52" y="962526"/>
              <a:ext cx="2538248" cy="6858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2339485-78A9-4818-B8CD-59DB0383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962526"/>
              <a:ext cx="2619375" cy="685800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Exemples 2 : Les informations associés à l’image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496B74-AA4B-41CE-B9F9-53877CDF00E8}"/>
              </a:ext>
            </a:extLst>
          </p:cNvPr>
          <p:cNvSpPr txBox="1"/>
          <p:nvPr/>
        </p:nvSpPr>
        <p:spPr>
          <a:xfrm>
            <a:off x="1809873" y="819220"/>
            <a:ext cx="723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une des images l’information que je cherche est impossible à récupérer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05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Exemples 2 : Les informations associés à l’image 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899942" y="1196197"/>
            <a:ext cx="8911297" cy="5433962"/>
            <a:chOff x="899942" y="962025"/>
            <a:chExt cx="8911297" cy="543396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E005EB6-12D4-4088-BD71-8B5ADC88996F}"/>
                </a:ext>
              </a:extLst>
            </p:cNvPr>
            <p:cNvGrpSpPr/>
            <p:nvPr/>
          </p:nvGrpSpPr>
          <p:grpSpPr>
            <a:xfrm>
              <a:off x="1155031" y="1029903"/>
              <a:ext cx="8656208" cy="5366084"/>
              <a:chOff x="540652" y="962526"/>
              <a:chExt cx="10204238" cy="685800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5775EE7-EB7D-49D0-9887-DB7F195C8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52" y="962526"/>
                <a:ext cx="2538248" cy="6858000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C496B74-AA4B-41CE-B9F9-53877CDF00E8}"/>
                  </a:ext>
                </a:extLst>
              </p:cNvPr>
              <p:cNvSpPr txBox="1"/>
              <p:nvPr/>
            </p:nvSpPr>
            <p:spPr>
              <a:xfrm>
                <a:off x="3053005" y="2464688"/>
                <a:ext cx="17592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Info manquante!</a:t>
                </a:r>
                <a:endParaRPr lang="en-GB" dirty="0"/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2339485-78A9-4818-B8CD-59DB03831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962526"/>
                <a:ext cx="2619375" cy="6858000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532A62B-9A83-4497-A410-26714B8E29B8}"/>
                  </a:ext>
                </a:extLst>
              </p:cNvPr>
              <p:cNvSpPr txBox="1"/>
              <p:nvPr/>
            </p:nvSpPr>
            <p:spPr>
              <a:xfrm>
                <a:off x="3078900" y="6133698"/>
                <a:ext cx="1728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Info récupérable</a:t>
                </a:r>
                <a:endParaRPr lang="en-GB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D267631-C700-488B-8EC1-7A19CDB95ED7}"/>
                  </a:ext>
                </a:extLst>
              </p:cNvPr>
              <p:cNvSpPr txBox="1"/>
              <p:nvPr/>
            </p:nvSpPr>
            <p:spPr>
              <a:xfrm>
                <a:off x="9016083" y="6133698"/>
                <a:ext cx="1728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Info récupérable</a:t>
                </a:r>
                <a:endParaRPr lang="en-GB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036D7A3-69B4-41C5-BA38-08C6EE243CE1}"/>
                  </a:ext>
                </a:extLst>
              </p:cNvPr>
              <p:cNvSpPr txBox="1"/>
              <p:nvPr/>
            </p:nvSpPr>
            <p:spPr>
              <a:xfrm>
                <a:off x="9016082" y="2464688"/>
                <a:ext cx="1728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Info récupérable</a:t>
                </a:r>
                <a:endParaRPr lang="en-GB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99942" y="962025"/>
              <a:ext cx="2576683" cy="46672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9942" y="3679006"/>
              <a:ext cx="2576683" cy="46672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70416" y="3679006"/>
              <a:ext cx="2576683" cy="46672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68016" y="962025"/>
              <a:ext cx="2576683" cy="46672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34136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-877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Exemples 2 : Les informations associés à l’image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92645" y="1386742"/>
            <a:ext cx="11655288" cy="5366084"/>
            <a:chOff x="92645" y="1029903"/>
            <a:chExt cx="11655288" cy="536608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E005EB6-12D4-4088-BD71-8B5ADC88996F}"/>
                </a:ext>
              </a:extLst>
            </p:cNvPr>
            <p:cNvGrpSpPr/>
            <p:nvPr/>
          </p:nvGrpSpPr>
          <p:grpSpPr>
            <a:xfrm>
              <a:off x="1155031" y="1029903"/>
              <a:ext cx="8918477" cy="5366084"/>
              <a:chOff x="540652" y="962526"/>
              <a:chExt cx="10513409" cy="685800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5775EE7-EB7D-49D0-9887-DB7F195C8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652" y="962526"/>
                <a:ext cx="2538248" cy="6858000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C496B74-AA4B-41CE-B9F9-53877CDF00E8}"/>
                  </a:ext>
                </a:extLst>
              </p:cNvPr>
              <p:cNvSpPr txBox="1"/>
              <p:nvPr/>
            </p:nvSpPr>
            <p:spPr>
              <a:xfrm>
                <a:off x="3078900" y="3239022"/>
                <a:ext cx="2073806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manquante!</a:t>
                </a:r>
                <a:endParaRPr lang="en-GB" u="sng" dirty="0"/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42339485-78A9-4818-B8CD-59DB03831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962526"/>
                <a:ext cx="2619375" cy="6858000"/>
              </a:xfrm>
              <a:prstGeom prst="rect">
                <a:avLst/>
              </a:prstGeom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532A62B-9A83-4497-A410-26714B8E29B8}"/>
                  </a:ext>
                </a:extLst>
              </p:cNvPr>
              <p:cNvSpPr txBox="1"/>
              <p:nvPr/>
            </p:nvSpPr>
            <p:spPr>
              <a:xfrm>
                <a:off x="3078900" y="6133698"/>
                <a:ext cx="2037977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récupérable</a:t>
                </a:r>
                <a:endParaRPr lang="en-GB" u="sng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D267631-C700-488B-8EC1-7A19CDB95ED7}"/>
                  </a:ext>
                </a:extLst>
              </p:cNvPr>
              <p:cNvSpPr txBox="1"/>
              <p:nvPr/>
            </p:nvSpPr>
            <p:spPr>
              <a:xfrm>
                <a:off x="9016083" y="6133698"/>
                <a:ext cx="2037978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/>
                  <a:t>Info récupérable</a:t>
                </a:r>
                <a:endParaRPr lang="en-GB" u="sng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036D7A3-69B4-41C5-BA38-08C6EE243CE1}"/>
                  </a:ext>
                </a:extLst>
              </p:cNvPr>
              <p:cNvSpPr txBox="1"/>
              <p:nvPr/>
            </p:nvSpPr>
            <p:spPr>
              <a:xfrm>
                <a:off x="8895030" y="3239022"/>
                <a:ext cx="2037978" cy="4720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Info récupérable</a:t>
                </a:r>
                <a:endParaRPr lang="en-GB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5775EE7-EB7D-49D0-9887-DB7F195C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82"/>
            <a:stretch/>
          </p:blipFill>
          <p:spPr>
            <a:xfrm>
              <a:off x="291627" y="1433044"/>
              <a:ext cx="4873216" cy="12045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5775EE7-EB7D-49D0-9887-DB7F195C8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88" b="42867"/>
            <a:stretch/>
          </p:blipFill>
          <p:spPr>
            <a:xfrm>
              <a:off x="92645" y="4045235"/>
              <a:ext cx="5423580" cy="91170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2339485-78A9-4818-B8CD-59DB0383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035"/>
            <a:stretch/>
          </p:blipFill>
          <p:spPr>
            <a:xfrm>
              <a:off x="5632507" y="1362638"/>
              <a:ext cx="6115426" cy="1176356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2339485-78A9-4818-B8CD-59DB0383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1" b="41801"/>
            <a:stretch/>
          </p:blipFill>
          <p:spPr>
            <a:xfrm>
              <a:off x="5649673" y="3928587"/>
              <a:ext cx="6098260" cy="1176356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322791" y="2074292"/>
            <a:ext cx="2576683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92645" y="4673281"/>
            <a:ext cx="4011004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5649673" y="4693562"/>
            <a:ext cx="4321146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5649673" y="2110816"/>
            <a:ext cx="4321146" cy="4667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53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242374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Qu’est ce qu’une image?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1539-52FD-4FBA-8BE2-698AA34311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9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58" y="1095819"/>
            <a:ext cx="1682436" cy="13823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F0C580E-606F-4A13-B1DB-D8243B3368AD}"/>
              </a:ext>
            </a:extLst>
          </p:cNvPr>
          <p:cNvSpPr/>
          <p:nvPr/>
        </p:nvSpPr>
        <p:spPr>
          <a:xfrm>
            <a:off x="0" y="4688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Une image est une représentation partielle d’une réalité.</a:t>
            </a:r>
            <a:endParaRPr lang="en-GB" sz="3200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265415" y="977845"/>
            <a:ext cx="11777902" cy="5759101"/>
            <a:chOff x="265415" y="643306"/>
            <a:chExt cx="11777902" cy="575910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12550C6-64E1-445D-8B32-9F612F74ABBF}"/>
                </a:ext>
              </a:extLst>
            </p:cNvPr>
            <p:cNvSpPr txBox="1"/>
            <p:nvPr/>
          </p:nvSpPr>
          <p:spPr>
            <a:xfrm>
              <a:off x="265415" y="2300166"/>
              <a:ext cx="70442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Objet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4306729-D21B-4D18-AF18-0B9C587983F0}"/>
                </a:ext>
              </a:extLst>
            </p:cNvPr>
            <p:cNvSpPr txBox="1"/>
            <p:nvPr/>
          </p:nvSpPr>
          <p:spPr>
            <a:xfrm>
              <a:off x="5259881" y="4169973"/>
              <a:ext cx="35008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*scanner</a:t>
              </a:r>
            </a:p>
            <a:p>
              <a:r>
                <a:rPr lang="fr-FR" dirty="0"/>
                <a:t>*appareil photo</a:t>
              </a:r>
            </a:p>
            <a:p>
              <a:r>
                <a:rPr lang="fr-FR" dirty="0"/>
                <a:t>*caméra associé à un appareillage: </a:t>
              </a:r>
            </a:p>
            <a:p>
              <a:r>
                <a:rPr lang="fr-FR" dirty="0"/>
                <a:t>	microscope / loupe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3FA5204-7360-40D3-8733-1CF21E60CDFA}"/>
                </a:ext>
              </a:extLst>
            </p:cNvPr>
            <p:cNvSpPr txBox="1"/>
            <p:nvPr/>
          </p:nvSpPr>
          <p:spPr>
            <a:xfrm>
              <a:off x="7708018" y="2321715"/>
              <a:ext cx="1848263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dirty="0"/>
                <a:t>Image numérique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D4637357-5DB4-4152-9AE0-0BAB9CA6FBAB}"/>
                </a:ext>
              </a:extLst>
            </p:cNvPr>
            <p:cNvCxnSpPr/>
            <p:nvPr/>
          </p:nvCxnSpPr>
          <p:spPr>
            <a:xfrm flipH="1">
              <a:off x="1034316" y="1168414"/>
              <a:ext cx="3484745" cy="1011966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489220D-7C70-44FD-B8D9-F5A784283945}"/>
                </a:ext>
              </a:extLst>
            </p:cNvPr>
            <p:cNvCxnSpPr>
              <a:cxnSpLocks/>
            </p:cNvCxnSpPr>
            <p:nvPr/>
          </p:nvCxnSpPr>
          <p:spPr>
            <a:xfrm>
              <a:off x="6274614" y="1168414"/>
              <a:ext cx="2312229" cy="10538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107CBB34-9CCE-4214-8068-0A37F4C9F62E}"/>
                </a:ext>
              </a:extLst>
            </p:cNvPr>
            <p:cNvCxnSpPr>
              <a:cxnSpLocks/>
            </p:cNvCxnSpPr>
            <p:nvPr/>
          </p:nvCxnSpPr>
          <p:spPr>
            <a:xfrm>
              <a:off x="548796" y="3060584"/>
              <a:ext cx="1357131" cy="947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BA859D4-7EBB-4A60-BA18-0F1EAD396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5979" y="2833394"/>
              <a:ext cx="1070864" cy="9441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>
              <a:off x="5849448" y="1674397"/>
              <a:ext cx="56052" cy="19706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F157615F-F2F9-4975-93D1-1FC530D211CA}"/>
                </a:ext>
              </a:extLst>
            </p:cNvPr>
            <p:cNvCxnSpPr>
              <a:cxnSpLocks/>
            </p:cNvCxnSpPr>
            <p:nvPr/>
          </p:nvCxnSpPr>
          <p:spPr>
            <a:xfrm>
              <a:off x="4520217" y="3905278"/>
              <a:ext cx="631369" cy="2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32317-FCE2-4711-ABD5-E68C4B644B45}"/>
                </a:ext>
              </a:extLst>
            </p:cNvPr>
            <p:cNvSpPr/>
            <p:nvPr/>
          </p:nvSpPr>
          <p:spPr>
            <a:xfrm>
              <a:off x="2015790" y="4138325"/>
              <a:ext cx="19920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microscope / loupe</a:t>
              </a:r>
              <a:endParaRPr lang="en-GB" dirty="0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4878DDB2-429A-422A-A908-3E019B323A3E}"/>
                </a:ext>
              </a:extLst>
            </p:cNvPr>
            <p:cNvCxnSpPr>
              <a:cxnSpLocks/>
            </p:cNvCxnSpPr>
            <p:nvPr/>
          </p:nvCxnSpPr>
          <p:spPr>
            <a:xfrm>
              <a:off x="561040" y="3077085"/>
              <a:ext cx="4686597" cy="10954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E90B746-C591-4683-8B05-56DCF95D322B}"/>
                </a:ext>
              </a:extLst>
            </p:cNvPr>
            <p:cNvCxnSpPr>
              <a:cxnSpLocks/>
            </p:cNvCxnSpPr>
            <p:nvPr/>
          </p:nvCxnSpPr>
          <p:spPr>
            <a:xfrm>
              <a:off x="9640522" y="2491388"/>
              <a:ext cx="71370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5E2381C-45EE-48F1-8728-11FD7539FD53}"/>
                </a:ext>
              </a:extLst>
            </p:cNvPr>
            <p:cNvSpPr txBox="1"/>
            <p:nvPr/>
          </p:nvSpPr>
          <p:spPr>
            <a:xfrm>
              <a:off x="10354230" y="2300166"/>
              <a:ext cx="1689087" cy="14773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Analyse d’images</a:t>
              </a:r>
            </a:p>
            <a:p>
              <a:pPr algn="ctr"/>
              <a:r>
                <a:rPr lang="fr-FR" dirty="0"/>
                <a:t>et </a:t>
              </a:r>
            </a:p>
            <a:p>
              <a:pPr algn="ctr"/>
              <a:r>
                <a:rPr lang="fr-FR" dirty="0"/>
                <a:t>Transmission d’informations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B0CDE53-2D09-4F00-B31A-5AE58B6DFFF9}"/>
                </a:ext>
              </a:extLst>
            </p:cNvPr>
            <p:cNvSpPr txBox="1"/>
            <p:nvPr/>
          </p:nvSpPr>
          <p:spPr>
            <a:xfrm>
              <a:off x="265415" y="2650021"/>
              <a:ext cx="2767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Préparation de l’échantillon</a:t>
              </a: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4660746" y="643306"/>
              <a:ext cx="1547000" cy="839276"/>
              <a:chOff x="5289396" y="812982"/>
              <a:chExt cx="1547000" cy="839276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45DC1354-292E-45AD-BECD-35210B50CD79}"/>
                  </a:ext>
                </a:extLst>
              </p:cNvPr>
              <p:cNvSpPr txBox="1"/>
              <p:nvPr/>
            </p:nvSpPr>
            <p:spPr>
              <a:xfrm>
                <a:off x="5289396" y="983748"/>
                <a:ext cx="490840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Œil</a:t>
                </a:r>
              </a:p>
            </p:txBody>
          </p:sp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7104" y="812982"/>
                <a:ext cx="989292" cy="839276"/>
              </a:xfrm>
              <a:prstGeom prst="rect">
                <a:avLst/>
              </a:prstGeom>
            </p:spPr>
          </p:pic>
        </p:grpSp>
        <p:sp>
          <p:nvSpPr>
            <p:cNvPr id="9" name="Rectangle 8"/>
            <p:cNvSpPr/>
            <p:nvPr/>
          </p:nvSpPr>
          <p:spPr>
            <a:xfrm>
              <a:off x="2015790" y="3781278"/>
              <a:ext cx="246644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de visualisation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59881" y="3781278"/>
              <a:ext cx="201869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dirty="0"/>
                <a:t>Système d’imagerie</a:t>
              </a:r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162" y="4456381"/>
              <a:ext cx="1225870" cy="1225870"/>
            </a:xfrm>
            <a:prstGeom prst="rect">
              <a:avLst/>
            </a:prstGeom>
          </p:spPr>
        </p:pic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92431A3-BBBA-46CD-9DE5-9EE936800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4269" y="1529922"/>
              <a:ext cx="1141837" cy="2115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209" y="5485041"/>
              <a:ext cx="1587956" cy="91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3967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1863</Words>
  <Application>Microsoft Office PowerPoint</Application>
  <PresentationFormat>Grand écran</PresentationFormat>
  <Paragraphs>638</Paragraphs>
  <Slides>33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Kaori Sakai</dc:creator>
  <cp:lastModifiedBy>Kaori Sakai</cp:lastModifiedBy>
  <cp:revision>184</cp:revision>
  <dcterms:created xsi:type="dcterms:W3CDTF">2020-12-17T16:20:03Z</dcterms:created>
  <dcterms:modified xsi:type="dcterms:W3CDTF">2021-02-07T18:23:12Z</dcterms:modified>
</cp:coreProperties>
</file>