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4" r:id="rId4"/>
    <p:sldId id="258" r:id="rId5"/>
    <p:sldId id="260" r:id="rId6"/>
    <p:sldId id="266" r:id="rId7"/>
    <p:sldId id="268" r:id="rId8"/>
    <p:sldId id="265" r:id="rId9"/>
    <p:sldId id="267" r:id="rId10"/>
    <p:sldId id="261" r:id="rId11"/>
    <p:sldId id="262" r:id="rId12"/>
    <p:sldId id="263" r:id="rId13"/>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9" d="100"/>
          <a:sy n="129" d="100"/>
        </p:scale>
        <p:origin x="138"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1EE901E8-3A75-4C59-8D22-8DAF13E618D0}" type="datetimeFigureOut">
              <a:rPr lang="fr-FR" smtClean="0"/>
              <a:t>27/01/2020</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166A1B4C-555B-4E19-960E-2D39C3EB823A}" type="slidenum">
              <a:rPr lang="fr-FR" smtClean="0"/>
              <a:t>‹N°›</a:t>
            </a:fld>
            <a:endParaRPr lang="fr-FR"/>
          </a:p>
        </p:txBody>
      </p:sp>
    </p:spTree>
    <p:extLst>
      <p:ext uri="{BB962C8B-B14F-4D97-AF65-F5344CB8AC3E}">
        <p14:creationId xmlns:p14="http://schemas.microsoft.com/office/powerpoint/2010/main" val="92369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6A1B4C-555B-4E19-960E-2D39C3EB823A}" type="slidenum">
              <a:rPr lang="fr-FR" smtClean="0"/>
              <a:t>10</a:t>
            </a:fld>
            <a:endParaRPr lang="fr-FR"/>
          </a:p>
        </p:txBody>
      </p:sp>
    </p:spTree>
    <p:extLst>
      <p:ext uri="{BB962C8B-B14F-4D97-AF65-F5344CB8AC3E}">
        <p14:creationId xmlns:p14="http://schemas.microsoft.com/office/powerpoint/2010/main" val="215781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27/01/2020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27/01/2020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27/01/2020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27/01/2020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27/01/2020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27/01/2020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27/01/2020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27/01/2020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27/01/2020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27/01/2020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27/01/2020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27/01/2020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nr.fr/fr/actualites-de-lanr/details/news/lanr-met-en-place-un-plan-de-gestion-des-donnees-pour-les-projets-finances-des-201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nr.fr/fr/actualites-de-lanr/details/news/lanr-met-en-place-un-plan-de-gestion-des-donnees-pour-les-projets-finances-des-201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hyperlink" Target="https://fairsharing.org/"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6.inrae.fr/datapartage/Produire-des-donnees-FAIR" TargetMode="External"/><Relationship Id="rId4" Type="http://schemas.openxmlformats.org/officeDocument/2006/relationships/hyperlink" Target="https://cat.opidor.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mp.opidor.fr/public_template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412776"/>
            <a:ext cx="7772400" cy="1470025"/>
          </a:xfrm>
        </p:spPr>
        <p:txBody>
          <a:bodyPr/>
          <a:lstStyle/>
          <a:p>
            <a:r>
              <a:rPr lang="fr-FR" dirty="0"/>
              <a:t>DATA….</a:t>
            </a:r>
          </a:p>
        </p:txBody>
      </p:sp>
      <p:sp>
        <p:nvSpPr>
          <p:cNvPr id="3" name="Sous-titre 2"/>
          <p:cNvSpPr>
            <a:spLocks noGrp="1"/>
          </p:cNvSpPr>
          <p:nvPr>
            <p:ph type="subTitle" idx="1"/>
          </p:nvPr>
        </p:nvSpPr>
        <p:spPr/>
        <p:txBody>
          <a:bodyPr/>
          <a:lstStyle/>
          <a:p>
            <a:r>
              <a:rPr lang="fr-FR" dirty="0"/>
              <a:t>AG Sciences – BIOGER</a:t>
            </a:r>
          </a:p>
          <a:p>
            <a:r>
              <a:rPr lang="fr-FR" sz="1600" dirty="0"/>
              <a:t>4 février 2020</a:t>
            </a:r>
          </a:p>
        </p:txBody>
      </p:sp>
    </p:spTree>
    <p:extLst>
      <p:ext uri="{BB962C8B-B14F-4D97-AF65-F5344CB8AC3E}">
        <p14:creationId xmlns:p14="http://schemas.microsoft.com/office/powerpoint/2010/main" val="2549129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7504" y="1463471"/>
            <a:ext cx="5725670" cy="338554"/>
          </a:xfrm>
          <a:prstGeom prst="rect">
            <a:avLst/>
          </a:prstGeom>
        </p:spPr>
        <p:txBody>
          <a:bodyPr wrap="none">
            <a:spAutoFit/>
          </a:bodyPr>
          <a:lstStyle/>
          <a:p>
            <a:r>
              <a:rPr lang="fr-FR" sz="1600" i="1" dirty="0"/>
              <a:t>- Offres diverses: d’outils, lieux de stockages, formats, standards, … </a:t>
            </a:r>
          </a:p>
        </p:txBody>
      </p:sp>
      <p:sp>
        <p:nvSpPr>
          <p:cNvPr id="23" name="Rectangle 22"/>
          <p:cNvSpPr/>
          <p:nvPr/>
        </p:nvSpPr>
        <p:spPr>
          <a:xfrm>
            <a:off x="145299" y="1809728"/>
            <a:ext cx="2610715" cy="338554"/>
          </a:xfrm>
          <a:prstGeom prst="rect">
            <a:avLst/>
          </a:prstGeom>
        </p:spPr>
        <p:txBody>
          <a:bodyPr wrap="none">
            <a:spAutoFit/>
          </a:bodyPr>
          <a:lstStyle/>
          <a:p>
            <a:r>
              <a:rPr lang="fr-FR" sz="1600" i="1" dirty="0"/>
              <a:t>- Qu’est ce qu’il faut choisir ? </a:t>
            </a:r>
          </a:p>
        </p:txBody>
      </p:sp>
      <p:sp>
        <p:nvSpPr>
          <p:cNvPr id="24" name="Rectangle 23"/>
          <p:cNvSpPr/>
          <p:nvPr/>
        </p:nvSpPr>
        <p:spPr>
          <a:xfrm>
            <a:off x="163869" y="2205037"/>
            <a:ext cx="2978829" cy="338554"/>
          </a:xfrm>
          <a:prstGeom prst="rect">
            <a:avLst/>
          </a:prstGeom>
        </p:spPr>
        <p:txBody>
          <a:bodyPr wrap="none">
            <a:spAutoFit/>
          </a:bodyPr>
          <a:lstStyle/>
          <a:p>
            <a:r>
              <a:rPr lang="fr-FR" sz="1600" i="1" dirty="0"/>
              <a:t>- Formation, bonnes pratiques, ….</a:t>
            </a:r>
          </a:p>
        </p:txBody>
      </p:sp>
      <p:sp>
        <p:nvSpPr>
          <p:cNvPr id="12" name="Titre 1">
            <a:extLst>
              <a:ext uri="{FF2B5EF4-FFF2-40B4-BE49-F238E27FC236}">
                <a16:creationId xmlns:a16="http://schemas.microsoft.com/office/drawing/2014/main" id="{64F7406A-D2D6-41B1-A382-6C64C256EC91}"/>
              </a:ext>
            </a:extLst>
          </p:cNvPr>
          <p:cNvSpPr txBox="1">
            <a:spLocks/>
          </p:cNvSpPr>
          <p:nvPr/>
        </p:nvSpPr>
        <p:spPr>
          <a:xfrm>
            <a:off x="179512" y="140533"/>
            <a:ext cx="7772400" cy="432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u="sng" dirty="0">
                <a:solidFill>
                  <a:srgbClr val="FF0000"/>
                </a:solidFill>
              </a:rPr>
              <a:t>Où</a:t>
            </a:r>
            <a:r>
              <a:rPr lang="fr-FR" sz="2400" u="sng" dirty="0">
                <a:solidFill>
                  <a:schemeClr val="tx2"/>
                </a:solidFill>
              </a:rPr>
              <a:t> stocker, archiver les données, les métadonnées ?</a:t>
            </a:r>
          </a:p>
          <a:p>
            <a:r>
              <a:rPr lang="fr-FR" sz="2400" u="sng" dirty="0">
                <a:solidFill>
                  <a:srgbClr val="FF0000"/>
                </a:solidFill>
              </a:rPr>
              <a:t>Où</a:t>
            </a:r>
            <a:r>
              <a:rPr lang="fr-FR" sz="2400" u="sng" dirty="0">
                <a:solidFill>
                  <a:schemeClr val="tx2"/>
                </a:solidFill>
              </a:rPr>
              <a:t> trouver de l’aide ?</a:t>
            </a:r>
          </a:p>
        </p:txBody>
      </p:sp>
      <p:sp>
        <p:nvSpPr>
          <p:cNvPr id="15" name="ZoneTexte 14">
            <a:extLst>
              <a:ext uri="{FF2B5EF4-FFF2-40B4-BE49-F238E27FC236}">
                <a16:creationId xmlns:a16="http://schemas.microsoft.com/office/drawing/2014/main" id="{4F2F4FC0-00D6-4809-83CB-CBD8E1A2197F}"/>
              </a:ext>
            </a:extLst>
          </p:cNvPr>
          <p:cNvSpPr txBox="1"/>
          <p:nvPr/>
        </p:nvSpPr>
        <p:spPr>
          <a:xfrm>
            <a:off x="179512" y="849051"/>
            <a:ext cx="8064896" cy="646331"/>
          </a:xfrm>
          <a:prstGeom prst="rect">
            <a:avLst/>
          </a:prstGeom>
          <a:noFill/>
        </p:spPr>
        <p:txBody>
          <a:bodyPr wrap="square" rtlCol="0">
            <a:spAutoFit/>
          </a:bodyPr>
          <a:lstStyle/>
          <a:p>
            <a:r>
              <a:rPr lang="fr-FR" b="1" dirty="0"/>
              <a:t>Selon l’avancée (statut privé, public) du projet</a:t>
            </a:r>
          </a:p>
          <a:p>
            <a:r>
              <a:rPr lang="fr-FR" b="1" dirty="0"/>
              <a:t>Selon le type de données</a:t>
            </a:r>
          </a:p>
        </p:txBody>
      </p:sp>
      <p:sp>
        <p:nvSpPr>
          <p:cNvPr id="2" name="Rectangle 1">
            <a:extLst>
              <a:ext uri="{FF2B5EF4-FFF2-40B4-BE49-F238E27FC236}">
                <a16:creationId xmlns:a16="http://schemas.microsoft.com/office/drawing/2014/main" id="{DE470621-596C-46F9-988D-FF1E1F17ADD4}"/>
              </a:ext>
            </a:extLst>
          </p:cNvPr>
          <p:cNvSpPr/>
          <p:nvPr/>
        </p:nvSpPr>
        <p:spPr>
          <a:xfrm>
            <a:off x="0" y="6264820"/>
            <a:ext cx="4499992" cy="523220"/>
          </a:xfrm>
          <a:prstGeom prst="rect">
            <a:avLst/>
          </a:prstGeom>
        </p:spPr>
        <p:txBody>
          <a:bodyPr wrap="square">
            <a:spAutoFit/>
          </a:bodyPr>
          <a:lstStyle/>
          <a:p>
            <a:r>
              <a:rPr lang="fr-FR" sz="1400" dirty="0"/>
              <a:t>https://www6.inrae.fr/datapartage/Actualites/Data-Inra-ouverture-du-portail-des-donnees-de-l-Inra</a:t>
            </a:r>
          </a:p>
        </p:txBody>
      </p:sp>
      <p:pic>
        <p:nvPicPr>
          <p:cNvPr id="5" name="Image 4">
            <a:extLst>
              <a:ext uri="{FF2B5EF4-FFF2-40B4-BE49-F238E27FC236}">
                <a16:creationId xmlns:a16="http://schemas.microsoft.com/office/drawing/2014/main" id="{3FD33852-57DB-4BE3-9480-3950AEA8B1E7}"/>
              </a:ext>
            </a:extLst>
          </p:cNvPr>
          <p:cNvPicPr>
            <a:picLocks noChangeAspect="1"/>
          </p:cNvPicPr>
          <p:nvPr/>
        </p:nvPicPr>
        <p:blipFill rotWithShape="1">
          <a:blip r:embed="rId3"/>
          <a:srcRect l="10625" t="16401" r="15000"/>
          <a:stretch/>
        </p:blipFill>
        <p:spPr>
          <a:xfrm>
            <a:off x="3152186" y="1819559"/>
            <a:ext cx="5361975" cy="4520288"/>
          </a:xfrm>
          <a:prstGeom prst="rect">
            <a:avLst/>
          </a:prstGeom>
        </p:spPr>
      </p:pic>
    </p:spTree>
    <p:extLst>
      <p:ext uri="{BB962C8B-B14F-4D97-AF65-F5344CB8AC3E}">
        <p14:creationId xmlns:p14="http://schemas.microsoft.com/office/powerpoint/2010/main" val="25296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539552" y="336406"/>
            <a:ext cx="7704856" cy="461665"/>
          </a:xfrm>
          <a:prstGeom prst="rect">
            <a:avLst/>
          </a:prstGeom>
          <a:noFill/>
        </p:spPr>
        <p:txBody>
          <a:bodyPr wrap="square" rtlCol="0">
            <a:spAutoFit/>
          </a:bodyPr>
          <a:lstStyle/>
          <a:p>
            <a:r>
              <a:rPr lang="fr-FR" sz="2400" b="1" dirty="0">
                <a:solidFill>
                  <a:schemeClr val="tx2"/>
                </a:solidFill>
              </a:rPr>
              <a:t>Quelle approche pour BIOGER et la gestion des données ?</a:t>
            </a:r>
          </a:p>
        </p:txBody>
      </p:sp>
      <p:sp>
        <p:nvSpPr>
          <p:cNvPr id="9" name="Rectangle 8"/>
          <p:cNvSpPr/>
          <p:nvPr/>
        </p:nvSpPr>
        <p:spPr>
          <a:xfrm>
            <a:off x="757091" y="1067267"/>
            <a:ext cx="2801664" cy="338554"/>
          </a:xfrm>
          <a:prstGeom prst="rect">
            <a:avLst/>
          </a:prstGeom>
        </p:spPr>
        <p:txBody>
          <a:bodyPr wrap="none">
            <a:spAutoFit/>
          </a:bodyPr>
          <a:lstStyle/>
          <a:p>
            <a:r>
              <a:rPr lang="fr-FR" sz="1600" i="1" dirty="0"/>
              <a:t>- Gestion par type de données ?</a:t>
            </a:r>
          </a:p>
        </p:txBody>
      </p:sp>
      <p:sp>
        <p:nvSpPr>
          <p:cNvPr id="10" name="Rectangle 9"/>
          <p:cNvSpPr/>
          <p:nvPr/>
        </p:nvSpPr>
        <p:spPr>
          <a:xfrm>
            <a:off x="762224" y="1434262"/>
            <a:ext cx="2001766" cy="338554"/>
          </a:xfrm>
          <a:prstGeom prst="rect">
            <a:avLst/>
          </a:prstGeom>
        </p:spPr>
        <p:txBody>
          <a:bodyPr wrap="none">
            <a:spAutoFit/>
          </a:bodyPr>
          <a:lstStyle/>
          <a:p>
            <a:r>
              <a:rPr lang="fr-FR" sz="1600" i="1" dirty="0"/>
              <a:t>- Gestion par équipe ?</a:t>
            </a:r>
          </a:p>
        </p:txBody>
      </p:sp>
      <p:sp>
        <p:nvSpPr>
          <p:cNvPr id="11" name="Rectangle 10"/>
          <p:cNvSpPr/>
          <p:nvPr/>
        </p:nvSpPr>
        <p:spPr>
          <a:xfrm>
            <a:off x="755576" y="1722294"/>
            <a:ext cx="1939762" cy="338554"/>
          </a:xfrm>
          <a:prstGeom prst="rect">
            <a:avLst/>
          </a:prstGeom>
        </p:spPr>
        <p:txBody>
          <a:bodyPr wrap="none">
            <a:spAutoFit/>
          </a:bodyPr>
          <a:lstStyle/>
          <a:p>
            <a:r>
              <a:rPr lang="fr-FR" sz="1600" i="1" dirty="0"/>
              <a:t>- Gestion par projet ?</a:t>
            </a:r>
          </a:p>
        </p:txBody>
      </p:sp>
      <p:sp>
        <p:nvSpPr>
          <p:cNvPr id="12" name="Rectangle 11"/>
          <p:cNvSpPr/>
          <p:nvPr/>
        </p:nvSpPr>
        <p:spPr>
          <a:xfrm>
            <a:off x="789720" y="2348880"/>
            <a:ext cx="2228687" cy="338554"/>
          </a:xfrm>
          <a:prstGeom prst="rect">
            <a:avLst/>
          </a:prstGeom>
        </p:spPr>
        <p:txBody>
          <a:bodyPr wrap="none">
            <a:spAutoFit/>
          </a:bodyPr>
          <a:lstStyle/>
          <a:p>
            <a:r>
              <a:rPr lang="fr-FR" sz="1600" i="1" dirty="0"/>
              <a:t>- Partage de procédure ?</a:t>
            </a:r>
          </a:p>
        </p:txBody>
      </p:sp>
      <p:sp>
        <p:nvSpPr>
          <p:cNvPr id="15" name="Rectangle 14"/>
          <p:cNvSpPr/>
          <p:nvPr/>
        </p:nvSpPr>
        <p:spPr>
          <a:xfrm>
            <a:off x="755576" y="2658398"/>
            <a:ext cx="1768305" cy="338554"/>
          </a:xfrm>
          <a:prstGeom prst="rect">
            <a:avLst/>
          </a:prstGeom>
        </p:spPr>
        <p:txBody>
          <a:bodyPr wrap="none">
            <a:spAutoFit/>
          </a:bodyPr>
          <a:lstStyle/>
          <a:p>
            <a:r>
              <a:rPr lang="fr-FR" sz="1600" i="1" dirty="0"/>
              <a:t>- Outils communs ?</a:t>
            </a:r>
          </a:p>
        </p:txBody>
      </p:sp>
      <p:sp>
        <p:nvSpPr>
          <p:cNvPr id="16" name="Rectangle 15"/>
          <p:cNvSpPr/>
          <p:nvPr/>
        </p:nvSpPr>
        <p:spPr>
          <a:xfrm>
            <a:off x="755576" y="2946430"/>
            <a:ext cx="2170659" cy="338554"/>
          </a:xfrm>
          <a:prstGeom prst="rect">
            <a:avLst/>
          </a:prstGeom>
        </p:spPr>
        <p:txBody>
          <a:bodyPr wrap="none">
            <a:spAutoFit/>
          </a:bodyPr>
          <a:lstStyle/>
          <a:p>
            <a:r>
              <a:rPr lang="fr-FR" sz="1600" i="1" dirty="0"/>
              <a:t>- Pratiques communes ?</a:t>
            </a:r>
          </a:p>
        </p:txBody>
      </p:sp>
      <p:sp>
        <p:nvSpPr>
          <p:cNvPr id="22" name="Rectangle 21"/>
          <p:cNvSpPr/>
          <p:nvPr/>
        </p:nvSpPr>
        <p:spPr>
          <a:xfrm>
            <a:off x="755576" y="3501008"/>
            <a:ext cx="1589281" cy="338554"/>
          </a:xfrm>
          <a:prstGeom prst="rect">
            <a:avLst/>
          </a:prstGeom>
        </p:spPr>
        <p:txBody>
          <a:bodyPr wrap="none">
            <a:spAutoFit/>
          </a:bodyPr>
          <a:lstStyle/>
          <a:p>
            <a:r>
              <a:rPr lang="fr-FR" sz="1600" i="1" dirty="0"/>
              <a:t>- Quels moyens ?</a:t>
            </a:r>
          </a:p>
        </p:txBody>
      </p:sp>
      <p:sp>
        <p:nvSpPr>
          <p:cNvPr id="23" name="Rectangle 22"/>
          <p:cNvSpPr/>
          <p:nvPr/>
        </p:nvSpPr>
        <p:spPr>
          <a:xfrm>
            <a:off x="750471" y="3810526"/>
            <a:ext cx="2001895" cy="338554"/>
          </a:xfrm>
          <a:prstGeom prst="rect">
            <a:avLst/>
          </a:prstGeom>
        </p:spPr>
        <p:txBody>
          <a:bodyPr wrap="none">
            <a:spAutoFit/>
          </a:bodyPr>
          <a:lstStyle/>
          <a:p>
            <a:r>
              <a:rPr lang="fr-FR" sz="1600" i="1" dirty="0"/>
              <a:t>- Niveau de priorités ?</a:t>
            </a:r>
          </a:p>
        </p:txBody>
      </p:sp>
      <p:sp>
        <p:nvSpPr>
          <p:cNvPr id="24" name="Rectangle 23"/>
          <p:cNvSpPr/>
          <p:nvPr/>
        </p:nvSpPr>
        <p:spPr>
          <a:xfrm>
            <a:off x="755576" y="4098558"/>
            <a:ext cx="1569660" cy="338554"/>
          </a:xfrm>
          <a:prstGeom prst="rect">
            <a:avLst/>
          </a:prstGeom>
        </p:spPr>
        <p:txBody>
          <a:bodyPr wrap="none">
            <a:spAutoFit/>
          </a:bodyPr>
          <a:lstStyle/>
          <a:p>
            <a:r>
              <a:rPr lang="fr-FR" sz="1600" i="1" dirty="0"/>
              <a:t>- Quels besoins ?</a:t>
            </a:r>
          </a:p>
        </p:txBody>
      </p:sp>
      <p:sp>
        <p:nvSpPr>
          <p:cNvPr id="25" name="ZoneTexte 24"/>
          <p:cNvSpPr txBox="1"/>
          <p:nvPr/>
        </p:nvSpPr>
        <p:spPr>
          <a:xfrm>
            <a:off x="539552" y="5157192"/>
            <a:ext cx="7704856" cy="646331"/>
          </a:xfrm>
          <a:prstGeom prst="rect">
            <a:avLst/>
          </a:prstGeom>
          <a:noFill/>
        </p:spPr>
        <p:txBody>
          <a:bodyPr wrap="square" rtlCol="0">
            <a:spAutoFit/>
          </a:bodyPr>
          <a:lstStyle/>
          <a:p>
            <a:r>
              <a:rPr lang="fr-FR" b="1" dirty="0"/>
              <a:t>Il y a une multitude de ressources, de portails de données, de liens pratiques, … comment faire pour s’y retrouver, quelles pratiques adopter ?</a:t>
            </a:r>
          </a:p>
        </p:txBody>
      </p:sp>
      <p:sp>
        <p:nvSpPr>
          <p:cNvPr id="26" name="Rectangle 25"/>
          <p:cNvSpPr/>
          <p:nvPr/>
        </p:nvSpPr>
        <p:spPr>
          <a:xfrm>
            <a:off x="775526" y="4433292"/>
            <a:ext cx="3852337" cy="338554"/>
          </a:xfrm>
          <a:prstGeom prst="rect">
            <a:avLst/>
          </a:prstGeom>
        </p:spPr>
        <p:txBody>
          <a:bodyPr wrap="none">
            <a:spAutoFit/>
          </a:bodyPr>
          <a:lstStyle/>
          <a:p>
            <a:r>
              <a:rPr lang="fr-FR" sz="1600" i="1" dirty="0"/>
              <a:t>- Quels cycles de vies pour quelles données ?</a:t>
            </a: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085686"/>
            <a:ext cx="4319866" cy="320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54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467544" y="332656"/>
            <a:ext cx="7704856" cy="369332"/>
          </a:xfrm>
          <a:prstGeom prst="rect">
            <a:avLst/>
          </a:prstGeom>
          <a:noFill/>
        </p:spPr>
        <p:txBody>
          <a:bodyPr wrap="square" rtlCol="0">
            <a:spAutoFit/>
          </a:bodyPr>
          <a:lstStyle/>
          <a:p>
            <a:r>
              <a:rPr lang="fr-FR" b="1" dirty="0"/>
              <a:t>Chantiers en cours:</a:t>
            </a:r>
          </a:p>
        </p:txBody>
      </p:sp>
      <p:sp>
        <p:nvSpPr>
          <p:cNvPr id="2" name="ZoneTexte 1">
            <a:extLst>
              <a:ext uri="{FF2B5EF4-FFF2-40B4-BE49-F238E27FC236}">
                <a16:creationId xmlns:a16="http://schemas.microsoft.com/office/drawing/2014/main" id="{C76F37B8-D15B-4894-BA9A-E0630CD1ADCA}"/>
              </a:ext>
            </a:extLst>
          </p:cNvPr>
          <p:cNvSpPr txBox="1"/>
          <p:nvPr/>
        </p:nvSpPr>
        <p:spPr>
          <a:xfrm>
            <a:off x="1259632" y="1196752"/>
            <a:ext cx="2218556" cy="369332"/>
          </a:xfrm>
          <a:prstGeom prst="rect">
            <a:avLst/>
          </a:prstGeom>
          <a:noFill/>
        </p:spPr>
        <p:txBody>
          <a:bodyPr wrap="none" rtlCol="0">
            <a:spAutoFit/>
          </a:bodyPr>
          <a:lstStyle/>
          <a:p>
            <a:r>
              <a:rPr lang="fr-FR" dirty="0"/>
              <a:t>Données génomiques</a:t>
            </a:r>
          </a:p>
        </p:txBody>
      </p:sp>
    </p:spTree>
    <p:extLst>
      <p:ext uri="{BB962C8B-B14F-4D97-AF65-F5344CB8AC3E}">
        <p14:creationId xmlns:p14="http://schemas.microsoft.com/office/powerpoint/2010/main" val="129802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704674" y="332657"/>
            <a:ext cx="7772400" cy="4320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Connaissez vous les termes : </a:t>
            </a:r>
          </a:p>
        </p:txBody>
      </p:sp>
      <p:sp>
        <p:nvSpPr>
          <p:cNvPr id="19" name="Titre 1"/>
          <p:cNvSpPr txBox="1">
            <a:spLocks/>
          </p:cNvSpPr>
          <p:nvPr/>
        </p:nvSpPr>
        <p:spPr>
          <a:xfrm>
            <a:off x="686500" y="5949279"/>
            <a:ext cx="7772400" cy="4320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Non ! </a:t>
            </a:r>
          </a:p>
        </p:txBody>
      </p:sp>
      <p:sp>
        <p:nvSpPr>
          <p:cNvPr id="21" name="AutoShape 2" descr="blob:null/d5ba2243-e2ac-4b0f-93d5-3128a0cee41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AutoShape 4" descr="blob:null/d5ba2243-e2ac-4b0f-93d5-3128a0cee41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6" descr="blob:null/d5ba2243-e2ac-4b0f-93d5-3128a0cee415"/>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5" name="Imag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969" y="1628800"/>
            <a:ext cx="4323810" cy="3028572"/>
          </a:xfrm>
          <a:prstGeom prst="rect">
            <a:avLst/>
          </a:prstGeom>
        </p:spPr>
      </p:pic>
    </p:spTree>
    <p:extLst>
      <p:ext uri="{BB962C8B-B14F-4D97-AF65-F5344CB8AC3E}">
        <p14:creationId xmlns:p14="http://schemas.microsoft.com/office/powerpoint/2010/main" val="254269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704674" y="332657"/>
            <a:ext cx="7772400" cy="4320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Vous êtes virés !</a:t>
            </a:r>
          </a:p>
        </p:txBody>
      </p:sp>
      <p:sp>
        <p:nvSpPr>
          <p:cNvPr id="21" name="AutoShape 2" descr="blob:null/d5ba2243-e2ac-4b0f-93d5-3128a0cee41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AutoShape 4" descr="blob:null/d5ba2243-e2ac-4b0f-93d5-3128a0cee41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6" descr="blob:null/d5ba2243-e2ac-4b0f-93d5-3128a0cee415"/>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169" y="784363"/>
            <a:ext cx="6315409" cy="497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1"/>
          <p:cNvSpPr txBox="1">
            <a:spLocks/>
          </p:cNvSpPr>
          <p:nvPr/>
        </p:nvSpPr>
        <p:spPr>
          <a:xfrm>
            <a:off x="686500" y="5949279"/>
            <a:ext cx="7772400" cy="4320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#INRA2025 – OUF l’INRA n’existe plus ! </a:t>
            </a:r>
          </a:p>
        </p:txBody>
      </p:sp>
    </p:spTree>
    <p:extLst>
      <p:ext uri="{BB962C8B-B14F-4D97-AF65-F5344CB8AC3E}">
        <p14:creationId xmlns:p14="http://schemas.microsoft.com/office/powerpoint/2010/main" val="181190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6443085"/>
            <a:ext cx="7416824" cy="246221"/>
          </a:xfrm>
          <a:prstGeom prst="rect">
            <a:avLst/>
          </a:prstGeom>
        </p:spPr>
        <p:txBody>
          <a:bodyPr wrap="square">
            <a:spAutoFit/>
          </a:bodyPr>
          <a:lstStyle/>
          <a:p>
            <a:r>
              <a:rPr lang="fr-FR" sz="1000" dirty="0">
                <a:hlinkClick r:id="rId2"/>
              </a:rPr>
              <a:t>https://anr.fr/fr/actualites-de-lanr/details/news/lanr-met-en-place-un-plan-de-gestion-des-donnees-pour-les-projets-finances-des-2019/</a:t>
            </a:r>
            <a:endParaRPr lang="fr-FR"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16" y="65199"/>
            <a:ext cx="8540148" cy="610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04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6525344"/>
            <a:ext cx="7416824" cy="246221"/>
          </a:xfrm>
          <a:prstGeom prst="rect">
            <a:avLst/>
          </a:prstGeom>
        </p:spPr>
        <p:txBody>
          <a:bodyPr wrap="square">
            <a:spAutoFit/>
          </a:bodyPr>
          <a:lstStyle/>
          <a:p>
            <a:r>
              <a:rPr lang="fr-FR" sz="1000" dirty="0">
                <a:hlinkClick r:id="rId2"/>
              </a:rPr>
              <a:t>https://anr.fr/fr/actualites-de-lanr/details/news/lanr-met-en-place-un-plan-de-gestion-des-donnees-pour-les-projets-finances-des-2019/</a:t>
            </a:r>
            <a:endParaRPr lang="fr-FR" sz="1000" dirty="0"/>
          </a:p>
        </p:txBody>
      </p:sp>
      <p:sp>
        <p:nvSpPr>
          <p:cNvPr id="2" name="ZoneTexte 1"/>
          <p:cNvSpPr txBox="1"/>
          <p:nvPr/>
        </p:nvSpPr>
        <p:spPr>
          <a:xfrm>
            <a:off x="467544" y="1031359"/>
            <a:ext cx="7704856" cy="3293209"/>
          </a:xfrm>
          <a:prstGeom prst="rect">
            <a:avLst/>
          </a:prstGeom>
          <a:noFill/>
        </p:spPr>
        <p:txBody>
          <a:bodyPr wrap="square" rtlCol="0">
            <a:spAutoFit/>
          </a:bodyPr>
          <a:lstStyle/>
          <a:p>
            <a:r>
              <a:rPr lang="fr-FR" b="1" dirty="0">
                <a:solidFill>
                  <a:srgbClr val="FF0000"/>
                </a:solidFill>
              </a:rPr>
              <a:t>Qui</a:t>
            </a:r>
            <a:r>
              <a:rPr lang="fr-FR" b="1" dirty="0"/>
              <a:t> est concerné par la rédaction d’un Plan de Gestion des Données (PGD) ?</a:t>
            </a:r>
          </a:p>
          <a:p>
            <a:endParaRPr lang="fr-FR" b="1" dirty="0"/>
          </a:p>
          <a:p>
            <a:r>
              <a:rPr lang="fr-FR" sz="1600" b="1" i="1" dirty="0"/>
              <a:t>    </a:t>
            </a:r>
            <a:r>
              <a:rPr lang="fr-FR" sz="1600" i="1" dirty="0"/>
              <a:t>Tous les projets financés à partir de 2019</a:t>
            </a:r>
          </a:p>
          <a:p>
            <a:endParaRPr lang="fr-FR" b="1" dirty="0"/>
          </a:p>
          <a:p>
            <a:endParaRPr lang="fr-FR" b="1" dirty="0"/>
          </a:p>
          <a:p>
            <a:r>
              <a:rPr lang="fr-FR" b="1" dirty="0">
                <a:solidFill>
                  <a:srgbClr val="FF0000"/>
                </a:solidFill>
              </a:rPr>
              <a:t>Quand</a:t>
            </a:r>
            <a:r>
              <a:rPr lang="fr-FR" b="1" dirty="0"/>
              <a:t> rédiger le PGD ?</a:t>
            </a:r>
          </a:p>
          <a:p>
            <a:endParaRPr lang="fr-FR" b="1" dirty="0"/>
          </a:p>
          <a:p>
            <a:r>
              <a:rPr lang="fr-FR" sz="1600" i="1" dirty="0"/>
              <a:t>    Il faut le transmettre à l’ANR dans les 6 mois qui suivent le démarrage du projet</a:t>
            </a:r>
          </a:p>
          <a:p>
            <a:endParaRPr lang="fr-FR" b="1" dirty="0"/>
          </a:p>
          <a:p>
            <a:r>
              <a:rPr lang="fr-FR" i="1" dirty="0"/>
              <a:t>    De plus, l</a:t>
            </a:r>
            <a:r>
              <a:rPr lang="fr-FR" sz="1600" i="1" dirty="0"/>
              <a:t>a gestion des données doit être considérée tout au long du projet.</a:t>
            </a:r>
          </a:p>
          <a:p>
            <a:r>
              <a:rPr lang="fr-FR" sz="1600" i="1" dirty="0"/>
              <a:t>    Il faut mettre à jour le Plan de Gestion des Données pour fournir une seconde version à mi-parcours pour les projets de plus de 30 mois, et une version finale à la clôture du projet. </a:t>
            </a:r>
          </a:p>
        </p:txBody>
      </p:sp>
      <p:sp>
        <p:nvSpPr>
          <p:cNvPr id="13" name="Titre 1">
            <a:extLst>
              <a:ext uri="{FF2B5EF4-FFF2-40B4-BE49-F238E27FC236}">
                <a16:creationId xmlns:a16="http://schemas.microsoft.com/office/drawing/2014/main" id="{A8CC96C2-3BCC-42DA-A0BA-C5A8BD2322B5}"/>
              </a:ext>
            </a:extLst>
          </p:cNvPr>
          <p:cNvSpPr txBox="1">
            <a:spLocks/>
          </p:cNvSpPr>
          <p:nvPr/>
        </p:nvSpPr>
        <p:spPr>
          <a:xfrm>
            <a:off x="179512" y="69960"/>
            <a:ext cx="7772400" cy="4320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u="sng" dirty="0">
                <a:solidFill>
                  <a:schemeClr val="tx2"/>
                </a:solidFill>
              </a:rPr>
              <a:t>Les contours du PGD </a:t>
            </a:r>
          </a:p>
        </p:txBody>
      </p:sp>
    </p:spTree>
    <p:extLst>
      <p:ext uri="{BB962C8B-B14F-4D97-AF65-F5344CB8AC3E}">
        <p14:creationId xmlns:p14="http://schemas.microsoft.com/office/powerpoint/2010/main" val="91110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407E91-5531-4406-95D5-EEA074E6C7C9}"/>
              </a:ext>
            </a:extLst>
          </p:cNvPr>
          <p:cNvSpPr/>
          <p:nvPr/>
        </p:nvSpPr>
        <p:spPr>
          <a:xfrm>
            <a:off x="115866" y="2590452"/>
            <a:ext cx="8712968" cy="3693319"/>
          </a:xfrm>
          <a:prstGeom prst="rect">
            <a:avLst/>
          </a:prstGeom>
        </p:spPr>
        <p:txBody>
          <a:bodyPr wrap="square">
            <a:spAutoFit/>
          </a:bodyPr>
          <a:lstStyle/>
          <a:p>
            <a:pPr algn="just"/>
            <a:r>
              <a:rPr lang="fr-FR" dirty="0"/>
              <a:t>Plus spécifiquement, le plan de gestion aborde les éléments suivants : </a:t>
            </a:r>
          </a:p>
          <a:p>
            <a:pPr algn="just">
              <a:buFont typeface="Arial" panose="020B0604020202020204" pitchFamily="34" charset="0"/>
              <a:buChar char="•"/>
            </a:pPr>
            <a:r>
              <a:rPr lang="fr-FR" dirty="0"/>
              <a:t>la description des données collectées et/ou créées (</a:t>
            </a:r>
            <a:r>
              <a:rPr lang="fr-FR" dirty="0" err="1">
                <a:solidFill>
                  <a:srgbClr val="00B050"/>
                </a:solidFill>
              </a:rPr>
              <a:t>Metadata</a:t>
            </a:r>
            <a:r>
              <a:rPr lang="fr-FR" dirty="0"/>
              <a:t>)</a:t>
            </a:r>
          </a:p>
          <a:p>
            <a:pPr algn="just">
              <a:buFont typeface="Arial" panose="020B0604020202020204" pitchFamily="34" charset="0"/>
              <a:buChar char="•"/>
            </a:pPr>
            <a:r>
              <a:rPr lang="fr-FR" dirty="0"/>
              <a:t>les standards, formats et méthodologies appliqués sur le paquet de données,</a:t>
            </a:r>
          </a:p>
          <a:p>
            <a:pPr algn="just">
              <a:buFont typeface="Arial" panose="020B0604020202020204" pitchFamily="34" charset="0"/>
              <a:buChar char="•"/>
            </a:pPr>
            <a:r>
              <a:rPr lang="fr-FR" dirty="0"/>
              <a:t>les questions d'ordre éthiques, de propriété intellectuelle et de restrictions (les éventuelles périodes d'embargo),</a:t>
            </a:r>
          </a:p>
          <a:p>
            <a:pPr algn="just">
              <a:buFont typeface="Arial" panose="020B0604020202020204" pitchFamily="34" charset="0"/>
              <a:buChar char="•"/>
            </a:pPr>
            <a:r>
              <a:rPr lang="fr-FR" dirty="0"/>
              <a:t>les prévisions pour le partage et l'ouverture des données,</a:t>
            </a:r>
          </a:p>
          <a:p>
            <a:pPr algn="just">
              <a:buFont typeface="Arial" panose="020B0604020202020204" pitchFamily="34" charset="0"/>
              <a:buChar char="•"/>
            </a:pPr>
            <a:r>
              <a:rPr lang="fr-FR" dirty="0"/>
              <a:t>et la stratégie de la préservation à long terme (archivage).</a:t>
            </a:r>
          </a:p>
          <a:p>
            <a:pPr algn="just"/>
            <a:r>
              <a:rPr lang="fr-FR" dirty="0"/>
              <a:t>Cette description se compose des éléments régissant </a:t>
            </a:r>
            <a:r>
              <a:rPr lang="fr-FR" dirty="0">
                <a:solidFill>
                  <a:srgbClr val="00B050"/>
                </a:solidFill>
              </a:rPr>
              <a:t>le cycle de vie des données </a:t>
            </a:r>
            <a:r>
              <a:rPr lang="fr-FR" dirty="0"/>
              <a:t>de la recherche à savoir : la création, le traitement, l'analyse, la conservation, l'accès et la réutilisation des données. </a:t>
            </a:r>
          </a:p>
          <a:p>
            <a:pPr algn="just"/>
            <a:r>
              <a:rPr lang="fr-FR" dirty="0"/>
              <a:t>Le plan de gestion des données est une réflexion en amont qui permet de donner une ligne directrice à la donnée lors de sa création mais également à garantir sa bonne exploitation dans le futur par des politiques d'archivages et des conditions de réutilisation prédéfinies. </a:t>
            </a:r>
          </a:p>
        </p:txBody>
      </p:sp>
      <p:pic>
        <p:nvPicPr>
          <p:cNvPr id="5" name="Image 4">
            <a:extLst>
              <a:ext uri="{FF2B5EF4-FFF2-40B4-BE49-F238E27FC236}">
                <a16:creationId xmlns:a16="http://schemas.microsoft.com/office/drawing/2014/main" id="{1564469A-ED14-4ED0-94E1-7EB8C019FCE1}"/>
              </a:ext>
            </a:extLst>
          </p:cNvPr>
          <p:cNvPicPr>
            <a:picLocks noChangeAspect="1"/>
          </p:cNvPicPr>
          <p:nvPr/>
        </p:nvPicPr>
        <p:blipFill rotWithShape="1">
          <a:blip r:embed="rId2"/>
          <a:srcRect l="26375" t="8625" r="20075"/>
          <a:stretch/>
        </p:blipFill>
        <p:spPr>
          <a:xfrm>
            <a:off x="105562" y="116633"/>
            <a:ext cx="2027133" cy="2304256"/>
          </a:xfrm>
          <a:prstGeom prst="rect">
            <a:avLst/>
          </a:prstGeom>
        </p:spPr>
      </p:pic>
      <p:sp>
        <p:nvSpPr>
          <p:cNvPr id="6" name="Titre 1">
            <a:extLst>
              <a:ext uri="{FF2B5EF4-FFF2-40B4-BE49-F238E27FC236}">
                <a16:creationId xmlns:a16="http://schemas.microsoft.com/office/drawing/2014/main" id="{0DE775ED-C0A1-4713-97CE-9289210E3DF4}"/>
              </a:ext>
            </a:extLst>
          </p:cNvPr>
          <p:cNvSpPr txBox="1">
            <a:spLocks/>
          </p:cNvSpPr>
          <p:nvPr/>
        </p:nvSpPr>
        <p:spPr>
          <a:xfrm>
            <a:off x="1475656" y="142182"/>
            <a:ext cx="7772400" cy="4320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u="sng" dirty="0">
                <a:solidFill>
                  <a:srgbClr val="FF0000"/>
                </a:solidFill>
              </a:rPr>
              <a:t>Qu’est-ce</a:t>
            </a:r>
            <a:r>
              <a:rPr lang="fr-FR" u="sng" dirty="0">
                <a:solidFill>
                  <a:schemeClr val="tx2"/>
                </a:solidFill>
              </a:rPr>
              <a:t> que c’est, plus spécifiquement ?</a:t>
            </a:r>
          </a:p>
        </p:txBody>
      </p:sp>
      <p:sp>
        <p:nvSpPr>
          <p:cNvPr id="7" name="Rectangle 6">
            <a:extLst>
              <a:ext uri="{FF2B5EF4-FFF2-40B4-BE49-F238E27FC236}">
                <a16:creationId xmlns:a16="http://schemas.microsoft.com/office/drawing/2014/main" id="{AB4AA996-B420-433B-83DF-2A07EB3FD2E7}"/>
              </a:ext>
            </a:extLst>
          </p:cNvPr>
          <p:cNvSpPr/>
          <p:nvPr/>
        </p:nvSpPr>
        <p:spPr>
          <a:xfrm>
            <a:off x="1716066" y="6618256"/>
            <a:ext cx="4572000" cy="246221"/>
          </a:xfrm>
          <a:prstGeom prst="rect">
            <a:avLst/>
          </a:prstGeom>
        </p:spPr>
        <p:txBody>
          <a:bodyPr>
            <a:spAutoFit/>
          </a:bodyPr>
          <a:lstStyle/>
          <a:p>
            <a:r>
              <a:rPr lang="fr-FR" sz="1000" dirty="0"/>
              <a:t>https://fr.wikipedia.org/wiki/Plan_de_gestion_des_donn%C3%A9es</a:t>
            </a:r>
          </a:p>
        </p:txBody>
      </p:sp>
    </p:spTree>
    <p:extLst>
      <p:ext uri="{BB962C8B-B14F-4D97-AF65-F5344CB8AC3E}">
        <p14:creationId xmlns:p14="http://schemas.microsoft.com/office/powerpoint/2010/main" val="379059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B4AC2F8-7D84-480A-A334-B8FB6088A5E8}"/>
              </a:ext>
            </a:extLst>
          </p:cNvPr>
          <p:cNvSpPr txBox="1">
            <a:spLocks/>
          </p:cNvSpPr>
          <p:nvPr/>
        </p:nvSpPr>
        <p:spPr>
          <a:xfrm>
            <a:off x="685800" y="139807"/>
            <a:ext cx="7772400" cy="4320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u="sng" dirty="0">
                <a:solidFill>
                  <a:schemeClr val="tx2"/>
                </a:solidFill>
              </a:rPr>
              <a:t>Quels intérêts ? </a:t>
            </a:r>
            <a:r>
              <a:rPr lang="fr-FR" u="sng" dirty="0">
                <a:solidFill>
                  <a:srgbClr val="FF0000"/>
                </a:solidFill>
              </a:rPr>
              <a:t>Pourquoi ?</a:t>
            </a:r>
          </a:p>
        </p:txBody>
      </p:sp>
      <p:sp>
        <p:nvSpPr>
          <p:cNvPr id="5" name="Rectangle 4">
            <a:extLst>
              <a:ext uri="{FF2B5EF4-FFF2-40B4-BE49-F238E27FC236}">
                <a16:creationId xmlns:a16="http://schemas.microsoft.com/office/drawing/2014/main" id="{5D3035D6-D533-4309-87B7-71AA2B6F230F}"/>
              </a:ext>
            </a:extLst>
          </p:cNvPr>
          <p:cNvSpPr/>
          <p:nvPr/>
        </p:nvSpPr>
        <p:spPr>
          <a:xfrm>
            <a:off x="179512" y="2049924"/>
            <a:ext cx="8352928" cy="2862322"/>
          </a:xfrm>
          <a:prstGeom prst="rect">
            <a:avLst/>
          </a:prstGeom>
        </p:spPr>
        <p:txBody>
          <a:bodyPr wrap="square">
            <a:spAutoFit/>
          </a:bodyPr>
          <a:lstStyle/>
          <a:p>
            <a:pPr algn="just"/>
            <a:r>
              <a:rPr lang="fr-FR" dirty="0"/>
              <a:t>L'élaboration d'un plan de gestion garantit une prise en considération dès le début des données dans un souci de partage et de collaboration.</a:t>
            </a:r>
          </a:p>
          <a:p>
            <a:pPr algn="just"/>
            <a:endParaRPr lang="fr-FR" dirty="0"/>
          </a:p>
          <a:p>
            <a:pPr algn="just"/>
            <a:r>
              <a:rPr lang="fr-FR" dirty="0"/>
              <a:t>En établissant les ressources nécessaires à la gestion des données de la recherche, le chercheur parvient à mieux gérer son temps et les frais liés au projet. En décrivant les données dans leur contexte de manière structurée et détaillée, il gagne du temps en évitant de devoir retourner sur cette question en fin de projet.</a:t>
            </a:r>
          </a:p>
          <a:p>
            <a:pPr algn="just"/>
            <a:endParaRPr lang="fr-FR" dirty="0"/>
          </a:p>
          <a:p>
            <a:pPr algn="just"/>
            <a:r>
              <a:rPr lang="fr-FR" dirty="0"/>
              <a:t>Ces informations descriptives sont essentielles lorsque d'autres chercheurs souhaiteront </a:t>
            </a:r>
            <a:r>
              <a:rPr lang="fr-FR" dirty="0" err="1"/>
              <a:t>ré-utiliser</a:t>
            </a:r>
            <a:r>
              <a:rPr lang="fr-FR" dirty="0"/>
              <a:t> le jeu de données mis à disposition dans un entrepôt. </a:t>
            </a:r>
          </a:p>
        </p:txBody>
      </p:sp>
      <p:sp>
        <p:nvSpPr>
          <p:cNvPr id="6" name="Rectangle 5">
            <a:extLst>
              <a:ext uri="{FF2B5EF4-FFF2-40B4-BE49-F238E27FC236}">
                <a16:creationId xmlns:a16="http://schemas.microsoft.com/office/drawing/2014/main" id="{301F9A1D-E6CE-4F64-93B6-51F677BC90BF}"/>
              </a:ext>
            </a:extLst>
          </p:cNvPr>
          <p:cNvSpPr/>
          <p:nvPr/>
        </p:nvSpPr>
        <p:spPr>
          <a:xfrm>
            <a:off x="611560" y="5271938"/>
            <a:ext cx="7084504" cy="338554"/>
          </a:xfrm>
          <a:prstGeom prst="rect">
            <a:avLst/>
          </a:prstGeom>
        </p:spPr>
        <p:txBody>
          <a:bodyPr wrap="none">
            <a:spAutoFit/>
          </a:bodyPr>
          <a:lstStyle/>
          <a:p>
            <a:r>
              <a:rPr lang="fr-FR" sz="1600" i="1" dirty="0">
                <a:sym typeface="Wingdings" panose="05000000000000000000" pitchFamily="2" charset="2"/>
              </a:rPr>
              <a:t> </a:t>
            </a:r>
            <a:r>
              <a:rPr lang="fr-FR" sz="1600" i="1" dirty="0"/>
              <a:t> Suivi des données générés, analysées, accessibles, réutilisables (principes </a:t>
            </a:r>
            <a:r>
              <a:rPr lang="fr-FR" sz="1600" i="1" dirty="0">
                <a:solidFill>
                  <a:srgbClr val="00B050"/>
                </a:solidFill>
              </a:rPr>
              <a:t>FAIR</a:t>
            </a:r>
            <a:r>
              <a:rPr lang="fr-FR" sz="1600" i="1" dirty="0"/>
              <a:t>) </a:t>
            </a:r>
          </a:p>
        </p:txBody>
      </p:sp>
      <p:sp>
        <p:nvSpPr>
          <p:cNvPr id="7" name="Rectangle 6">
            <a:extLst>
              <a:ext uri="{FF2B5EF4-FFF2-40B4-BE49-F238E27FC236}">
                <a16:creationId xmlns:a16="http://schemas.microsoft.com/office/drawing/2014/main" id="{9A9BCEC7-036A-4C52-B1F8-537C2B20DDEC}"/>
              </a:ext>
            </a:extLst>
          </p:cNvPr>
          <p:cNvSpPr/>
          <p:nvPr/>
        </p:nvSpPr>
        <p:spPr>
          <a:xfrm>
            <a:off x="605696" y="5581456"/>
            <a:ext cx="5591211" cy="338554"/>
          </a:xfrm>
          <a:prstGeom prst="rect">
            <a:avLst/>
          </a:prstGeom>
        </p:spPr>
        <p:txBody>
          <a:bodyPr wrap="none">
            <a:spAutoFit/>
          </a:bodyPr>
          <a:lstStyle/>
          <a:p>
            <a:r>
              <a:rPr lang="fr-FR" sz="1600" i="1" dirty="0">
                <a:sym typeface="Wingdings" panose="05000000000000000000" pitchFamily="2" charset="2"/>
              </a:rPr>
              <a:t> </a:t>
            </a:r>
            <a:r>
              <a:rPr lang="fr-FR" sz="1600" i="1" dirty="0"/>
              <a:t> Science ouverte (plus de rétention de données, transparence)</a:t>
            </a:r>
          </a:p>
        </p:txBody>
      </p:sp>
      <p:sp>
        <p:nvSpPr>
          <p:cNvPr id="8" name="Rectangle 7">
            <a:extLst>
              <a:ext uri="{FF2B5EF4-FFF2-40B4-BE49-F238E27FC236}">
                <a16:creationId xmlns:a16="http://schemas.microsoft.com/office/drawing/2014/main" id="{998F5420-618F-4EE2-A941-5AF3C35F4DE0}"/>
              </a:ext>
            </a:extLst>
          </p:cNvPr>
          <p:cNvSpPr/>
          <p:nvPr/>
        </p:nvSpPr>
        <p:spPr>
          <a:xfrm>
            <a:off x="1716066" y="6618256"/>
            <a:ext cx="4572000" cy="246221"/>
          </a:xfrm>
          <a:prstGeom prst="rect">
            <a:avLst/>
          </a:prstGeom>
        </p:spPr>
        <p:txBody>
          <a:bodyPr>
            <a:spAutoFit/>
          </a:bodyPr>
          <a:lstStyle/>
          <a:p>
            <a:r>
              <a:rPr lang="fr-FR" sz="1000" dirty="0"/>
              <a:t>https://fr.wikipedia.org/wiki/Plan_de_gestion_des_donn%C3%A9es</a:t>
            </a:r>
          </a:p>
        </p:txBody>
      </p:sp>
      <p:pic>
        <p:nvPicPr>
          <p:cNvPr id="9" name="Image 8">
            <a:extLst>
              <a:ext uri="{FF2B5EF4-FFF2-40B4-BE49-F238E27FC236}">
                <a16:creationId xmlns:a16="http://schemas.microsoft.com/office/drawing/2014/main" id="{82A807A6-EE46-4CBE-BB0A-80970D6A1C44}"/>
              </a:ext>
            </a:extLst>
          </p:cNvPr>
          <p:cNvPicPr>
            <a:picLocks noChangeAspect="1"/>
          </p:cNvPicPr>
          <p:nvPr/>
        </p:nvPicPr>
        <p:blipFill>
          <a:blip r:embed="rId2"/>
          <a:stretch>
            <a:fillRect/>
          </a:stretch>
        </p:blipFill>
        <p:spPr>
          <a:xfrm>
            <a:off x="179512" y="60091"/>
            <a:ext cx="1746485" cy="1700808"/>
          </a:xfrm>
          <a:prstGeom prst="rect">
            <a:avLst/>
          </a:prstGeom>
        </p:spPr>
      </p:pic>
    </p:spTree>
    <p:extLst>
      <p:ext uri="{BB962C8B-B14F-4D97-AF65-F5344CB8AC3E}">
        <p14:creationId xmlns:p14="http://schemas.microsoft.com/office/powerpoint/2010/main" val="339265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844824"/>
            <a:ext cx="6840760" cy="3046988"/>
          </a:xfrm>
          <a:prstGeom prst="rect">
            <a:avLst/>
          </a:prstGeom>
          <a:noFill/>
        </p:spPr>
        <p:txBody>
          <a:bodyPr wrap="square" rtlCol="0">
            <a:spAutoFit/>
          </a:bodyPr>
          <a:lstStyle/>
          <a:p>
            <a:r>
              <a:rPr lang="fr-FR" sz="4800" dirty="0" err="1"/>
              <a:t>F</a:t>
            </a:r>
            <a:r>
              <a:rPr lang="fr-FR" sz="2800" dirty="0" err="1"/>
              <a:t>indable</a:t>
            </a:r>
            <a:r>
              <a:rPr lang="fr-FR" sz="2800" dirty="0"/>
              <a:t> </a:t>
            </a:r>
            <a:r>
              <a:rPr lang="fr-FR" sz="1400" dirty="0"/>
              <a:t>(découverte des données, indexation)</a:t>
            </a:r>
          </a:p>
          <a:p>
            <a:r>
              <a:rPr lang="fr-FR" sz="4800" dirty="0"/>
              <a:t>A</a:t>
            </a:r>
            <a:r>
              <a:rPr lang="fr-FR" sz="2800" dirty="0"/>
              <a:t>ccessible</a:t>
            </a:r>
            <a:r>
              <a:rPr lang="fr-FR" sz="1400" dirty="0"/>
              <a:t>(stocker durablement, …)</a:t>
            </a:r>
          </a:p>
          <a:p>
            <a:r>
              <a:rPr lang="fr-FR" sz="4800" dirty="0" err="1"/>
              <a:t>I</a:t>
            </a:r>
            <a:r>
              <a:rPr lang="fr-FR" sz="2800" dirty="0" err="1"/>
              <a:t>nteroperable</a:t>
            </a:r>
            <a:r>
              <a:rPr lang="fr-FR" sz="2800" dirty="0"/>
              <a:t> </a:t>
            </a:r>
            <a:r>
              <a:rPr lang="fr-FR" sz="1400" dirty="0"/>
              <a:t>(téléchargeable, combinable)</a:t>
            </a:r>
          </a:p>
          <a:p>
            <a:r>
              <a:rPr lang="fr-FR" sz="4800" dirty="0" err="1"/>
              <a:t>R</a:t>
            </a:r>
            <a:r>
              <a:rPr lang="fr-FR" sz="2800" dirty="0" err="1"/>
              <a:t>eusable</a:t>
            </a:r>
            <a:r>
              <a:rPr lang="fr-FR" sz="2800" dirty="0"/>
              <a:t> </a:t>
            </a:r>
            <a:r>
              <a:rPr lang="fr-FR" sz="1400" dirty="0"/>
              <a:t>(</a:t>
            </a:r>
            <a:r>
              <a:rPr lang="fr-FR" sz="1400" dirty="0" err="1"/>
              <a:t>reutilisable</a:t>
            </a:r>
            <a:r>
              <a:rPr lang="fr-FR" sz="1400" dirty="0"/>
              <a:t>, notion de droit, de licence)</a:t>
            </a:r>
          </a:p>
        </p:txBody>
      </p:sp>
      <p:sp>
        <p:nvSpPr>
          <p:cNvPr id="3" name="Rectangle 2"/>
          <p:cNvSpPr/>
          <p:nvPr/>
        </p:nvSpPr>
        <p:spPr>
          <a:xfrm>
            <a:off x="611560" y="6093296"/>
            <a:ext cx="6978962" cy="369332"/>
          </a:xfrm>
          <a:prstGeom prst="rect">
            <a:avLst/>
          </a:prstGeom>
        </p:spPr>
        <p:txBody>
          <a:bodyPr wrap="none">
            <a:spAutoFit/>
          </a:bodyPr>
          <a:lstStyle/>
          <a:p>
            <a:r>
              <a:rPr lang="fr-FR" dirty="0">
                <a:hlinkClick r:id="rId2"/>
              </a:rPr>
              <a:t>https://fairsharing.org//</a:t>
            </a:r>
            <a:r>
              <a:rPr lang="fr-FR" dirty="0"/>
              <a:t>, </a:t>
            </a:r>
            <a:r>
              <a:rPr lang="fr-FR" dirty="0">
                <a:hlinkClick r:id="rId3"/>
              </a:rPr>
              <a:t>https://www.re3data.org</a:t>
            </a:r>
            <a:r>
              <a:rPr lang="fr-FR" dirty="0"/>
              <a:t>, </a:t>
            </a:r>
            <a:r>
              <a:rPr lang="fr-FR" dirty="0">
                <a:hlinkClick r:id="rId4"/>
              </a:rPr>
              <a:t>https://cat.opidor.fr</a:t>
            </a:r>
            <a:r>
              <a:rPr lang="fr-FR" dirty="0"/>
              <a:t>, </a:t>
            </a:r>
          </a:p>
        </p:txBody>
      </p:sp>
      <p:sp>
        <p:nvSpPr>
          <p:cNvPr id="6" name="Rectangle 5"/>
          <p:cNvSpPr/>
          <p:nvPr/>
        </p:nvSpPr>
        <p:spPr>
          <a:xfrm>
            <a:off x="611560" y="5723964"/>
            <a:ext cx="6120680" cy="369332"/>
          </a:xfrm>
          <a:prstGeom prst="rect">
            <a:avLst/>
          </a:prstGeom>
        </p:spPr>
        <p:txBody>
          <a:bodyPr wrap="square">
            <a:spAutoFit/>
          </a:bodyPr>
          <a:lstStyle/>
          <a:p>
            <a:r>
              <a:rPr lang="fr-FR" dirty="0">
                <a:hlinkClick r:id="rId5"/>
              </a:rPr>
              <a:t>https://www6.inrae.fr/datapartage/Produire-des-donnees-FAIR</a:t>
            </a:r>
            <a:endParaRPr lang="fr-FR" dirty="0"/>
          </a:p>
        </p:txBody>
      </p:sp>
      <p:pic>
        <p:nvPicPr>
          <p:cNvPr id="8" name="Image 7">
            <a:extLst>
              <a:ext uri="{FF2B5EF4-FFF2-40B4-BE49-F238E27FC236}">
                <a16:creationId xmlns:a16="http://schemas.microsoft.com/office/drawing/2014/main" id="{CF03486F-0FC7-46C5-A4A1-F74F9E30442E}"/>
              </a:ext>
            </a:extLst>
          </p:cNvPr>
          <p:cNvPicPr>
            <a:picLocks noChangeAspect="1"/>
          </p:cNvPicPr>
          <p:nvPr/>
        </p:nvPicPr>
        <p:blipFill>
          <a:blip r:embed="rId6"/>
          <a:stretch>
            <a:fillRect/>
          </a:stretch>
        </p:blipFill>
        <p:spPr>
          <a:xfrm>
            <a:off x="2627784" y="135229"/>
            <a:ext cx="3143250" cy="1066800"/>
          </a:xfrm>
          <a:prstGeom prst="rect">
            <a:avLst/>
          </a:prstGeom>
        </p:spPr>
      </p:pic>
    </p:spTree>
    <p:extLst>
      <p:ext uri="{BB962C8B-B14F-4D97-AF65-F5344CB8AC3E}">
        <p14:creationId xmlns:p14="http://schemas.microsoft.com/office/powerpoint/2010/main" val="366317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84E13B7-82AC-4D12-A227-6F9401B4B0A6}"/>
              </a:ext>
            </a:extLst>
          </p:cNvPr>
          <p:cNvSpPr txBox="1"/>
          <p:nvPr/>
        </p:nvSpPr>
        <p:spPr>
          <a:xfrm>
            <a:off x="741575" y="2305556"/>
            <a:ext cx="3540516" cy="369332"/>
          </a:xfrm>
          <a:prstGeom prst="rect">
            <a:avLst/>
          </a:prstGeom>
          <a:noFill/>
        </p:spPr>
        <p:txBody>
          <a:bodyPr wrap="square" rtlCol="0">
            <a:spAutoFit/>
          </a:bodyPr>
          <a:lstStyle/>
          <a:p>
            <a:r>
              <a:rPr lang="fr-FR" b="1" dirty="0"/>
              <a:t>Selon quel modèle, quels outils? </a:t>
            </a:r>
          </a:p>
        </p:txBody>
      </p:sp>
      <p:sp>
        <p:nvSpPr>
          <p:cNvPr id="4" name="Rectangle 3">
            <a:extLst>
              <a:ext uri="{FF2B5EF4-FFF2-40B4-BE49-F238E27FC236}">
                <a16:creationId xmlns:a16="http://schemas.microsoft.com/office/drawing/2014/main" id="{E378EBE9-12F3-4633-A96B-CE3B45EA1816}"/>
              </a:ext>
            </a:extLst>
          </p:cNvPr>
          <p:cNvSpPr/>
          <p:nvPr/>
        </p:nvSpPr>
        <p:spPr>
          <a:xfrm>
            <a:off x="736227" y="3284984"/>
            <a:ext cx="7538209" cy="2554545"/>
          </a:xfrm>
          <a:prstGeom prst="rect">
            <a:avLst/>
          </a:prstGeom>
        </p:spPr>
        <p:txBody>
          <a:bodyPr wrap="square">
            <a:spAutoFit/>
          </a:bodyPr>
          <a:lstStyle/>
          <a:p>
            <a:pPr algn="just"/>
            <a:r>
              <a:rPr lang="fr-FR" sz="1600" i="1" dirty="0"/>
              <a:t>Portail DMP </a:t>
            </a:r>
            <a:r>
              <a:rPr lang="fr-FR" sz="1600" i="1" dirty="0" err="1"/>
              <a:t>OPIDoR</a:t>
            </a:r>
            <a:r>
              <a:rPr lang="fr-FR" sz="1600" i="1" dirty="0"/>
              <a:t> (</a:t>
            </a:r>
            <a:r>
              <a:rPr lang="fr-FR" sz="1600" i="1" dirty="0">
                <a:hlinkClick r:id="rId2"/>
              </a:rPr>
              <a:t>https://dmp.opidor.fr/public_templates</a:t>
            </a:r>
            <a:r>
              <a:rPr lang="fr-FR" sz="1600" i="1" dirty="0"/>
              <a:t>.)</a:t>
            </a:r>
          </a:p>
          <a:p>
            <a:pPr algn="just"/>
            <a:endParaRPr lang="fr-FR" sz="1600" i="1" dirty="0"/>
          </a:p>
          <a:p>
            <a:pPr algn="just"/>
            <a:r>
              <a:rPr lang="fr-FR" sz="1600" i="1" dirty="0"/>
              <a:t>Ce modèle est issu du « Guide pratique pour une harmonisation internationale de la gestion des données de recherche » qui met en avant des exigences minimales pour les PGD, des critères de sélection des entrepôts, et des conseils de mise en œuvre.</a:t>
            </a:r>
          </a:p>
          <a:p>
            <a:pPr algn="just"/>
            <a:endParaRPr lang="fr-FR" sz="1600" dirty="0"/>
          </a:p>
          <a:p>
            <a:pPr algn="just"/>
            <a:r>
              <a:rPr lang="fr-FR" sz="1600" i="1" dirty="0"/>
              <a:t>La démarche de l’ANR est d’accompagner et favoriser une adaptation progressive des communautés à l’évolution des pratiques sur la question des données. </a:t>
            </a:r>
          </a:p>
          <a:p>
            <a:pPr algn="just"/>
            <a:endParaRPr lang="fr-FR" sz="1600" i="1" dirty="0"/>
          </a:p>
          <a:p>
            <a:pPr algn="just"/>
            <a:r>
              <a:rPr lang="fr-FR" sz="1600" i="1" dirty="0">
                <a:sym typeface="Wingdings" panose="05000000000000000000" pitchFamily="2" charset="2"/>
              </a:rPr>
              <a:t> Rédaction </a:t>
            </a:r>
            <a:r>
              <a:rPr lang="fr-FR" sz="1600" i="1" dirty="0"/>
              <a:t>en utilisant un </a:t>
            </a:r>
            <a:r>
              <a:rPr lang="fr-FR" sz="1600" i="1" dirty="0" err="1"/>
              <a:t>template</a:t>
            </a:r>
            <a:r>
              <a:rPr lang="fr-FR" sz="1600" i="1" dirty="0"/>
              <a:t> </a:t>
            </a:r>
            <a:r>
              <a:rPr lang="fr-FR" sz="1600" i="1" dirty="0" err="1"/>
              <a:t>pré-defini</a:t>
            </a:r>
            <a:endParaRPr lang="fr-FR" sz="1600" i="1" dirty="0"/>
          </a:p>
        </p:txBody>
      </p:sp>
      <p:sp>
        <p:nvSpPr>
          <p:cNvPr id="5" name="Titre 1">
            <a:extLst>
              <a:ext uri="{FF2B5EF4-FFF2-40B4-BE49-F238E27FC236}">
                <a16:creationId xmlns:a16="http://schemas.microsoft.com/office/drawing/2014/main" id="{C8621893-8836-4D70-964C-152D37AD39F3}"/>
              </a:ext>
            </a:extLst>
          </p:cNvPr>
          <p:cNvSpPr txBox="1">
            <a:spLocks/>
          </p:cNvSpPr>
          <p:nvPr/>
        </p:nvSpPr>
        <p:spPr>
          <a:xfrm>
            <a:off x="1115616" y="171859"/>
            <a:ext cx="9721080" cy="4320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u="sng" dirty="0">
                <a:solidFill>
                  <a:srgbClr val="FF0000"/>
                </a:solidFill>
              </a:rPr>
              <a:t>Comment</a:t>
            </a:r>
            <a:r>
              <a:rPr lang="fr-FR" u="sng" dirty="0">
                <a:solidFill>
                  <a:schemeClr val="tx2"/>
                </a:solidFill>
              </a:rPr>
              <a:t> rédiger un PGD ?</a:t>
            </a:r>
          </a:p>
        </p:txBody>
      </p:sp>
      <p:pic>
        <p:nvPicPr>
          <p:cNvPr id="8" name="Image 7">
            <a:extLst>
              <a:ext uri="{FF2B5EF4-FFF2-40B4-BE49-F238E27FC236}">
                <a16:creationId xmlns:a16="http://schemas.microsoft.com/office/drawing/2014/main" id="{9FA5114A-96C0-4065-8F48-AA2AE9A80E67}"/>
              </a:ext>
            </a:extLst>
          </p:cNvPr>
          <p:cNvPicPr>
            <a:picLocks noChangeAspect="1"/>
          </p:cNvPicPr>
          <p:nvPr/>
        </p:nvPicPr>
        <p:blipFill>
          <a:blip r:embed="rId3"/>
          <a:stretch>
            <a:fillRect/>
          </a:stretch>
        </p:blipFill>
        <p:spPr>
          <a:xfrm>
            <a:off x="107504" y="139127"/>
            <a:ext cx="3325626" cy="1845434"/>
          </a:xfrm>
          <a:prstGeom prst="rect">
            <a:avLst/>
          </a:prstGeom>
        </p:spPr>
      </p:pic>
    </p:spTree>
    <p:extLst>
      <p:ext uri="{BB962C8B-B14F-4D97-AF65-F5344CB8AC3E}">
        <p14:creationId xmlns:p14="http://schemas.microsoft.com/office/powerpoint/2010/main" val="293062988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4477</TotalTime>
  <Words>853</Words>
  <Application>Microsoft Office PowerPoint</Application>
  <PresentationFormat>Affichage à l'écran (4:3)</PresentationFormat>
  <Paragraphs>78</Paragraphs>
  <Slides>12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Wingdings</vt:lpstr>
      <vt:lpstr>Thème Office</vt:lpstr>
      <vt:lpstr>DATA….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DATA….0100101010</dc:title>
  <dc:creator>nlapalu</dc:creator>
  <cp:lastModifiedBy>Adeline Simon</cp:lastModifiedBy>
  <cp:revision>53</cp:revision>
  <cp:lastPrinted>2020-01-24T14:07:03Z</cp:lastPrinted>
  <dcterms:created xsi:type="dcterms:W3CDTF">2020-01-24T10:47:25Z</dcterms:created>
  <dcterms:modified xsi:type="dcterms:W3CDTF">2020-01-27T13:33:02Z</dcterms:modified>
</cp:coreProperties>
</file>