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92" r:id="rId3"/>
    <p:sldId id="311" r:id="rId4"/>
    <p:sldId id="323" r:id="rId5"/>
    <p:sldId id="330" r:id="rId6"/>
    <p:sldId id="312" r:id="rId7"/>
    <p:sldId id="331" r:id="rId8"/>
    <p:sldId id="313" r:id="rId9"/>
    <p:sldId id="324" r:id="rId10"/>
    <p:sldId id="326" r:id="rId11"/>
    <p:sldId id="315" r:id="rId12"/>
    <p:sldId id="317" r:id="rId13"/>
    <p:sldId id="325" r:id="rId14"/>
    <p:sldId id="327" r:id="rId15"/>
    <p:sldId id="332" r:id="rId16"/>
    <p:sldId id="316" r:id="rId17"/>
    <p:sldId id="318" r:id="rId18"/>
    <p:sldId id="319" r:id="rId19"/>
    <p:sldId id="328" r:id="rId20"/>
    <p:sldId id="322" r:id="rId21"/>
    <p:sldId id="329"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s Lapalu" initials="NL" lastIdx="2" clrIdx="0">
    <p:extLst>
      <p:ext uri="{19B8F6BF-5375-455C-9EA6-DF929625EA0E}">
        <p15:presenceInfo xmlns:p15="http://schemas.microsoft.com/office/powerpoint/2012/main" userId="S-1-5-21-3569255166-3711921035-3486062074-321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3A6"/>
    <a:srgbClr val="275662"/>
    <a:srgbClr val="000000"/>
    <a:srgbClr val="66C1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03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568A3B-B60F-475E-911C-B3249049C9D4}" type="datetimeFigureOut">
              <a:rPr lang="fr-FR" smtClean="0"/>
              <a:t>20/09/2021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CB323E-05B1-4363-941E-6E375C456267}" type="slidenum">
              <a:rPr lang="fr-FR" smtClean="0"/>
              <a:t>‹N°›</a:t>
            </a:fld>
            <a:endParaRPr lang="fr-FR"/>
          </a:p>
        </p:txBody>
      </p:sp>
    </p:spTree>
    <p:extLst>
      <p:ext uri="{BB962C8B-B14F-4D97-AF65-F5344CB8AC3E}">
        <p14:creationId xmlns:p14="http://schemas.microsoft.com/office/powerpoint/2010/main" val="278694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0" name="Triangle rectangle 9"/>
          <p:cNvSpPr/>
          <p:nvPr userDrawn="1"/>
        </p:nvSpPr>
        <p:spPr>
          <a:xfrm rot="5400000">
            <a:off x="-1242393" y="1215010"/>
            <a:ext cx="4464497" cy="1979712"/>
          </a:xfrm>
          <a:prstGeom prst="rtTriangle">
            <a:avLst/>
          </a:prstGeom>
          <a:solidFill>
            <a:srgbClr val="66C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878826" y="2132856"/>
            <a:ext cx="7772400" cy="1470025"/>
          </a:xfrm>
        </p:spPr>
        <p:txBody>
          <a:bodyPr/>
          <a:lstStyle>
            <a:lvl1pPr>
              <a:defRPr>
                <a:latin typeface="Century Gothic" panose="020B0502020202020204" pitchFamily="34" charset="0"/>
              </a:defRPr>
            </a:lvl1pPr>
          </a:lstStyle>
          <a:p>
            <a:r>
              <a:rPr lang="fr-FR" dirty="0"/>
              <a:t>Cliquez pour modifier le style du titre</a:t>
            </a:r>
            <a:endParaRPr lang="fr-BE"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endParaRPr lang="fr-BE" dirty="0"/>
          </a:p>
        </p:txBody>
      </p:sp>
      <p:sp>
        <p:nvSpPr>
          <p:cNvPr id="6" name="Espace réservé du numéro de diapositive 5"/>
          <p:cNvSpPr>
            <a:spLocks noGrp="1"/>
          </p:cNvSpPr>
          <p:nvPr>
            <p:ph type="sldNum" sz="quarter" idx="12"/>
          </p:nvPr>
        </p:nvSpPr>
        <p:spPr>
          <a:xfrm>
            <a:off x="3059832" y="6381328"/>
            <a:ext cx="2133600" cy="365125"/>
          </a:xfrm>
        </p:spPr>
        <p:txBody>
          <a:bodyPr/>
          <a:lstStyle/>
          <a:p>
            <a:fld id="{CF4668DC-857F-487D-BFFA-8C0CA5037977}" type="slidenum">
              <a:rPr lang="fr-BE" smtClean="0"/>
              <a:t>‹N°›</a:t>
            </a:fld>
            <a:endParaRPr lang="fr-BE"/>
          </a:p>
        </p:txBody>
      </p:sp>
      <p:sp>
        <p:nvSpPr>
          <p:cNvPr id="9" name="Triangle rectangle 8"/>
          <p:cNvSpPr/>
          <p:nvPr userDrawn="1"/>
        </p:nvSpPr>
        <p:spPr>
          <a:xfrm rot="5400000">
            <a:off x="-1101393" y="1067975"/>
            <a:ext cx="3960439" cy="1769722"/>
          </a:xfrm>
          <a:prstGeom prst="rtTriangle">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rectangle 10"/>
          <p:cNvSpPr/>
          <p:nvPr userDrawn="1"/>
        </p:nvSpPr>
        <p:spPr>
          <a:xfrm rot="5400000">
            <a:off x="-439631" y="406214"/>
            <a:ext cx="1484788" cy="617594"/>
          </a:xfrm>
          <a:prstGeom prst="rtTriangle">
            <a:avLst/>
          </a:prstGeom>
          <a:solidFill>
            <a:srgbClr val="275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rectangle 11"/>
          <p:cNvSpPr/>
          <p:nvPr userDrawn="1"/>
        </p:nvSpPr>
        <p:spPr>
          <a:xfrm rot="16200000">
            <a:off x="8059824" y="5773824"/>
            <a:ext cx="1556792" cy="611560"/>
          </a:xfrm>
          <a:prstGeom prst="rtTriangle">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453336"/>
            <a:ext cx="924694" cy="243503"/>
          </a:xfrm>
          <a:prstGeom prst="rect">
            <a:avLst/>
          </a:prstGeom>
        </p:spPr>
      </p:pic>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601" y="6022687"/>
            <a:ext cx="718681" cy="71868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en-US"/>
              <a:t>Bioinformatics SPS - meeting 3rd December 2020</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en-US"/>
              <a:t>Bioinformatics SPS - meeting 3rd December 2020</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497" y="2824"/>
            <a:ext cx="8229600" cy="634082"/>
          </a:xfrm>
        </p:spPr>
        <p:txBody>
          <a:bodyPr>
            <a:normAutofit/>
          </a:bodyPr>
          <a:lstStyle>
            <a:lvl1pPr>
              <a:defRPr sz="2000" b="1">
                <a:latin typeface="Century Gothic" panose="020B0502020202020204" pitchFamily="34" charset="0"/>
              </a:defRPr>
            </a:lvl1pPr>
          </a:lstStyle>
          <a:p>
            <a:r>
              <a:rPr lang="fr-FR" dirty="0"/>
              <a:t>Cliquez pour modifier le style du titre</a:t>
            </a:r>
            <a:endParaRPr lang="fr-BE" dirty="0"/>
          </a:p>
        </p:txBody>
      </p:sp>
      <p:sp>
        <p:nvSpPr>
          <p:cNvPr id="3" name="Espace réservé du contenu 2"/>
          <p:cNvSpPr>
            <a:spLocks noGrp="1"/>
          </p:cNvSpPr>
          <p:nvPr>
            <p:ph idx="1"/>
          </p:nvPr>
        </p:nvSpPr>
        <p:spPr/>
        <p:txBody>
          <a:bodyPr/>
          <a:lstStyle>
            <a:lvl1pPr>
              <a:defRPr sz="1600">
                <a:latin typeface="Century Gothic" panose="020B0502020202020204" pitchFamily="34" charset="0"/>
              </a:defRPr>
            </a:lvl1pPr>
            <a:lvl2pPr>
              <a:defRPr sz="1400">
                <a:latin typeface="Century Gothic" panose="020B0502020202020204" pitchFamily="34" charset="0"/>
              </a:defRPr>
            </a:lvl2pPr>
            <a:lvl3pPr>
              <a:defRPr sz="1400">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10"/>
          </p:nvPr>
        </p:nvSpPr>
        <p:spPr>
          <a:xfrm>
            <a:off x="5940152" y="5622701"/>
            <a:ext cx="2133600" cy="365125"/>
          </a:xfrm>
        </p:spPr>
        <p:txBody>
          <a:bodyPr/>
          <a:lstStyle/>
          <a:p>
            <a:endParaRPr lang="fr-BE" dirty="0"/>
          </a:p>
        </p:txBody>
      </p:sp>
      <p:sp>
        <p:nvSpPr>
          <p:cNvPr id="6" name="Espace réservé du numéro de diapositive 5"/>
          <p:cNvSpPr>
            <a:spLocks noGrp="1"/>
          </p:cNvSpPr>
          <p:nvPr>
            <p:ph type="sldNum" sz="quarter" idx="12"/>
          </p:nvPr>
        </p:nvSpPr>
        <p:spPr>
          <a:xfrm>
            <a:off x="6660232" y="6440937"/>
            <a:ext cx="2133600" cy="365125"/>
          </a:xfrm>
        </p:spPr>
        <p:txBody>
          <a:bodyPr/>
          <a:lstStyle/>
          <a:p>
            <a:fld id="{CF4668DC-857F-487D-BFFA-8C0CA5037977}" type="slidenum">
              <a:rPr lang="fr-BE" smtClean="0"/>
              <a:t>‹N°›</a:t>
            </a:fld>
            <a:endParaRPr lang="fr-BE" dirty="0"/>
          </a:p>
        </p:txBody>
      </p:sp>
      <p:sp>
        <p:nvSpPr>
          <p:cNvPr id="7" name="Triangle rectangle 6"/>
          <p:cNvSpPr/>
          <p:nvPr userDrawn="1"/>
        </p:nvSpPr>
        <p:spPr>
          <a:xfrm rot="16200000">
            <a:off x="8527876" y="6241876"/>
            <a:ext cx="1052736" cy="179512"/>
          </a:xfrm>
          <a:prstGeom prst="rtTriangle">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541169"/>
            <a:ext cx="625298" cy="164662"/>
          </a:xfrm>
          <a:prstGeom prst="rect">
            <a:avLst/>
          </a:prstGeom>
        </p:spPr>
      </p:pic>
      <p:sp>
        <p:nvSpPr>
          <p:cNvPr id="9" name="Triangle rectangle 8"/>
          <p:cNvSpPr/>
          <p:nvPr userDrawn="1"/>
        </p:nvSpPr>
        <p:spPr>
          <a:xfrm rot="5400000">
            <a:off x="-450303" y="422922"/>
            <a:ext cx="2088229" cy="1187624"/>
          </a:xfrm>
          <a:prstGeom prst="rtTriangle">
            <a:avLst/>
          </a:prstGeom>
          <a:solidFill>
            <a:srgbClr val="66C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rectangle 9"/>
          <p:cNvSpPr/>
          <p:nvPr userDrawn="1"/>
        </p:nvSpPr>
        <p:spPr>
          <a:xfrm rot="5400000">
            <a:off x="-401439" y="368023"/>
            <a:ext cx="1852461" cy="1061652"/>
          </a:xfrm>
          <a:prstGeom prst="rtTriangle">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rectangle 10"/>
          <p:cNvSpPr/>
          <p:nvPr userDrawn="1"/>
        </p:nvSpPr>
        <p:spPr>
          <a:xfrm rot="5400000">
            <a:off x="-168036" y="134619"/>
            <a:ext cx="694496" cy="370493"/>
          </a:xfrm>
          <a:prstGeom prst="rtTriangle">
            <a:avLst/>
          </a:prstGeom>
          <a:solidFill>
            <a:srgbClr val="275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a:extLst>
              <a:ext uri="{FF2B5EF4-FFF2-40B4-BE49-F238E27FC236}">
                <a16:creationId xmlns:a16="http://schemas.microsoft.com/office/drawing/2014/main" id="{EC474CA1-4CC6-492A-8B48-E4A887845C79}"/>
              </a:ext>
            </a:extLst>
          </p:cNvPr>
          <p:cNvSpPr>
            <a:spLocks noGrp="1"/>
          </p:cNvSpPr>
          <p:nvPr>
            <p:ph type="ftr" sz="quarter" idx="13"/>
          </p:nvPr>
        </p:nvSpPr>
        <p:spPr/>
        <p:txBody>
          <a:bodyPr/>
          <a:lstStyle/>
          <a:p>
            <a:r>
              <a:rPr lang="en-US" dirty="0"/>
              <a:t>Bioinformatics SPS - meeting 3rd December 2020</a:t>
            </a:r>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en-US"/>
              <a:t>Bioinformatics SPS - meeting 3rd December 2020</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en-US"/>
              <a:t>Bioinformatics SPS - meeting 3rd December 2020</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endParaRPr lang="fr-BE"/>
          </a:p>
        </p:txBody>
      </p:sp>
      <p:sp>
        <p:nvSpPr>
          <p:cNvPr id="8" name="Espace réservé du pied de page 7"/>
          <p:cNvSpPr>
            <a:spLocks noGrp="1"/>
          </p:cNvSpPr>
          <p:nvPr>
            <p:ph type="ftr" sz="quarter" idx="11"/>
          </p:nvPr>
        </p:nvSpPr>
        <p:spPr/>
        <p:txBody>
          <a:bodyPr/>
          <a:lstStyle/>
          <a:p>
            <a:r>
              <a:rPr lang="en-US"/>
              <a:t>Bioinformatics SPS - meeting 3rd December 2020</a:t>
            </a:r>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endParaRPr lang="fr-BE"/>
          </a:p>
        </p:txBody>
      </p:sp>
      <p:sp>
        <p:nvSpPr>
          <p:cNvPr id="4" name="Espace réservé du pied de page 3"/>
          <p:cNvSpPr>
            <a:spLocks noGrp="1"/>
          </p:cNvSpPr>
          <p:nvPr>
            <p:ph type="ftr" sz="quarter" idx="11"/>
          </p:nvPr>
        </p:nvSpPr>
        <p:spPr/>
        <p:txBody>
          <a:bodyPr/>
          <a:lstStyle/>
          <a:p>
            <a:r>
              <a:rPr lang="en-US"/>
              <a:t>Bioinformatics SPS - meeting 3rd December 2020</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BE"/>
          </a:p>
        </p:txBody>
      </p:sp>
      <p:sp>
        <p:nvSpPr>
          <p:cNvPr id="3" name="Espace réservé du pied de page 2"/>
          <p:cNvSpPr>
            <a:spLocks noGrp="1"/>
          </p:cNvSpPr>
          <p:nvPr>
            <p:ph type="ftr" sz="quarter" idx="11"/>
          </p:nvPr>
        </p:nvSpPr>
        <p:spPr/>
        <p:txBody>
          <a:bodyPr/>
          <a:lstStyle/>
          <a:p>
            <a:r>
              <a:rPr lang="en-US"/>
              <a:t>Bioinformatics SPS - meeting 3rd December 2020</a:t>
            </a:r>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en-US"/>
              <a:t>Bioinformatics SPS - meeting 3rd December 2020</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en-US"/>
              <a:t>Bioinformatics SPS - meeting 3rd December 2020</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Bioinformatics SPS - meeting 3rd December 2020</a:t>
            </a:r>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atapartage.inrae.fr/Gerer/Stocker-les-donnees/AgroDataRing"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hyperlink" Target="https://forgemia.inra.fr/"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forgemia.inra.fr/"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doi.org/10.1111/1755-0998.13368" TargetMode="External"/><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hyperlink" Target="https://github.com/nlapalu/SDDetector" TargetMode="External"/><Relationship Id="rId1" Type="http://schemas.openxmlformats.org/officeDocument/2006/relationships/slideLayout" Target="../slideLayouts/slideLayout2.xml"/><Relationship Id="rId6" Type="http://schemas.openxmlformats.org/officeDocument/2006/relationships/hyperlink" Target="https://github.com/nlapalu/MSTS" TargetMode="External"/><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doi.org/10.1093/bioinformatics/bty58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hyperlink" Target="https://forgemia.inra.fr/bioger/ingenannot/" TargetMode="External"/><Relationship Id="rId5" Type="http://schemas.openxmlformats.org/officeDocument/2006/relationships/image" Target="../media/image37.png"/><Relationship Id="rId4" Type="http://schemas.openxmlformats.org/officeDocument/2006/relationships/hyperlink" Target="https://forgemia.inra.fr/sps-bioinfo/leptassembl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bioinfo.bioger.inrae.fr/" TargetMode="Externa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ocs.google.com/spreadsheets/d/1DklLPKqQY7hzIGCyX5a6KfZiYG3FfMLhS60Y3DoQODg/edit?usp=shar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ioinfo.bioger.inrae.fr/portal/data-browser/"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78826" y="1844824"/>
            <a:ext cx="7772400" cy="2016224"/>
          </a:xfrm>
        </p:spPr>
        <p:txBody>
          <a:bodyPr>
            <a:noAutofit/>
          </a:bodyPr>
          <a:lstStyle/>
          <a:p>
            <a:r>
              <a:rPr lang="fr-FR" sz="3200" b="1" dirty="0"/>
              <a:t>BIOGER </a:t>
            </a:r>
            <a:r>
              <a:rPr lang="fr-FR" sz="3200" b="1" dirty="0" err="1"/>
              <a:t>Bioinformatics</a:t>
            </a:r>
            <a:r>
              <a:rPr lang="fr-FR" sz="3200" b="1" dirty="0"/>
              <a:t> platform</a:t>
            </a:r>
            <a:br>
              <a:rPr lang="fr-FR" sz="3200" b="1" dirty="0"/>
            </a:br>
            <a:br>
              <a:rPr lang="fr-FR" sz="3200" b="1" dirty="0"/>
            </a:br>
            <a:r>
              <a:rPr lang="fr-FR" sz="3200" b="1" dirty="0"/>
              <a:t> </a:t>
            </a:r>
            <a:r>
              <a:rPr lang="fr-FR" sz="2800" b="1" i="1" dirty="0"/>
              <a:t>bioinfo.bioger.inrae.fr</a:t>
            </a:r>
            <a:br>
              <a:rPr lang="fr-FR" sz="3200" b="1" dirty="0"/>
            </a:br>
            <a:endParaRPr lang="fr-FR" sz="3200" b="1" dirty="0"/>
          </a:p>
        </p:txBody>
      </p:sp>
      <p:sp>
        <p:nvSpPr>
          <p:cNvPr id="3" name="Sous-titre 2"/>
          <p:cNvSpPr>
            <a:spLocks noGrp="1"/>
          </p:cNvSpPr>
          <p:nvPr>
            <p:ph type="subTitle" idx="1"/>
          </p:nvPr>
        </p:nvSpPr>
        <p:spPr>
          <a:xfrm>
            <a:off x="1475656" y="4149080"/>
            <a:ext cx="6400800" cy="864096"/>
          </a:xfrm>
        </p:spPr>
        <p:txBody>
          <a:bodyPr>
            <a:normAutofit/>
          </a:bodyPr>
          <a:lstStyle/>
          <a:p>
            <a:r>
              <a:rPr lang="fr-FR" sz="1800" b="1" dirty="0"/>
              <a:t>Nicolas Lapalu / Adeline Simon</a:t>
            </a:r>
          </a:p>
        </p:txBody>
      </p:sp>
      <p:sp>
        <p:nvSpPr>
          <p:cNvPr id="4" name="Espace réservé du pied de page 4">
            <a:extLst>
              <a:ext uri="{FF2B5EF4-FFF2-40B4-BE49-F238E27FC236}">
                <a16:creationId xmlns:a16="http://schemas.microsoft.com/office/drawing/2014/main" id="{5C1EC98C-94EB-4275-95BC-6DA9CF018F76}"/>
              </a:ext>
            </a:extLst>
          </p:cNvPr>
          <p:cNvSpPr txBox="1">
            <a:spLocks/>
          </p:cNvSpPr>
          <p:nvPr/>
        </p:nvSpPr>
        <p:spPr>
          <a:xfrm>
            <a:off x="3059832" y="6381328"/>
            <a:ext cx="2736304"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50000"/>
                  </a:schemeClr>
                </a:solidFill>
                <a:latin typeface="Century Gothic" panose="020B0502020202020204" pitchFamily="34" charset="0"/>
              </a:rPr>
              <a:t>BIOGER meeting – 20 </a:t>
            </a:r>
            <a:r>
              <a:rPr lang="en-US" sz="1000" dirty="0" err="1">
                <a:solidFill>
                  <a:schemeClr val="bg1">
                    <a:lumMod val="50000"/>
                  </a:schemeClr>
                </a:solidFill>
                <a:latin typeface="Century Gothic" panose="020B0502020202020204" pitchFamily="34" charset="0"/>
              </a:rPr>
              <a:t>september</a:t>
            </a:r>
            <a:r>
              <a:rPr lang="en-US" sz="1000" dirty="0">
                <a:solidFill>
                  <a:schemeClr val="bg1">
                    <a:lumMod val="50000"/>
                  </a:schemeClr>
                </a:solidFill>
                <a:latin typeface="Century Gothic" panose="020B0502020202020204" pitchFamily="34" charset="0"/>
              </a:rPr>
              <a:t> 2021</a:t>
            </a:r>
            <a:endParaRPr lang="fr-BE" sz="10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1327520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33E1D9C7-8F39-4726-8991-58A6629FA870}"/>
              </a:ext>
            </a:extLst>
          </p:cNvPr>
          <p:cNvSpPr>
            <a:spLocks noGrp="1"/>
          </p:cNvSpPr>
          <p:nvPr>
            <p:ph type="title"/>
          </p:nvPr>
        </p:nvSpPr>
        <p:spPr>
          <a:xfrm>
            <a:off x="502497" y="2823"/>
            <a:ext cx="8229600" cy="1089503"/>
          </a:xfrm>
        </p:spPr>
        <p:txBody>
          <a:bodyPr>
            <a:normAutofit/>
          </a:bodyPr>
          <a:lstStyle/>
          <a:p>
            <a:r>
              <a:rPr lang="fr-FR" i="1" dirty="0"/>
              <a:t>3- </a:t>
            </a:r>
            <a:r>
              <a:rPr lang="fr-FR" i="1" dirty="0" err="1"/>
              <a:t>Genomics</a:t>
            </a:r>
            <a:r>
              <a:rPr lang="fr-FR" i="1" dirty="0"/>
              <a:t> </a:t>
            </a:r>
            <a:r>
              <a:rPr lang="fr-FR" i="1" dirty="0" err="1"/>
              <a:t>raw</a:t>
            </a:r>
            <a:r>
              <a:rPr lang="fr-FR" i="1" dirty="0"/>
              <a:t> data</a:t>
            </a:r>
            <a:br>
              <a:rPr lang="fr-FR" i="1" dirty="0"/>
            </a:br>
            <a:r>
              <a:rPr lang="fr-FR" sz="1600" i="1" dirty="0">
                <a:solidFill>
                  <a:srgbClr val="00A3A6"/>
                </a:solidFill>
              </a:rPr>
              <a:t>Long </a:t>
            </a:r>
            <a:r>
              <a:rPr lang="fr-FR" sz="1600" i="1" dirty="0" err="1">
                <a:solidFill>
                  <a:srgbClr val="00A3A6"/>
                </a:solidFill>
              </a:rPr>
              <a:t>term</a:t>
            </a:r>
            <a:r>
              <a:rPr lang="fr-FR" sz="1600" i="1" dirty="0">
                <a:solidFill>
                  <a:srgbClr val="00A3A6"/>
                </a:solidFill>
              </a:rPr>
              <a:t> </a:t>
            </a:r>
            <a:r>
              <a:rPr lang="fr-FR" sz="1600" i="1" dirty="0" err="1">
                <a:solidFill>
                  <a:srgbClr val="00A3A6"/>
                </a:solidFill>
              </a:rPr>
              <a:t>storage</a:t>
            </a:r>
            <a:r>
              <a:rPr lang="fr-FR" sz="1600" i="1" dirty="0">
                <a:solidFill>
                  <a:srgbClr val="00A3A6"/>
                </a:solidFill>
              </a:rPr>
              <a:t> of </a:t>
            </a:r>
            <a:r>
              <a:rPr lang="fr-FR" sz="1600" i="1" dirty="0" err="1">
                <a:solidFill>
                  <a:srgbClr val="00A3A6"/>
                </a:solidFill>
              </a:rPr>
              <a:t>raw</a:t>
            </a:r>
            <a:r>
              <a:rPr lang="fr-FR" sz="1600" i="1" dirty="0">
                <a:solidFill>
                  <a:srgbClr val="00A3A6"/>
                </a:solidFill>
              </a:rPr>
              <a:t> data </a:t>
            </a:r>
            <a:r>
              <a:rPr lang="fr-FR" sz="1600" i="1" dirty="0" err="1">
                <a:solidFill>
                  <a:srgbClr val="00A3A6"/>
                </a:solidFill>
              </a:rPr>
              <a:t>with</a:t>
            </a:r>
            <a:r>
              <a:rPr lang="fr-FR" sz="1600" i="1" dirty="0">
                <a:solidFill>
                  <a:srgbClr val="00A3A6"/>
                </a:solidFill>
              </a:rPr>
              <a:t> </a:t>
            </a:r>
            <a:r>
              <a:rPr lang="fr-FR" sz="1600" i="1" dirty="0" err="1">
                <a:solidFill>
                  <a:srgbClr val="00A3A6"/>
                </a:solidFill>
              </a:rPr>
              <a:t>metadata</a:t>
            </a:r>
            <a:br>
              <a:rPr lang="fr-FR" sz="1800" i="1" dirty="0">
                <a:solidFill>
                  <a:srgbClr val="00A3A6"/>
                </a:solidFill>
              </a:rPr>
            </a:br>
            <a:endParaRPr lang="fr-FR" sz="1800" i="1" dirty="0">
              <a:solidFill>
                <a:srgbClr val="00A3A6"/>
              </a:solidFill>
            </a:endParaRPr>
          </a:p>
        </p:txBody>
      </p:sp>
      <p:pic>
        <p:nvPicPr>
          <p:cNvPr id="4" name="Image 3">
            <a:extLst>
              <a:ext uri="{FF2B5EF4-FFF2-40B4-BE49-F238E27FC236}">
                <a16:creationId xmlns:a16="http://schemas.microsoft.com/office/drawing/2014/main" id="{32C417D7-C48D-4BFC-8B5C-8B05CC778C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21447"/>
            <a:ext cx="1679271" cy="1260186"/>
          </a:xfrm>
          <a:prstGeom prst="rect">
            <a:avLst/>
          </a:prstGeom>
        </p:spPr>
      </p:pic>
      <p:sp>
        <p:nvSpPr>
          <p:cNvPr id="6" name="Rectangle 5">
            <a:extLst>
              <a:ext uri="{FF2B5EF4-FFF2-40B4-BE49-F238E27FC236}">
                <a16:creationId xmlns:a16="http://schemas.microsoft.com/office/drawing/2014/main" id="{68C01690-7B18-4ED4-B726-C69BAC3537F1}"/>
              </a:ext>
            </a:extLst>
          </p:cNvPr>
          <p:cNvSpPr/>
          <p:nvPr/>
        </p:nvSpPr>
        <p:spPr>
          <a:xfrm>
            <a:off x="1930791" y="1819116"/>
            <a:ext cx="5639685" cy="1384995"/>
          </a:xfrm>
          <a:prstGeom prst="rect">
            <a:avLst/>
          </a:prstGeom>
        </p:spPr>
        <p:txBody>
          <a:bodyPr wrap="none">
            <a:spAutoFit/>
          </a:bodyPr>
          <a:lstStyle/>
          <a:p>
            <a:r>
              <a:rPr lang="en-US" sz="1200" b="1" dirty="0">
                <a:latin typeface="Century Gothic" panose="020B0502020202020204" pitchFamily="34" charset="0"/>
              </a:rPr>
              <a:t>Server </a:t>
            </a:r>
            <a:r>
              <a:rPr lang="en-US" sz="1200" b="1" dirty="0" err="1">
                <a:latin typeface="Century Gothic" panose="020B0502020202020204" pitchFamily="34" charset="0"/>
              </a:rPr>
              <a:t>AgroDataring</a:t>
            </a:r>
            <a:r>
              <a:rPr lang="en-US" sz="1200" b="1" dirty="0">
                <a:latin typeface="Century Gothic" panose="020B0502020202020204" pitchFamily="34" charset="0"/>
              </a:rPr>
              <a:t> (80To)</a:t>
            </a:r>
          </a:p>
          <a:p>
            <a:pPr marL="171450" indent="-171450">
              <a:buFontTx/>
              <a:buChar char="-"/>
            </a:pPr>
            <a:r>
              <a:rPr lang="en-US" sz="1200" dirty="0">
                <a:latin typeface="Century Gothic" panose="020B0502020202020204" pitchFamily="34" charset="0"/>
              </a:rPr>
              <a:t>Funded by SPS (27k euros)</a:t>
            </a:r>
          </a:p>
          <a:p>
            <a:pPr marL="171450" indent="-171450">
              <a:buFontTx/>
              <a:buChar char="-"/>
            </a:pPr>
            <a:r>
              <a:rPr lang="en-US" sz="1200" dirty="0">
                <a:latin typeface="Century Gothic" panose="020B0502020202020204" pitchFamily="34" charset="0"/>
              </a:rPr>
              <a:t>Localized at </a:t>
            </a:r>
            <a:r>
              <a:rPr lang="en-US" sz="1200" dirty="0" err="1">
                <a:latin typeface="Century Gothic" panose="020B0502020202020204" pitchFamily="34" charset="0"/>
              </a:rPr>
              <a:t>DataCenter</a:t>
            </a:r>
            <a:r>
              <a:rPr lang="en-US" sz="1200" dirty="0">
                <a:latin typeface="Century Gothic" panose="020B0502020202020204" pitchFamily="34" charset="0"/>
              </a:rPr>
              <a:t> IDF + </a:t>
            </a:r>
            <a:r>
              <a:rPr lang="en-US" sz="1200" dirty="0" err="1">
                <a:latin typeface="Century Gothic" panose="020B0502020202020204" pitchFamily="34" charset="0"/>
              </a:rPr>
              <a:t>DataCenter</a:t>
            </a:r>
            <a:r>
              <a:rPr lang="en-US" sz="1200" dirty="0">
                <a:latin typeface="Century Gothic" panose="020B0502020202020204" pitchFamily="34" charset="0"/>
              </a:rPr>
              <a:t> Toulouse (backup)</a:t>
            </a:r>
          </a:p>
          <a:p>
            <a:r>
              <a:rPr lang="en-US" sz="1200" dirty="0">
                <a:latin typeface="Century Gothic" panose="020B0502020202020204" pitchFamily="34" charset="0"/>
              </a:rPr>
              <a:t>    (annual datacenter fees: 1500€)</a:t>
            </a:r>
          </a:p>
          <a:p>
            <a:pPr marL="171450" indent="-171450">
              <a:buFontTx/>
              <a:buChar char="-"/>
            </a:pPr>
            <a:r>
              <a:rPr lang="en-US" sz="1200" dirty="0">
                <a:latin typeface="Century Gothic" panose="020B0502020202020204" pitchFamily="34" charset="0"/>
              </a:rPr>
              <a:t>System administration (Nicolas) with ADR consortium </a:t>
            </a:r>
          </a:p>
          <a:p>
            <a:r>
              <a:rPr lang="en-US" sz="1200" dirty="0">
                <a:latin typeface="Century Gothic" panose="020B0502020202020204" pitchFamily="34" charset="0"/>
                <a:hlinkClick r:id="rId3"/>
              </a:rPr>
              <a:t>https://datapartage.inrae.fr/Gerer/Stocker-les-donnees/AgroDataRing</a:t>
            </a:r>
            <a:endParaRPr lang="en-US" sz="1200" dirty="0">
              <a:latin typeface="Century Gothic" panose="020B0502020202020204" pitchFamily="34" charset="0"/>
            </a:endParaRPr>
          </a:p>
          <a:p>
            <a:pPr marL="171450" indent="-171450">
              <a:buFontTx/>
              <a:buChar char="-"/>
            </a:pPr>
            <a:endParaRPr lang="en-US" sz="1200" dirty="0">
              <a:latin typeface="Century Gothic" panose="020B0502020202020204" pitchFamily="34" charset="0"/>
            </a:endParaRPr>
          </a:p>
        </p:txBody>
      </p:sp>
      <p:sp>
        <p:nvSpPr>
          <p:cNvPr id="7" name="Rectangle 6">
            <a:extLst>
              <a:ext uri="{FF2B5EF4-FFF2-40B4-BE49-F238E27FC236}">
                <a16:creationId xmlns:a16="http://schemas.microsoft.com/office/drawing/2014/main" id="{572AE898-3C76-4004-A315-86C9B2E2DF0E}"/>
              </a:ext>
            </a:extLst>
          </p:cNvPr>
          <p:cNvSpPr/>
          <p:nvPr/>
        </p:nvSpPr>
        <p:spPr>
          <a:xfrm>
            <a:off x="395536" y="1268760"/>
            <a:ext cx="4392488" cy="338554"/>
          </a:xfrm>
          <a:prstGeom prst="rect">
            <a:avLst/>
          </a:prstGeom>
        </p:spPr>
        <p:txBody>
          <a:bodyPr wrap="square">
            <a:spAutoFit/>
          </a:bodyPr>
          <a:lstStyle/>
          <a:p>
            <a:r>
              <a:rPr lang="fr-FR" sz="1600" b="1" i="1" u="sng" dirty="0">
                <a:latin typeface="Century Gothic" panose="020B0502020202020204" pitchFamily="34" charset="0"/>
              </a:rPr>
              <a:t>Long </a:t>
            </a:r>
            <a:r>
              <a:rPr lang="fr-FR" sz="1600" b="1" i="1" u="sng" dirty="0" err="1">
                <a:latin typeface="Century Gothic" panose="020B0502020202020204" pitchFamily="34" charset="0"/>
              </a:rPr>
              <a:t>term</a:t>
            </a:r>
            <a:r>
              <a:rPr lang="fr-FR" sz="1600" b="1" i="1" u="sng" dirty="0">
                <a:latin typeface="Century Gothic" panose="020B0502020202020204" pitchFamily="34" charset="0"/>
              </a:rPr>
              <a:t> data </a:t>
            </a:r>
            <a:r>
              <a:rPr lang="fr-FR" sz="1600" b="1" i="1" u="sng" dirty="0" err="1">
                <a:latin typeface="Century Gothic" panose="020B0502020202020204" pitchFamily="34" charset="0"/>
              </a:rPr>
              <a:t>storage</a:t>
            </a:r>
            <a:r>
              <a:rPr lang="fr-FR" sz="1600" b="1" i="1" u="sng" dirty="0">
                <a:latin typeface="Century Gothic" panose="020B0502020202020204" pitchFamily="34" charset="0"/>
              </a:rPr>
              <a:t> (archive)</a:t>
            </a:r>
          </a:p>
        </p:txBody>
      </p:sp>
      <p:pic>
        <p:nvPicPr>
          <p:cNvPr id="2" name="Image 1">
            <a:extLst>
              <a:ext uri="{FF2B5EF4-FFF2-40B4-BE49-F238E27FC236}">
                <a16:creationId xmlns:a16="http://schemas.microsoft.com/office/drawing/2014/main" id="{6AC9D5B0-71D9-45CB-8B37-E5F159A53994}"/>
              </a:ext>
            </a:extLst>
          </p:cNvPr>
          <p:cNvPicPr>
            <a:picLocks noChangeAspect="1"/>
          </p:cNvPicPr>
          <p:nvPr/>
        </p:nvPicPr>
        <p:blipFill>
          <a:blip r:embed="rId4"/>
          <a:stretch>
            <a:fillRect/>
          </a:stretch>
        </p:blipFill>
        <p:spPr>
          <a:xfrm>
            <a:off x="899592" y="3401780"/>
            <a:ext cx="2914818" cy="3298865"/>
          </a:xfrm>
          <a:prstGeom prst="rect">
            <a:avLst/>
          </a:prstGeom>
        </p:spPr>
      </p:pic>
      <p:sp>
        <p:nvSpPr>
          <p:cNvPr id="3" name="Rectangle 2">
            <a:extLst>
              <a:ext uri="{FF2B5EF4-FFF2-40B4-BE49-F238E27FC236}">
                <a16:creationId xmlns:a16="http://schemas.microsoft.com/office/drawing/2014/main" id="{EEAD6E70-1DEA-431D-B216-257B36A6AC49}"/>
              </a:ext>
            </a:extLst>
          </p:cNvPr>
          <p:cNvSpPr/>
          <p:nvPr/>
        </p:nvSpPr>
        <p:spPr>
          <a:xfrm>
            <a:off x="4211960" y="3561569"/>
            <a:ext cx="4176464" cy="707886"/>
          </a:xfrm>
          <a:prstGeom prst="rect">
            <a:avLst/>
          </a:prstGeom>
        </p:spPr>
        <p:txBody>
          <a:bodyPr wrap="square">
            <a:spAutoFit/>
          </a:bodyPr>
          <a:lstStyle/>
          <a:p>
            <a:r>
              <a:rPr lang="en-US" sz="1600" b="1" dirty="0">
                <a:latin typeface="Century Gothic" panose="020B0502020202020204" pitchFamily="34" charset="0"/>
              </a:rPr>
              <a:t>Use cases at BIOGER:</a:t>
            </a:r>
          </a:p>
          <a:p>
            <a:pPr marL="285750" indent="-285750">
              <a:buFontTx/>
              <a:buChar char="-"/>
            </a:pPr>
            <a:r>
              <a:rPr lang="en-US" sz="1200" dirty="0">
                <a:latin typeface="Century Gothic" panose="020B0502020202020204" pitchFamily="34" charset="0"/>
              </a:rPr>
              <a:t>Project archive</a:t>
            </a:r>
          </a:p>
          <a:p>
            <a:pPr marL="285750" indent="-285750">
              <a:buFontTx/>
              <a:buChar char="-"/>
            </a:pPr>
            <a:r>
              <a:rPr lang="en-US" sz="1200" dirty="0">
                <a:latin typeface="Century Gothic" panose="020B0502020202020204" pitchFamily="34" charset="0"/>
              </a:rPr>
              <a:t>Backup large datasets not released in public DB.</a:t>
            </a:r>
          </a:p>
        </p:txBody>
      </p:sp>
    </p:spTree>
    <p:extLst>
      <p:ext uri="{BB962C8B-B14F-4D97-AF65-F5344CB8AC3E}">
        <p14:creationId xmlns:p14="http://schemas.microsoft.com/office/powerpoint/2010/main" val="1759465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
            <a:extLst>
              <a:ext uri="{FF2B5EF4-FFF2-40B4-BE49-F238E27FC236}">
                <a16:creationId xmlns:a16="http://schemas.microsoft.com/office/drawing/2014/main" id="{36185892-CBA4-4E9D-8370-A94E857FD483}"/>
              </a:ext>
            </a:extLst>
          </p:cNvPr>
          <p:cNvSpPr txBox="1"/>
          <p:nvPr/>
        </p:nvSpPr>
        <p:spPr>
          <a:xfrm>
            <a:off x="3498554" y="2166150"/>
            <a:ext cx="1265576" cy="307777"/>
          </a:xfrm>
          <a:prstGeom prst="rect">
            <a:avLst/>
          </a:prstGeom>
          <a:solidFill>
            <a:srgbClr val="1D5B89"/>
          </a:solid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Century Gothic" panose="020B0502020202020204" pitchFamily="34" charset="0"/>
              </a:rPr>
              <a:t>Assembly</a:t>
            </a:r>
          </a:p>
        </p:txBody>
      </p:sp>
      <p:pic>
        <p:nvPicPr>
          <p:cNvPr id="19" name="Picture 2" descr="Résultat de recherche d'images pour &quot;illumina Hiseq&quot;">
            <a:extLst>
              <a:ext uri="{FF2B5EF4-FFF2-40B4-BE49-F238E27FC236}">
                <a16:creationId xmlns:a16="http://schemas.microsoft.com/office/drawing/2014/main" id="{56CECD7A-E0E4-4886-833F-70C237ECAA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5843" y="1583802"/>
            <a:ext cx="665195" cy="46057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à coins arrondis 4">
            <a:extLst>
              <a:ext uri="{FF2B5EF4-FFF2-40B4-BE49-F238E27FC236}">
                <a16:creationId xmlns:a16="http://schemas.microsoft.com/office/drawing/2014/main" id="{5D082191-4372-400C-AA97-4D84414B9867}"/>
              </a:ext>
            </a:extLst>
          </p:cNvPr>
          <p:cNvSpPr/>
          <p:nvPr/>
        </p:nvSpPr>
        <p:spPr>
          <a:xfrm>
            <a:off x="1476336" y="1484784"/>
            <a:ext cx="6211543" cy="4406863"/>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3" name="Rectangle à coins arrondis 5">
            <a:extLst>
              <a:ext uri="{FF2B5EF4-FFF2-40B4-BE49-F238E27FC236}">
                <a16:creationId xmlns:a16="http://schemas.microsoft.com/office/drawing/2014/main" id="{7F6A2470-942C-4922-9F25-280BC9C1F79F}"/>
              </a:ext>
            </a:extLst>
          </p:cNvPr>
          <p:cNvSpPr/>
          <p:nvPr/>
        </p:nvSpPr>
        <p:spPr>
          <a:xfrm>
            <a:off x="7840679" y="4164574"/>
            <a:ext cx="904038" cy="1231213"/>
          </a:xfrm>
          <a:prstGeom prst="roundRect">
            <a:avLst/>
          </a:prstGeom>
          <a:noFill/>
          <a:ln>
            <a:solidFill>
              <a:srgbClr val="1C7A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4" name="ZoneTexte 6">
            <a:extLst>
              <a:ext uri="{FF2B5EF4-FFF2-40B4-BE49-F238E27FC236}">
                <a16:creationId xmlns:a16="http://schemas.microsoft.com/office/drawing/2014/main" id="{E05DC2F5-4013-445F-858C-6BD2408C1C3D}"/>
              </a:ext>
            </a:extLst>
          </p:cNvPr>
          <p:cNvSpPr txBox="1"/>
          <p:nvPr/>
        </p:nvSpPr>
        <p:spPr>
          <a:xfrm>
            <a:off x="2840261" y="1693780"/>
            <a:ext cx="1316587" cy="307777"/>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1D5B89"/>
                </a:solidFill>
                <a:latin typeface="Century Gothic" panose="020B0502020202020204" pitchFamily="34" charset="0"/>
              </a:rPr>
              <a:t>Sequencing</a:t>
            </a:r>
          </a:p>
        </p:txBody>
      </p:sp>
      <p:cxnSp>
        <p:nvCxnSpPr>
          <p:cNvPr id="25" name="Connecteur en angle 9">
            <a:extLst>
              <a:ext uri="{FF2B5EF4-FFF2-40B4-BE49-F238E27FC236}">
                <a16:creationId xmlns:a16="http://schemas.microsoft.com/office/drawing/2014/main" id="{1F23DB24-0B41-442F-A4ED-87FE5828959D}"/>
              </a:ext>
            </a:extLst>
          </p:cNvPr>
          <p:cNvCxnSpPr/>
          <p:nvPr/>
        </p:nvCxnSpPr>
        <p:spPr>
          <a:xfrm rot="16200000" flipH="1">
            <a:off x="3073168" y="2204345"/>
            <a:ext cx="540749" cy="13517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ZoneTexte 10">
            <a:extLst>
              <a:ext uri="{FF2B5EF4-FFF2-40B4-BE49-F238E27FC236}">
                <a16:creationId xmlns:a16="http://schemas.microsoft.com/office/drawing/2014/main" id="{81D271C6-864F-45A3-BC5D-B6B9AF86D79C}"/>
              </a:ext>
            </a:extLst>
          </p:cNvPr>
          <p:cNvSpPr txBox="1"/>
          <p:nvPr/>
        </p:nvSpPr>
        <p:spPr>
          <a:xfrm>
            <a:off x="2941038" y="2542306"/>
            <a:ext cx="1053395" cy="307777"/>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1D5B89"/>
                </a:solidFill>
                <a:latin typeface="Century Gothic" panose="020B0502020202020204" pitchFamily="34" charset="0"/>
              </a:rPr>
              <a:t>Genome</a:t>
            </a:r>
          </a:p>
        </p:txBody>
      </p:sp>
      <p:sp>
        <p:nvSpPr>
          <p:cNvPr id="27" name="ZoneTexte 15">
            <a:extLst>
              <a:ext uri="{FF2B5EF4-FFF2-40B4-BE49-F238E27FC236}">
                <a16:creationId xmlns:a16="http://schemas.microsoft.com/office/drawing/2014/main" id="{941020BA-4DAF-4EC0-868A-538D222CDD9E}"/>
              </a:ext>
            </a:extLst>
          </p:cNvPr>
          <p:cNvSpPr txBox="1"/>
          <p:nvPr/>
        </p:nvSpPr>
        <p:spPr>
          <a:xfrm>
            <a:off x="1546783" y="3049670"/>
            <a:ext cx="1721830" cy="523220"/>
          </a:xfrm>
          <a:prstGeom prst="rect">
            <a:avLst/>
          </a:prstGeom>
          <a:solidFill>
            <a:srgbClr val="1D5B89"/>
          </a:solid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Century Gothic" panose="020B0502020202020204" pitchFamily="34" charset="0"/>
              </a:rPr>
              <a:t>Structural analysis</a:t>
            </a:r>
          </a:p>
          <a:p>
            <a:r>
              <a:rPr lang="en-US" sz="1400" b="1" dirty="0">
                <a:solidFill>
                  <a:schemeClr val="bg1"/>
                </a:solidFill>
                <a:latin typeface="Century Gothic" panose="020B0502020202020204" pitchFamily="34" charset="0"/>
              </a:rPr>
              <a:t>(duplications)</a:t>
            </a:r>
          </a:p>
        </p:txBody>
      </p:sp>
      <p:sp>
        <p:nvSpPr>
          <p:cNvPr id="28" name="ZoneTexte 16">
            <a:extLst>
              <a:ext uri="{FF2B5EF4-FFF2-40B4-BE49-F238E27FC236}">
                <a16:creationId xmlns:a16="http://schemas.microsoft.com/office/drawing/2014/main" id="{AE9D09B4-16B1-4F9F-8AB5-1814EFB23827}"/>
              </a:ext>
            </a:extLst>
          </p:cNvPr>
          <p:cNvSpPr txBox="1"/>
          <p:nvPr/>
        </p:nvSpPr>
        <p:spPr>
          <a:xfrm>
            <a:off x="3292426" y="3049670"/>
            <a:ext cx="1407875" cy="738664"/>
          </a:xfrm>
          <a:prstGeom prst="rect">
            <a:avLst/>
          </a:prstGeom>
          <a:solidFill>
            <a:srgbClr val="1D5B89"/>
          </a:solid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Century Gothic" panose="020B0502020202020204" pitchFamily="34" charset="0"/>
              </a:rPr>
              <a:t>Structural / functional analyses</a:t>
            </a:r>
          </a:p>
        </p:txBody>
      </p:sp>
      <p:sp>
        <p:nvSpPr>
          <p:cNvPr id="29" name="ZoneTexte 17">
            <a:extLst>
              <a:ext uri="{FF2B5EF4-FFF2-40B4-BE49-F238E27FC236}">
                <a16:creationId xmlns:a16="http://schemas.microsoft.com/office/drawing/2014/main" id="{5B3200DF-3A57-4483-A243-6029CB04587A}"/>
              </a:ext>
            </a:extLst>
          </p:cNvPr>
          <p:cNvSpPr txBox="1"/>
          <p:nvPr/>
        </p:nvSpPr>
        <p:spPr>
          <a:xfrm>
            <a:off x="6286217" y="3049670"/>
            <a:ext cx="1358164" cy="307777"/>
          </a:xfrm>
          <a:prstGeom prst="rect">
            <a:avLst/>
          </a:prstGeom>
          <a:solidFill>
            <a:srgbClr val="1D5B89"/>
          </a:solid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Century Gothic" panose="020B0502020202020204" pitchFamily="34" charset="0"/>
              </a:rPr>
              <a:t>Epigenomics</a:t>
            </a:r>
          </a:p>
        </p:txBody>
      </p:sp>
      <p:sp>
        <p:nvSpPr>
          <p:cNvPr id="30" name="ZoneTexte 18">
            <a:extLst>
              <a:ext uri="{FF2B5EF4-FFF2-40B4-BE49-F238E27FC236}">
                <a16:creationId xmlns:a16="http://schemas.microsoft.com/office/drawing/2014/main" id="{F9E9113E-1164-4605-8E4F-74AE15A1C6FA}"/>
              </a:ext>
            </a:extLst>
          </p:cNvPr>
          <p:cNvSpPr txBox="1"/>
          <p:nvPr/>
        </p:nvSpPr>
        <p:spPr>
          <a:xfrm>
            <a:off x="4722141" y="3049670"/>
            <a:ext cx="1558456" cy="307777"/>
          </a:xfrm>
          <a:prstGeom prst="rect">
            <a:avLst/>
          </a:prstGeom>
          <a:solidFill>
            <a:srgbClr val="1D5B89"/>
          </a:solid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Century Gothic" panose="020B0502020202020204" pitchFamily="34" charset="0"/>
              </a:rPr>
              <a:t>Polymorphism</a:t>
            </a:r>
          </a:p>
        </p:txBody>
      </p:sp>
      <p:cxnSp>
        <p:nvCxnSpPr>
          <p:cNvPr id="31" name="Connecteur en angle 20">
            <a:extLst>
              <a:ext uri="{FF2B5EF4-FFF2-40B4-BE49-F238E27FC236}">
                <a16:creationId xmlns:a16="http://schemas.microsoft.com/office/drawing/2014/main" id="{F97E9981-8858-424A-B86F-F7CF1250DAA7}"/>
              </a:ext>
            </a:extLst>
          </p:cNvPr>
          <p:cNvCxnSpPr>
            <a:cxnSpLocks/>
          </p:cNvCxnSpPr>
          <p:nvPr/>
        </p:nvCxnSpPr>
        <p:spPr>
          <a:xfrm rot="16200000" flipH="1">
            <a:off x="3829440" y="3899422"/>
            <a:ext cx="368745" cy="14657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2" name="Groupe 31">
            <a:extLst>
              <a:ext uri="{FF2B5EF4-FFF2-40B4-BE49-F238E27FC236}">
                <a16:creationId xmlns:a16="http://schemas.microsoft.com/office/drawing/2014/main" id="{E03BCFFD-78F7-4086-9F01-C1BCD35BED48}"/>
              </a:ext>
            </a:extLst>
          </p:cNvPr>
          <p:cNvGrpSpPr/>
          <p:nvPr/>
        </p:nvGrpSpPr>
        <p:grpSpPr>
          <a:xfrm>
            <a:off x="2529388" y="2830374"/>
            <a:ext cx="2768931" cy="166230"/>
            <a:chOff x="1460406" y="2661363"/>
            <a:chExt cx="2768931" cy="166230"/>
          </a:xfrm>
        </p:grpSpPr>
        <p:grpSp>
          <p:nvGrpSpPr>
            <p:cNvPr id="70" name="Groupe 69">
              <a:extLst>
                <a:ext uri="{FF2B5EF4-FFF2-40B4-BE49-F238E27FC236}">
                  <a16:creationId xmlns:a16="http://schemas.microsoft.com/office/drawing/2014/main" id="{DDDCB869-8DFF-4E61-9FD7-09D10E02EDEC}"/>
                </a:ext>
              </a:extLst>
            </p:cNvPr>
            <p:cNvGrpSpPr/>
            <p:nvPr/>
          </p:nvGrpSpPr>
          <p:grpSpPr>
            <a:xfrm>
              <a:off x="1460406" y="2661363"/>
              <a:ext cx="1411136" cy="152400"/>
              <a:chOff x="1460406" y="2661363"/>
              <a:chExt cx="1411136" cy="152400"/>
            </a:xfrm>
          </p:grpSpPr>
          <p:pic>
            <p:nvPicPr>
              <p:cNvPr id="74" name="Picture 3">
                <a:extLst>
                  <a:ext uri="{FF2B5EF4-FFF2-40B4-BE49-F238E27FC236}">
                    <a16:creationId xmlns:a16="http://schemas.microsoft.com/office/drawing/2014/main" id="{A041F2F5-9788-439B-B2E5-153821DC351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477" b="31230"/>
              <a:stretch/>
            </p:blipFill>
            <p:spPr bwMode="auto">
              <a:xfrm>
                <a:off x="1460406" y="2661363"/>
                <a:ext cx="727296" cy="146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3">
                <a:extLst>
                  <a:ext uri="{FF2B5EF4-FFF2-40B4-BE49-F238E27FC236}">
                    <a16:creationId xmlns:a16="http://schemas.microsoft.com/office/drawing/2014/main" id="{DE257B38-0D32-4A86-A3D8-422EB8D8B30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477" b="31230"/>
              <a:stretch/>
            </p:blipFill>
            <p:spPr bwMode="auto">
              <a:xfrm>
                <a:off x="2144246" y="2667242"/>
                <a:ext cx="727296" cy="146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1" name="Groupe 70">
              <a:extLst>
                <a:ext uri="{FF2B5EF4-FFF2-40B4-BE49-F238E27FC236}">
                  <a16:creationId xmlns:a16="http://schemas.microsoft.com/office/drawing/2014/main" id="{65808360-016B-4A54-B266-59D4C29D9F56}"/>
                </a:ext>
              </a:extLst>
            </p:cNvPr>
            <p:cNvGrpSpPr/>
            <p:nvPr/>
          </p:nvGrpSpPr>
          <p:grpSpPr>
            <a:xfrm>
              <a:off x="2818201" y="2675193"/>
              <a:ext cx="1411136" cy="152400"/>
              <a:chOff x="1460406" y="2661363"/>
              <a:chExt cx="1411136" cy="152400"/>
            </a:xfrm>
          </p:grpSpPr>
          <p:pic>
            <p:nvPicPr>
              <p:cNvPr id="72" name="Picture 3">
                <a:extLst>
                  <a:ext uri="{FF2B5EF4-FFF2-40B4-BE49-F238E27FC236}">
                    <a16:creationId xmlns:a16="http://schemas.microsoft.com/office/drawing/2014/main" id="{D53707AF-3939-4D84-8B52-541914109D3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477" b="31230"/>
              <a:stretch/>
            </p:blipFill>
            <p:spPr bwMode="auto">
              <a:xfrm>
                <a:off x="1460406" y="2661363"/>
                <a:ext cx="727296" cy="146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3">
                <a:extLst>
                  <a:ext uri="{FF2B5EF4-FFF2-40B4-BE49-F238E27FC236}">
                    <a16:creationId xmlns:a16="http://schemas.microsoft.com/office/drawing/2014/main" id="{27F2887D-8B7C-476C-BDDB-F15E91EB6A2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477" b="31230"/>
              <a:stretch/>
            </p:blipFill>
            <p:spPr bwMode="auto">
              <a:xfrm>
                <a:off x="2144246" y="2667242"/>
                <a:ext cx="727296" cy="146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33" name="Groupe 32">
            <a:extLst>
              <a:ext uri="{FF2B5EF4-FFF2-40B4-BE49-F238E27FC236}">
                <a16:creationId xmlns:a16="http://schemas.microsoft.com/office/drawing/2014/main" id="{7735B30F-30B8-43D0-9D26-E7F171B55D2B}"/>
              </a:ext>
            </a:extLst>
          </p:cNvPr>
          <p:cNvGrpSpPr/>
          <p:nvPr/>
        </p:nvGrpSpPr>
        <p:grpSpPr>
          <a:xfrm>
            <a:off x="2529388" y="4100461"/>
            <a:ext cx="2768931" cy="166230"/>
            <a:chOff x="1460406" y="2661363"/>
            <a:chExt cx="2768931" cy="166230"/>
          </a:xfrm>
        </p:grpSpPr>
        <p:grpSp>
          <p:nvGrpSpPr>
            <p:cNvPr id="64" name="Groupe 63">
              <a:extLst>
                <a:ext uri="{FF2B5EF4-FFF2-40B4-BE49-F238E27FC236}">
                  <a16:creationId xmlns:a16="http://schemas.microsoft.com/office/drawing/2014/main" id="{3FE60E4D-2D12-48D5-97C0-8F7A3492EB19}"/>
                </a:ext>
              </a:extLst>
            </p:cNvPr>
            <p:cNvGrpSpPr/>
            <p:nvPr/>
          </p:nvGrpSpPr>
          <p:grpSpPr>
            <a:xfrm>
              <a:off x="1460406" y="2661363"/>
              <a:ext cx="1411136" cy="152400"/>
              <a:chOff x="1460406" y="2661363"/>
              <a:chExt cx="1411136" cy="152400"/>
            </a:xfrm>
          </p:grpSpPr>
          <p:pic>
            <p:nvPicPr>
              <p:cNvPr id="68" name="Picture 3">
                <a:extLst>
                  <a:ext uri="{FF2B5EF4-FFF2-40B4-BE49-F238E27FC236}">
                    <a16:creationId xmlns:a16="http://schemas.microsoft.com/office/drawing/2014/main" id="{784783A0-26A9-4BA3-AD9B-24C4E59EA83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477" b="31230"/>
              <a:stretch/>
            </p:blipFill>
            <p:spPr bwMode="auto">
              <a:xfrm>
                <a:off x="1460406" y="2661363"/>
                <a:ext cx="727296" cy="146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3">
                <a:extLst>
                  <a:ext uri="{FF2B5EF4-FFF2-40B4-BE49-F238E27FC236}">
                    <a16:creationId xmlns:a16="http://schemas.microsoft.com/office/drawing/2014/main" id="{141B1B83-B63D-4F06-882D-FF14A10D5C3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477" b="31230"/>
              <a:stretch/>
            </p:blipFill>
            <p:spPr bwMode="auto">
              <a:xfrm>
                <a:off x="2144246" y="2667242"/>
                <a:ext cx="727296" cy="146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5" name="Groupe 64">
              <a:extLst>
                <a:ext uri="{FF2B5EF4-FFF2-40B4-BE49-F238E27FC236}">
                  <a16:creationId xmlns:a16="http://schemas.microsoft.com/office/drawing/2014/main" id="{F334B9E6-AF01-4613-8DA0-0D7B3944D14F}"/>
                </a:ext>
              </a:extLst>
            </p:cNvPr>
            <p:cNvGrpSpPr/>
            <p:nvPr/>
          </p:nvGrpSpPr>
          <p:grpSpPr>
            <a:xfrm>
              <a:off x="2818201" y="2675193"/>
              <a:ext cx="1411136" cy="152400"/>
              <a:chOff x="1460406" y="2661363"/>
              <a:chExt cx="1411136" cy="152400"/>
            </a:xfrm>
          </p:grpSpPr>
          <p:pic>
            <p:nvPicPr>
              <p:cNvPr id="66" name="Picture 3">
                <a:extLst>
                  <a:ext uri="{FF2B5EF4-FFF2-40B4-BE49-F238E27FC236}">
                    <a16:creationId xmlns:a16="http://schemas.microsoft.com/office/drawing/2014/main" id="{5180766F-5943-4128-874A-946496DE6EE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477" b="31230"/>
              <a:stretch/>
            </p:blipFill>
            <p:spPr bwMode="auto">
              <a:xfrm>
                <a:off x="1460406" y="2661363"/>
                <a:ext cx="727296" cy="146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3">
                <a:extLst>
                  <a:ext uri="{FF2B5EF4-FFF2-40B4-BE49-F238E27FC236}">
                    <a16:creationId xmlns:a16="http://schemas.microsoft.com/office/drawing/2014/main" id="{5C523B3E-3332-4938-BF2B-4830B8E2AE7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477" b="31230"/>
              <a:stretch/>
            </p:blipFill>
            <p:spPr bwMode="auto">
              <a:xfrm>
                <a:off x="2144246" y="2667242"/>
                <a:ext cx="727296" cy="146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34" name="ZoneTexte 40">
            <a:extLst>
              <a:ext uri="{FF2B5EF4-FFF2-40B4-BE49-F238E27FC236}">
                <a16:creationId xmlns:a16="http://schemas.microsoft.com/office/drawing/2014/main" id="{CCBED30C-1B4D-46CF-9F41-244988E3C5D1}"/>
              </a:ext>
            </a:extLst>
          </p:cNvPr>
          <p:cNvSpPr txBox="1"/>
          <p:nvPr/>
        </p:nvSpPr>
        <p:spPr>
          <a:xfrm>
            <a:off x="3219610" y="3834894"/>
            <a:ext cx="746666" cy="307777"/>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1D5B89"/>
                </a:solidFill>
                <a:latin typeface="Century Gothic" panose="020B0502020202020204" pitchFamily="34" charset="0"/>
              </a:rPr>
              <a:t>Genes</a:t>
            </a:r>
          </a:p>
        </p:txBody>
      </p:sp>
      <p:sp>
        <p:nvSpPr>
          <p:cNvPr id="35" name="ZoneTexte 41">
            <a:extLst>
              <a:ext uri="{FF2B5EF4-FFF2-40B4-BE49-F238E27FC236}">
                <a16:creationId xmlns:a16="http://schemas.microsoft.com/office/drawing/2014/main" id="{345C19FD-4AAC-47D0-BD6C-91B8A2FE4CC5}"/>
              </a:ext>
            </a:extLst>
          </p:cNvPr>
          <p:cNvSpPr txBox="1"/>
          <p:nvPr/>
        </p:nvSpPr>
        <p:spPr>
          <a:xfrm>
            <a:off x="4803389" y="3776411"/>
            <a:ext cx="373333" cy="307777"/>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1D5B89"/>
                </a:solidFill>
                <a:latin typeface="Century Gothic" panose="020B0502020202020204" pitchFamily="34" charset="0"/>
              </a:rPr>
              <a:t>TE</a:t>
            </a:r>
          </a:p>
        </p:txBody>
      </p:sp>
      <p:pic>
        <p:nvPicPr>
          <p:cNvPr id="36" name="Picture 4" descr="http://i.dailymail.co.uk/i/pix/2016/07/25/16/36941B3500000578-3707183-image-m-24_1469459718846.jpg">
            <a:extLst>
              <a:ext uri="{FF2B5EF4-FFF2-40B4-BE49-F238E27FC236}">
                <a16:creationId xmlns:a16="http://schemas.microsoft.com/office/drawing/2014/main" id="{531BE2EC-1B93-4360-9B25-2C6A8BB154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0301" y="1661529"/>
            <a:ext cx="579509" cy="3400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s://www.pacb.com/wp-content/uploads/sequel-2Bimage.jpg">
            <a:extLst>
              <a:ext uri="{FF2B5EF4-FFF2-40B4-BE49-F238E27FC236}">
                <a16:creationId xmlns:a16="http://schemas.microsoft.com/office/drawing/2014/main" id="{3BCD1B01-5195-4126-9D13-118A705308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6892" y="1545434"/>
            <a:ext cx="553613" cy="54391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a:extLst>
              <a:ext uri="{FF2B5EF4-FFF2-40B4-BE49-F238E27FC236}">
                <a16:creationId xmlns:a16="http://schemas.microsoft.com/office/drawing/2014/main" id="{2F079C17-26D8-40FF-8206-2892995AC4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5930" y="4812990"/>
            <a:ext cx="1028882" cy="132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8">
            <a:extLst>
              <a:ext uri="{FF2B5EF4-FFF2-40B4-BE49-F238E27FC236}">
                <a16:creationId xmlns:a16="http://schemas.microsoft.com/office/drawing/2014/main" id="{37BD2ECA-4DDB-4AD6-A2E8-8DB01BFFD79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841"/>
          <a:stretch/>
        </p:blipFill>
        <p:spPr bwMode="auto">
          <a:xfrm>
            <a:off x="2638803" y="4965390"/>
            <a:ext cx="711568" cy="132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Flèche vers le bas 30">
            <a:extLst>
              <a:ext uri="{FF2B5EF4-FFF2-40B4-BE49-F238E27FC236}">
                <a16:creationId xmlns:a16="http://schemas.microsoft.com/office/drawing/2014/main" id="{DDEE57A5-EF2E-4B91-9CE0-9D126D87C11C}"/>
              </a:ext>
            </a:extLst>
          </p:cNvPr>
          <p:cNvSpPr/>
          <p:nvPr/>
        </p:nvSpPr>
        <p:spPr>
          <a:xfrm>
            <a:off x="2840261" y="4318698"/>
            <a:ext cx="572837" cy="342146"/>
          </a:xfrm>
          <a:prstGeom prst="downArrow">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41" name="ZoneTexte 55">
            <a:extLst>
              <a:ext uri="{FF2B5EF4-FFF2-40B4-BE49-F238E27FC236}">
                <a16:creationId xmlns:a16="http://schemas.microsoft.com/office/drawing/2014/main" id="{8DF0D6BE-6695-4DAC-863D-F9649E216D3C}"/>
              </a:ext>
            </a:extLst>
          </p:cNvPr>
          <p:cNvSpPr txBox="1"/>
          <p:nvPr/>
        </p:nvSpPr>
        <p:spPr>
          <a:xfrm>
            <a:off x="1487608" y="5244049"/>
            <a:ext cx="1862763" cy="523220"/>
          </a:xfrm>
          <a:prstGeom prst="rect">
            <a:avLst/>
          </a:prstGeom>
          <a:solidFill>
            <a:srgbClr val="1D5B89"/>
          </a:solid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Century Gothic" panose="020B0502020202020204" pitchFamily="34" charset="0"/>
              </a:rPr>
              <a:t>Transcriptome:</a:t>
            </a:r>
          </a:p>
          <a:p>
            <a:r>
              <a:rPr lang="en-US" sz="1400" b="1" dirty="0">
                <a:solidFill>
                  <a:schemeClr val="bg1"/>
                </a:solidFill>
                <a:latin typeface="Century Gothic" panose="020B0502020202020204" pitchFamily="34" charset="0"/>
              </a:rPr>
              <a:t>Diff exp / Assembly</a:t>
            </a:r>
          </a:p>
        </p:txBody>
      </p:sp>
      <p:sp>
        <p:nvSpPr>
          <p:cNvPr id="42" name="ZoneTexte 56">
            <a:extLst>
              <a:ext uri="{FF2B5EF4-FFF2-40B4-BE49-F238E27FC236}">
                <a16:creationId xmlns:a16="http://schemas.microsoft.com/office/drawing/2014/main" id="{81C7D7A2-05F6-42C2-83BA-BCD4BC2B823A}"/>
              </a:ext>
            </a:extLst>
          </p:cNvPr>
          <p:cNvSpPr txBox="1"/>
          <p:nvPr/>
        </p:nvSpPr>
        <p:spPr>
          <a:xfrm>
            <a:off x="2079578" y="4725371"/>
            <a:ext cx="744605" cy="307777"/>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1D5B89"/>
                </a:solidFill>
                <a:latin typeface="Century Gothic" panose="020B0502020202020204" pitchFamily="34" charset="0"/>
              </a:rPr>
              <a:t>mRNA</a:t>
            </a:r>
          </a:p>
        </p:txBody>
      </p:sp>
      <p:pic>
        <p:nvPicPr>
          <p:cNvPr id="43" name="Picture 8">
            <a:extLst>
              <a:ext uri="{FF2B5EF4-FFF2-40B4-BE49-F238E27FC236}">
                <a16:creationId xmlns:a16="http://schemas.microsoft.com/office/drawing/2014/main" id="{7BFEBB57-74C2-49AE-99B9-D9D1B754B1D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0841" r="57869"/>
          <a:stretch/>
        </p:blipFill>
        <p:spPr bwMode="auto">
          <a:xfrm>
            <a:off x="4484973" y="4944974"/>
            <a:ext cx="116162" cy="132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 descr="Résultat de recherche d'images pour &quot;illumina Hiseq&quot;">
            <a:extLst>
              <a:ext uri="{FF2B5EF4-FFF2-40B4-BE49-F238E27FC236}">
                <a16:creationId xmlns:a16="http://schemas.microsoft.com/office/drawing/2014/main" id="{4643B370-E412-45D9-AE82-5333C987A7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3601" y="4660844"/>
            <a:ext cx="665195" cy="460575"/>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61">
            <a:extLst>
              <a:ext uri="{FF2B5EF4-FFF2-40B4-BE49-F238E27FC236}">
                <a16:creationId xmlns:a16="http://schemas.microsoft.com/office/drawing/2014/main" id="{ACB5D4EE-5774-4554-B448-CFC63638B24A}"/>
              </a:ext>
            </a:extLst>
          </p:cNvPr>
          <p:cNvSpPr txBox="1"/>
          <p:nvPr/>
        </p:nvSpPr>
        <p:spPr>
          <a:xfrm>
            <a:off x="5375425" y="5211812"/>
            <a:ext cx="1468039" cy="523220"/>
          </a:xfrm>
          <a:prstGeom prst="rect">
            <a:avLst/>
          </a:prstGeom>
          <a:solidFill>
            <a:srgbClr val="1D5B89"/>
          </a:solid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Century Gothic" panose="020B0502020202020204" pitchFamily="34" charset="0"/>
              </a:rPr>
              <a:t>Small RNAs </a:t>
            </a:r>
            <a:r>
              <a:rPr lang="en-US" sz="1400" b="1" dirty="0" err="1">
                <a:solidFill>
                  <a:schemeClr val="bg1"/>
                </a:solidFill>
                <a:latin typeface="Century Gothic" panose="020B0502020202020204" pitchFamily="34" charset="0"/>
              </a:rPr>
              <a:t>anlaysis</a:t>
            </a:r>
            <a:endParaRPr lang="en-US" sz="1400" b="1" dirty="0">
              <a:solidFill>
                <a:schemeClr val="bg1"/>
              </a:solidFill>
              <a:latin typeface="Century Gothic" panose="020B0502020202020204" pitchFamily="34" charset="0"/>
            </a:endParaRPr>
          </a:p>
        </p:txBody>
      </p:sp>
      <p:pic>
        <p:nvPicPr>
          <p:cNvPr id="46" name="Picture 8">
            <a:extLst>
              <a:ext uri="{FF2B5EF4-FFF2-40B4-BE49-F238E27FC236}">
                <a16:creationId xmlns:a16="http://schemas.microsoft.com/office/drawing/2014/main" id="{8F976E68-585E-4389-B442-50573D03ECE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0841" r="57869"/>
          <a:stretch/>
        </p:blipFill>
        <p:spPr bwMode="auto">
          <a:xfrm>
            <a:off x="4867952" y="4890648"/>
            <a:ext cx="116162" cy="132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8">
            <a:extLst>
              <a:ext uri="{FF2B5EF4-FFF2-40B4-BE49-F238E27FC236}">
                <a16:creationId xmlns:a16="http://schemas.microsoft.com/office/drawing/2014/main" id="{D4031A18-0DC3-47B8-901B-69A94486D81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0841" r="57869"/>
          <a:stretch/>
        </p:blipFill>
        <p:spPr bwMode="auto">
          <a:xfrm>
            <a:off x="4637373" y="4834991"/>
            <a:ext cx="116162" cy="132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8">
            <a:extLst>
              <a:ext uri="{FF2B5EF4-FFF2-40B4-BE49-F238E27FC236}">
                <a16:creationId xmlns:a16="http://schemas.microsoft.com/office/drawing/2014/main" id="{5912581B-41D7-404D-B199-4D202AAFDD3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0841" r="57869"/>
          <a:stretch/>
        </p:blipFill>
        <p:spPr bwMode="auto">
          <a:xfrm>
            <a:off x="5090580" y="4930403"/>
            <a:ext cx="116162" cy="132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ZoneTexte 65">
            <a:extLst>
              <a:ext uri="{FF2B5EF4-FFF2-40B4-BE49-F238E27FC236}">
                <a16:creationId xmlns:a16="http://schemas.microsoft.com/office/drawing/2014/main" id="{7478D7EE-E43A-4633-AE18-B982FE09B6BB}"/>
              </a:ext>
            </a:extLst>
          </p:cNvPr>
          <p:cNvSpPr txBox="1"/>
          <p:nvPr/>
        </p:nvSpPr>
        <p:spPr>
          <a:xfrm>
            <a:off x="5279118" y="4813642"/>
            <a:ext cx="744605" cy="307777"/>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1D5B89"/>
                </a:solidFill>
                <a:latin typeface="Century Gothic" panose="020B0502020202020204" pitchFamily="34" charset="0"/>
              </a:rPr>
              <a:t>sRNA</a:t>
            </a:r>
          </a:p>
        </p:txBody>
      </p:sp>
      <p:pic>
        <p:nvPicPr>
          <p:cNvPr id="50" name="Picture 8">
            <a:extLst>
              <a:ext uri="{FF2B5EF4-FFF2-40B4-BE49-F238E27FC236}">
                <a16:creationId xmlns:a16="http://schemas.microsoft.com/office/drawing/2014/main" id="{168E0391-51AF-4404-9615-85AEE528B17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000"/>
          <a:stretch/>
        </p:blipFill>
        <p:spPr bwMode="auto">
          <a:xfrm>
            <a:off x="8099148" y="4901261"/>
            <a:ext cx="514441" cy="132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8">
            <a:extLst>
              <a:ext uri="{FF2B5EF4-FFF2-40B4-BE49-F238E27FC236}">
                <a16:creationId xmlns:a16="http://schemas.microsoft.com/office/drawing/2014/main" id="{D082E5C4-69F4-4C9A-9642-415045D8179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0841"/>
          <a:stretch/>
        </p:blipFill>
        <p:spPr bwMode="auto">
          <a:xfrm>
            <a:off x="7932109" y="5085438"/>
            <a:ext cx="678465" cy="126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ZoneTexte 68">
            <a:extLst>
              <a:ext uri="{FF2B5EF4-FFF2-40B4-BE49-F238E27FC236}">
                <a16:creationId xmlns:a16="http://schemas.microsoft.com/office/drawing/2014/main" id="{B264A373-FFC3-42AB-97D2-7B156A8324C0}"/>
              </a:ext>
            </a:extLst>
          </p:cNvPr>
          <p:cNvSpPr txBox="1"/>
          <p:nvPr/>
        </p:nvSpPr>
        <p:spPr>
          <a:xfrm>
            <a:off x="7829707" y="4646954"/>
            <a:ext cx="744605" cy="307777"/>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1D5B89"/>
                </a:solidFill>
                <a:latin typeface="Century Gothic" panose="020B0502020202020204" pitchFamily="34" charset="0"/>
              </a:rPr>
              <a:t>mRNA</a:t>
            </a:r>
          </a:p>
        </p:txBody>
      </p:sp>
      <p:cxnSp>
        <p:nvCxnSpPr>
          <p:cNvPr id="53" name="Connecteur en angle 2048">
            <a:extLst>
              <a:ext uri="{FF2B5EF4-FFF2-40B4-BE49-F238E27FC236}">
                <a16:creationId xmlns:a16="http://schemas.microsoft.com/office/drawing/2014/main" id="{9410A4A6-A6A9-45CF-8FDE-5FBB6DD3297E}"/>
              </a:ext>
            </a:extLst>
          </p:cNvPr>
          <p:cNvCxnSpPr/>
          <p:nvPr/>
        </p:nvCxnSpPr>
        <p:spPr>
          <a:xfrm flipV="1">
            <a:off x="6836123" y="4867113"/>
            <a:ext cx="954296" cy="51273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ZoneTexte 72">
            <a:extLst>
              <a:ext uri="{FF2B5EF4-FFF2-40B4-BE49-F238E27FC236}">
                <a16:creationId xmlns:a16="http://schemas.microsoft.com/office/drawing/2014/main" id="{3ED8A32C-4FBF-4C36-BB3A-899D0B16BDAC}"/>
              </a:ext>
            </a:extLst>
          </p:cNvPr>
          <p:cNvSpPr txBox="1"/>
          <p:nvPr/>
        </p:nvSpPr>
        <p:spPr>
          <a:xfrm>
            <a:off x="6630857" y="4289770"/>
            <a:ext cx="1172956" cy="307777"/>
          </a:xfrm>
          <a:prstGeom prst="rect">
            <a:avLst/>
          </a:prstGeom>
          <a:solidFill>
            <a:srgbClr val="1D5B89"/>
          </a:solid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Century Gothic" panose="020B0502020202020204" pitchFamily="34" charset="0"/>
              </a:rPr>
              <a:t>Target</a:t>
            </a:r>
          </a:p>
        </p:txBody>
      </p:sp>
      <p:sp>
        <p:nvSpPr>
          <p:cNvPr id="56" name="ZoneTexte 77">
            <a:extLst>
              <a:ext uri="{FF2B5EF4-FFF2-40B4-BE49-F238E27FC236}">
                <a16:creationId xmlns:a16="http://schemas.microsoft.com/office/drawing/2014/main" id="{0BEBF05A-654B-4C89-8BD7-DBD363B5E945}"/>
              </a:ext>
            </a:extLst>
          </p:cNvPr>
          <p:cNvSpPr txBox="1"/>
          <p:nvPr/>
        </p:nvSpPr>
        <p:spPr>
          <a:xfrm>
            <a:off x="5796509" y="1484784"/>
            <a:ext cx="1372962" cy="307777"/>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chemeClr val="accent2"/>
                </a:solidFill>
                <a:latin typeface="Century Gothic" panose="020B0502020202020204" pitchFamily="34" charset="0"/>
              </a:rPr>
              <a:t>Fungi</a:t>
            </a:r>
          </a:p>
        </p:txBody>
      </p:sp>
      <p:sp>
        <p:nvSpPr>
          <p:cNvPr id="57" name="ZoneTexte 80">
            <a:extLst>
              <a:ext uri="{FF2B5EF4-FFF2-40B4-BE49-F238E27FC236}">
                <a16:creationId xmlns:a16="http://schemas.microsoft.com/office/drawing/2014/main" id="{DFA863A4-4D15-4DB9-AFC7-3EA62B48CD09}"/>
              </a:ext>
            </a:extLst>
          </p:cNvPr>
          <p:cNvSpPr txBox="1"/>
          <p:nvPr/>
        </p:nvSpPr>
        <p:spPr>
          <a:xfrm>
            <a:off x="7883323" y="4172525"/>
            <a:ext cx="818749" cy="307777"/>
          </a:xfrm>
          <a:prstGeom prst="rect">
            <a:avLst/>
          </a:prstGeom>
          <a:noFill/>
          <a:ln>
            <a:noFill/>
          </a:ln>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1C7ABF"/>
                </a:solidFill>
                <a:latin typeface="Century Gothic" panose="020B0502020202020204" pitchFamily="34" charset="0"/>
              </a:rPr>
              <a:t>plant</a:t>
            </a:r>
          </a:p>
        </p:txBody>
      </p:sp>
      <p:sp>
        <p:nvSpPr>
          <p:cNvPr id="58" name="Rectangle à coins arrondis 93">
            <a:extLst>
              <a:ext uri="{FF2B5EF4-FFF2-40B4-BE49-F238E27FC236}">
                <a16:creationId xmlns:a16="http://schemas.microsoft.com/office/drawing/2014/main" id="{310CC64D-D114-4A8D-8379-B732EE590EF9}"/>
              </a:ext>
            </a:extLst>
          </p:cNvPr>
          <p:cNvSpPr/>
          <p:nvPr/>
        </p:nvSpPr>
        <p:spPr>
          <a:xfrm>
            <a:off x="410255" y="4148632"/>
            <a:ext cx="904038" cy="1231213"/>
          </a:xfrm>
          <a:prstGeom prst="roundRect">
            <a:avLst/>
          </a:prstGeom>
          <a:noFill/>
          <a:ln>
            <a:solidFill>
              <a:srgbClr val="1C7A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pic>
        <p:nvPicPr>
          <p:cNvPr id="59" name="Picture 8">
            <a:extLst>
              <a:ext uri="{FF2B5EF4-FFF2-40B4-BE49-F238E27FC236}">
                <a16:creationId xmlns:a16="http://schemas.microsoft.com/office/drawing/2014/main" id="{DFDF5E54-651E-4E72-844E-56FB6283BEA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000"/>
          <a:stretch/>
        </p:blipFill>
        <p:spPr bwMode="auto">
          <a:xfrm>
            <a:off x="668724" y="4885319"/>
            <a:ext cx="514441" cy="132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8">
            <a:extLst>
              <a:ext uri="{FF2B5EF4-FFF2-40B4-BE49-F238E27FC236}">
                <a16:creationId xmlns:a16="http://schemas.microsoft.com/office/drawing/2014/main" id="{93E14B12-2B2E-4CBE-A6D4-CFF3C9E5868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0841"/>
          <a:stretch/>
        </p:blipFill>
        <p:spPr bwMode="auto">
          <a:xfrm>
            <a:off x="501685" y="5069496"/>
            <a:ext cx="678465" cy="126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ZoneTexte 96">
            <a:extLst>
              <a:ext uri="{FF2B5EF4-FFF2-40B4-BE49-F238E27FC236}">
                <a16:creationId xmlns:a16="http://schemas.microsoft.com/office/drawing/2014/main" id="{724E75AB-D5BE-4997-86F9-FD5ABEA97AA6}"/>
              </a:ext>
            </a:extLst>
          </p:cNvPr>
          <p:cNvSpPr txBox="1"/>
          <p:nvPr/>
        </p:nvSpPr>
        <p:spPr>
          <a:xfrm>
            <a:off x="399283" y="4631012"/>
            <a:ext cx="744605" cy="307777"/>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1D5B89"/>
                </a:solidFill>
                <a:latin typeface="Century Gothic" panose="020B0502020202020204" pitchFamily="34" charset="0"/>
              </a:rPr>
              <a:t>mRNA</a:t>
            </a:r>
          </a:p>
        </p:txBody>
      </p:sp>
      <p:sp>
        <p:nvSpPr>
          <p:cNvPr id="62" name="ZoneTexte 97">
            <a:extLst>
              <a:ext uri="{FF2B5EF4-FFF2-40B4-BE49-F238E27FC236}">
                <a16:creationId xmlns:a16="http://schemas.microsoft.com/office/drawing/2014/main" id="{D1FD944A-F1F8-41F2-8A41-2B7EA049B6EB}"/>
              </a:ext>
            </a:extLst>
          </p:cNvPr>
          <p:cNvSpPr txBox="1"/>
          <p:nvPr/>
        </p:nvSpPr>
        <p:spPr>
          <a:xfrm>
            <a:off x="452899" y="4156583"/>
            <a:ext cx="818749" cy="307777"/>
          </a:xfrm>
          <a:prstGeom prst="rect">
            <a:avLst/>
          </a:prstGeom>
          <a:noFill/>
          <a:ln>
            <a:noFill/>
          </a:ln>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1C7ABF"/>
                </a:solidFill>
                <a:latin typeface="Century Gothic" panose="020B0502020202020204" pitchFamily="34" charset="0"/>
              </a:rPr>
              <a:t>plant</a:t>
            </a:r>
          </a:p>
        </p:txBody>
      </p:sp>
      <p:sp>
        <p:nvSpPr>
          <p:cNvPr id="63" name="Flèche vers le bas 98">
            <a:extLst>
              <a:ext uri="{FF2B5EF4-FFF2-40B4-BE49-F238E27FC236}">
                <a16:creationId xmlns:a16="http://schemas.microsoft.com/office/drawing/2014/main" id="{7664B8CB-93D3-4573-8BDC-4DBC82016FC6}"/>
              </a:ext>
            </a:extLst>
          </p:cNvPr>
          <p:cNvSpPr/>
          <p:nvPr/>
        </p:nvSpPr>
        <p:spPr>
          <a:xfrm>
            <a:off x="4802588" y="4318698"/>
            <a:ext cx="572837" cy="342146"/>
          </a:xfrm>
          <a:prstGeom prst="downArrow">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76" name="Rectangle 75">
            <a:extLst>
              <a:ext uri="{FF2B5EF4-FFF2-40B4-BE49-F238E27FC236}">
                <a16:creationId xmlns:a16="http://schemas.microsoft.com/office/drawing/2014/main" id="{534707C0-3DAD-4929-BBA5-5A4A497F93AD}"/>
              </a:ext>
            </a:extLst>
          </p:cNvPr>
          <p:cNvSpPr/>
          <p:nvPr/>
        </p:nvSpPr>
        <p:spPr>
          <a:xfrm>
            <a:off x="725533" y="889457"/>
            <a:ext cx="6723132" cy="338554"/>
          </a:xfrm>
          <a:prstGeom prst="rect">
            <a:avLst/>
          </a:prstGeom>
        </p:spPr>
        <p:txBody>
          <a:bodyPr wrap="square">
            <a:spAutoFit/>
          </a:bodyPr>
          <a:lstStyle/>
          <a:p>
            <a:r>
              <a:rPr lang="fr-FR" sz="1600" b="1" i="1" u="sng" dirty="0">
                <a:latin typeface="Century Gothic" panose="020B0502020202020204" pitchFamily="34" charset="0"/>
              </a:rPr>
              <a:t> Area of expertise</a:t>
            </a:r>
          </a:p>
        </p:txBody>
      </p:sp>
      <p:sp>
        <p:nvSpPr>
          <p:cNvPr id="78" name="Titre 11">
            <a:extLst>
              <a:ext uri="{FF2B5EF4-FFF2-40B4-BE49-F238E27FC236}">
                <a16:creationId xmlns:a16="http://schemas.microsoft.com/office/drawing/2014/main" id="{EAE2A915-2096-49C8-A826-5161AD996764}"/>
              </a:ext>
            </a:extLst>
          </p:cNvPr>
          <p:cNvSpPr txBox="1">
            <a:spLocks/>
          </p:cNvSpPr>
          <p:nvPr/>
        </p:nvSpPr>
        <p:spPr>
          <a:xfrm>
            <a:off x="502497" y="2824"/>
            <a:ext cx="8229600" cy="9414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000" b="1" kern="1200">
                <a:solidFill>
                  <a:schemeClr val="tx1"/>
                </a:solidFill>
                <a:latin typeface="Century Gothic" panose="020B0502020202020204" pitchFamily="34" charset="0"/>
                <a:ea typeface="+mj-ea"/>
                <a:cs typeface="+mj-cs"/>
              </a:defRPr>
            </a:lvl1pPr>
          </a:lstStyle>
          <a:p>
            <a:r>
              <a:rPr lang="fr-FR" i="1" dirty="0"/>
              <a:t>4- Analyses </a:t>
            </a:r>
            <a:br>
              <a:rPr lang="fr-FR" i="1" dirty="0"/>
            </a:br>
            <a:r>
              <a:rPr lang="fr-FR" sz="1600" i="1" dirty="0">
                <a:solidFill>
                  <a:srgbClr val="00A3A6"/>
                </a:solidFill>
              </a:rPr>
              <a:t>Carry out analyses / support for </a:t>
            </a:r>
            <a:r>
              <a:rPr lang="en-US" sz="1600" i="1" dirty="0">
                <a:solidFill>
                  <a:srgbClr val="00A3A6"/>
                </a:solidFill>
              </a:rPr>
              <a:t>analyses</a:t>
            </a:r>
            <a:endParaRPr lang="fr-FR" sz="1800" i="1" dirty="0">
              <a:solidFill>
                <a:srgbClr val="00A3A6"/>
              </a:solidFill>
            </a:endParaRPr>
          </a:p>
        </p:txBody>
      </p:sp>
    </p:spTree>
    <p:extLst>
      <p:ext uri="{BB962C8B-B14F-4D97-AF65-F5344CB8AC3E}">
        <p14:creationId xmlns:p14="http://schemas.microsoft.com/office/powerpoint/2010/main" val="505650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33E1D9C7-8F39-4726-8991-58A6629FA870}"/>
              </a:ext>
            </a:extLst>
          </p:cNvPr>
          <p:cNvSpPr>
            <a:spLocks noGrp="1"/>
          </p:cNvSpPr>
          <p:nvPr>
            <p:ph type="title"/>
          </p:nvPr>
        </p:nvSpPr>
        <p:spPr>
          <a:xfrm>
            <a:off x="502497" y="2824"/>
            <a:ext cx="8229600" cy="941444"/>
          </a:xfrm>
        </p:spPr>
        <p:txBody>
          <a:bodyPr>
            <a:normAutofit/>
          </a:bodyPr>
          <a:lstStyle/>
          <a:p>
            <a:r>
              <a:rPr lang="fr-FR" i="1" dirty="0"/>
              <a:t>4- Analyses </a:t>
            </a:r>
            <a:br>
              <a:rPr lang="fr-FR" i="1" dirty="0"/>
            </a:br>
            <a:r>
              <a:rPr lang="fr-FR" sz="1600" i="1" dirty="0">
                <a:solidFill>
                  <a:srgbClr val="00A3A6"/>
                </a:solidFill>
              </a:rPr>
              <a:t>Carry out analyses / support for </a:t>
            </a:r>
            <a:r>
              <a:rPr lang="en-US" sz="1600" i="1" dirty="0">
                <a:solidFill>
                  <a:srgbClr val="00A3A6"/>
                </a:solidFill>
              </a:rPr>
              <a:t>analyses</a:t>
            </a:r>
            <a:endParaRPr lang="fr-FR" sz="1800" i="1" dirty="0">
              <a:solidFill>
                <a:srgbClr val="00A3A6"/>
              </a:solidFill>
            </a:endParaRPr>
          </a:p>
        </p:txBody>
      </p:sp>
      <p:sp>
        <p:nvSpPr>
          <p:cNvPr id="7" name="Rectangle 6">
            <a:extLst>
              <a:ext uri="{FF2B5EF4-FFF2-40B4-BE49-F238E27FC236}">
                <a16:creationId xmlns:a16="http://schemas.microsoft.com/office/drawing/2014/main" id="{572AE898-3C76-4004-A315-86C9B2E2DF0E}"/>
              </a:ext>
            </a:extLst>
          </p:cNvPr>
          <p:cNvSpPr/>
          <p:nvPr/>
        </p:nvSpPr>
        <p:spPr>
          <a:xfrm>
            <a:off x="683568" y="1092326"/>
            <a:ext cx="3600400" cy="338554"/>
          </a:xfrm>
          <a:prstGeom prst="rect">
            <a:avLst/>
          </a:prstGeom>
        </p:spPr>
        <p:txBody>
          <a:bodyPr wrap="square">
            <a:spAutoFit/>
          </a:bodyPr>
          <a:lstStyle/>
          <a:p>
            <a:r>
              <a:rPr lang="fr-FR" sz="1600" b="1" i="1" u="sng" dirty="0" err="1">
                <a:latin typeface="Century Gothic" panose="020B0502020202020204" pitchFamily="34" charset="0"/>
              </a:rPr>
              <a:t>worklog</a:t>
            </a:r>
            <a:r>
              <a:rPr lang="fr-FR" sz="1600" b="1" i="1" u="sng" dirty="0">
                <a:latin typeface="Century Gothic" panose="020B0502020202020204" pitchFamily="34" charset="0"/>
              </a:rPr>
              <a:t> (notebook)</a:t>
            </a:r>
          </a:p>
        </p:txBody>
      </p:sp>
      <p:pic>
        <p:nvPicPr>
          <p:cNvPr id="3" name="Image 2">
            <a:extLst>
              <a:ext uri="{FF2B5EF4-FFF2-40B4-BE49-F238E27FC236}">
                <a16:creationId xmlns:a16="http://schemas.microsoft.com/office/drawing/2014/main" id="{6580A247-B9D3-48A1-812A-E3B03A5062C7}"/>
              </a:ext>
            </a:extLst>
          </p:cNvPr>
          <p:cNvPicPr>
            <a:picLocks noChangeAspect="1"/>
          </p:cNvPicPr>
          <p:nvPr/>
        </p:nvPicPr>
        <p:blipFill>
          <a:blip r:embed="rId2"/>
          <a:stretch>
            <a:fillRect/>
          </a:stretch>
        </p:blipFill>
        <p:spPr>
          <a:xfrm>
            <a:off x="398710" y="2492896"/>
            <a:ext cx="8179477" cy="3808294"/>
          </a:xfrm>
          <a:prstGeom prst="rect">
            <a:avLst/>
          </a:prstGeom>
        </p:spPr>
      </p:pic>
      <p:sp>
        <p:nvSpPr>
          <p:cNvPr id="8" name="Rectangle 7">
            <a:extLst>
              <a:ext uri="{FF2B5EF4-FFF2-40B4-BE49-F238E27FC236}">
                <a16:creationId xmlns:a16="http://schemas.microsoft.com/office/drawing/2014/main" id="{673A4CBB-F197-491C-A276-CF97DDFAD97C}"/>
              </a:ext>
            </a:extLst>
          </p:cNvPr>
          <p:cNvSpPr/>
          <p:nvPr/>
        </p:nvSpPr>
        <p:spPr>
          <a:xfrm>
            <a:off x="502497" y="1479704"/>
            <a:ext cx="8101951" cy="830997"/>
          </a:xfrm>
          <a:prstGeom prst="rect">
            <a:avLst/>
          </a:prstGeom>
        </p:spPr>
        <p:txBody>
          <a:bodyPr wrap="square">
            <a:spAutoFit/>
          </a:bodyPr>
          <a:lstStyle/>
          <a:p>
            <a:r>
              <a:rPr lang="fr-FR" sz="1600" dirty="0">
                <a:latin typeface="Century Gothic" panose="020B0502020202020204" pitchFamily="34" charset="0"/>
                <a:hlinkClick r:id="rId3"/>
              </a:rPr>
              <a:t>https://forgemia.inra.fr</a:t>
            </a:r>
            <a:r>
              <a:rPr lang="fr-FR" sz="1600" dirty="0">
                <a:latin typeface="Century Gothic" panose="020B0502020202020204" pitchFamily="34" charset="0"/>
              </a:rPr>
              <a:t> :	</a:t>
            </a:r>
            <a:r>
              <a:rPr lang="fr-FR" sz="1600" dirty="0" err="1">
                <a:latin typeface="Century Gothic" panose="020B0502020202020204" pitchFamily="34" charset="0"/>
              </a:rPr>
              <a:t>Easy</a:t>
            </a:r>
            <a:r>
              <a:rPr lang="fr-FR" sz="1600" dirty="0">
                <a:latin typeface="Century Gothic" panose="020B0502020202020204" pitchFamily="34" charset="0"/>
              </a:rPr>
              <a:t> to </a:t>
            </a:r>
            <a:r>
              <a:rPr lang="fr-FR" sz="1600" dirty="0" err="1">
                <a:latin typeface="Century Gothic" panose="020B0502020202020204" pitchFamily="34" charset="0"/>
              </a:rPr>
              <a:t>write</a:t>
            </a:r>
            <a:r>
              <a:rPr lang="fr-FR" sz="1600" dirty="0">
                <a:latin typeface="Century Gothic" panose="020B0502020202020204" pitchFamily="34" charset="0"/>
              </a:rPr>
              <a:t> / update / </a:t>
            </a:r>
            <a:r>
              <a:rPr lang="fr-FR" sz="1600" dirty="0" err="1">
                <a:latin typeface="Century Gothic" panose="020B0502020202020204" pitchFamily="34" charset="0"/>
              </a:rPr>
              <a:t>formatting</a:t>
            </a:r>
            <a:endParaRPr lang="fr-FR" sz="1600" dirty="0">
              <a:latin typeface="Century Gothic" panose="020B0502020202020204" pitchFamily="34" charset="0"/>
            </a:endParaRPr>
          </a:p>
          <a:p>
            <a:endParaRPr lang="fr-FR" sz="1600" dirty="0">
              <a:latin typeface="Century Gothic" panose="020B0502020202020204" pitchFamily="34" charset="0"/>
            </a:endParaRPr>
          </a:p>
          <a:p>
            <a:r>
              <a:rPr lang="fr-FR" sz="1600" dirty="0">
                <a:latin typeface="Century Gothic" panose="020B0502020202020204" pitchFamily="34" charset="0"/>
              </a:rPr>
              <a:t>LDAP </a:t>
            </a:r>
            <a:r>
              <a:rPr lang="fr-FR" sz="1600" dirty="0" err="1">
                <a:latin typeface="Century Gothic" panose="020B0502020202020204" pitchFamily="34" charset="0"/>
              </a:rPr>
              <a:t>access</a:t>
            </a:r>
            <a:r>
              <a:rPr lang="fr-FR" sz="1600" dirty="0">
                <a:latin typeface="Century Gothic" panose="020B0502020202020204" pitchFamily="34" charset="0"/>
              </a:rPr>
              <a:t> ; </a:t>
            </a:r>
            <a:r>
              <a:rPr lang="fr-FR" sz="1600" dirty="0" err="1">
                <a:latin typeface="Century Gothic" panose="020B0502020202020204" pitchFamily="34" charset="0"/>
              </a:rPr>
              <a:t>ask</a:t>
            </a:r>
            <a:r>
              <a:rPr lang="fr-FR" sz="1600" dirty="0">
                <a:latin typeface="Century Gothic" panose="020B0502020202020204" pitchFamily="34" charset="0"/>
              </a:rPr>
              <a:t> us for BIOGER group</a:t>
            </a:r>
          </a:p>
        </p:txBody>
      </p:sp>
    </p:spTree>
    <p:extLst>
      <p:ext uri="{BB962C8B-B14F-4D97-AF65-F5344CB8AC3E}">
        <p14:creationId xmlns:p14="http://schemas.microsoft.com/office/powerpoint/2010/main" val="2124770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33E1D9C7-8F39-4726-8991-58A6629FA870}"/>
              </a:ext>
            </a:extLst>
          </p:cNvPr>
          <p:cNvSpPr>
            <a:spLocks noGrp="1"/>
          </p:cNvSpPr>
          <p:nvPr>
            <p:ph type="title"/>
          </p:nvPr>
        </p:nvSpPr>
        <p:spPr>
          <a:xfrm>
            <a:off x="502497" y="2823"/>
            <a:ext cx="8229600" cy="1089503"/>
          </a:xfrm>
        </p:spPr>
        <p:txBody>
          <a:bodyPr>
            <a:normAutofit/>
          </a:bodyPr>
          <a:lstStyle/>
          <a:p>
            <a:r>
              <a:rPr lang="fr-FR" i="1" dirty="0"/>
              <a:t>4- Analyses</a:t>
            </a:r>
            <a:br>
              <a:rPr lang="fr-FR" i="1" dirty="0"/>
            </a:br>
            <a:r>
              <a:rPr lang="fr-FR" sz="1600" i="1" dirty="0">
                <a:solidFill>
                  <a:srgbClr val="00A3A6"/>
                </a:solidFill>
              </a:rPr>
              <a:t>Carry out analyses / support for </a:t>
            </a:r>
            <a:r>
              <a:rPr lang="en-US" sz="1600" i="1" dirty="0">
                <a:solidFill>
                  <a:srgbClr val="00A3A6"/>
                </a:solidFill>
              </a:rPr>
              <a:t>analyses</a:t>
            </a:r>
            <a:br>
              <a:rPr lang="fr-FR" sz="1800" i="1" dirty="0">
                <a:solidFill>
                  <a:srgbClr val="00A3A6"/>
                </a:solidFill>
              </a:rPr>
            </a:br>
            <a:endParaRPr lang="fr-FR" sz="1800" i="1" dirty="0">
              <a:solidFill>
                <a:srgbClr val="00A3A6"/>
              </a:solidFill>
            </a:endParaRPr>
          </a:p>
        </p:txBody>
      </p:sp>
      <p:sp>
        <p:nvSpPr>
          <p:cNvPr id="7" name="Rectangle 6">
            <a:extLst>
              <a:ext uri="{FF2B5EF4-FFF2-40B4-BE49-F238E27FC236}">
                <a16:creationId xmlns:a16="http://schemas.microsoft.com/office/drawing/2014/main" id="{572AE898-3C76-4004-A315-86C9B2E2DF0E}"/>
              </a:ext>
            </a:extLst>
          </p:cNvPr>
          <p:cNvSpPr/>
          <p:nvPr/>
        </p:nvSpPr>
        <p:spPr>
          <a:xfrm>
            <a:off x="683568" y="1092326"/>
            <a:ext cx="3600400" cy="338554"/>
          </a:xfrm>
          <a:prstGeom prst="rect">
            <a:avLst/>
          </a:prstGeom>
        </p:spPr>
        <p:txBody>
          <a:bodyPr wrap="square">
            <a:spAutoFit/>
          </a:bodyPr>
          <a:lstStyle/>
          <a:p>
            <a:r>
              <a:rPr lang="fr-FR" sz="1600" b="1" i="1" u="sng" dirty="0" err="1">
                <a:latin typeface="Century Gothic" panose="020B0502020202020204" pitchFamily="34" charset="0"/>
              </a:rPr>
              <a:t>worklog</a:t>
            </a:r>
            <a:r>
              <a:rPr lang="fr-FR" sz="1600" b="1" i="1" u="sng" dirty="0">
                <a:latin typeface="Century Gothic" panose="020B0502020202020204" pitchFamily="34" charset="0"/>
              </a:rPr>
              <a:t> (notebook)</a:t>
            </a:r>
          </a:p>
        </p:txBody>
      </p:sp>
      <p:sp>
        <p:nvSpPr>
          <p:cNvPr id="2" name="Rectangle 1">
            <a:extLst>
              <a:ext uri="{FF2B5EF4-FFF2-40B4-BE49-F238E27FC236}">
                <a16:creationId xmlns:a16="http://schemas.microsoft.com/office/drawing/2014/main" id="{7ABA0F86-5A58-49F3-9F77-AD67022A5D04}"/>
              </a:ext>
            </a:extLst>
          </p:cNvPr>
          <p:cNvSpPr/>
          <p:nvPr/>
        </p:nvSpPr>
        <p:spPr>
          <a:xfrm>
            <a:off x="683568" y="1479704"/>
            <a:ext cx="7128792" cy="338554"/>
          </a:xfrm>
          <a:prstGeom prst="rect">
            <a:avLst/>
          </a:prstGeom>
        </p:spPr>
        <p:txBody>
          <a:bodyPr wrap="square">
            <a:spAutoFit/>
          </a:bodyPr>
          <a:lstStyle/>
          <a:p>
            <a:r>
              <a:rPr lang="fr-FR" sz="1600" dirty="0">
                <a:latin typeface="Century Gothic" panose="020B0502020202020204" pitchFamily="34" charset="0"/>
                <a:hlinkClick r:id="rId2"/>
              </a:rPr>
              <a:t>https://forgemia.inra.fr</a:t>
            </a:r>
            <a:endParaRPr lang="fr-FR" sz="1600" dirty="0">
              <a:latin typeface="Century Gothic" panose="020B0502020202020204" pitchFamily="34" charset="0"/>
            </a:endParaRPr>
          </a:p>
        </p:txBody>
      </p:sp>
      <p:pic>
        <p:nvPicPr>
          <p:cNvPr id="4" name="Image 3">
            <a:extLst>
              <a:ext uri="{FF2B5EF4-FFF2-40B4-BE49-F238E27FC236}">
                <a16:creationId xmlns:a16="http://schemas.microsoft.com/office/drawing/2014/main" id="{5BC3B4B5-909B-4B11-BE13-C8BFE7D7AE4F}"/>
              </a:ext>
            </a:extLst>
          </p:cNvPr>
          <p:cNvPicPr>
            <a:picLocks noChangeAspect="1"/>
          </p:cNvPicPr>
          <p:nvPr/>
        </p:nvPicPr>
        <p:blipFill>
          <a:blip r:embed="rId3"/>
          <a:stretch>
            <a:fillRect/>
          </a:stretch>
        </p:blipFill>
        <p:spPr>
          <a:xfrm>
            <a:off x="251520" y="2348881"/>
            <a:ext cx="4419007" cy="2088232"/>
          </a:xfrm>
          <a:prstGeom prst="rect">
            <a:avLst/>
          </a:prstGeom>
        </p:spPr>
      </p:pic>
      <p:sp>
        <p:nvSpPr>
          <p:cNvPr id="5" name="Rectangle 4">
            <a:extLst>
              <a:ext uri="{FF2B5EF4-FFF2-40B4-BE49-F238E27FC236}">
                <a16:creationId xmlns:a16="http://schemas.microsoft.com/office/drawing/2014/main" id="{300CFBE5-6816-47E1-ACFC-99DE768DDFC5}"/>
              </a:ext>
            </a:extLst>
          </p:cNvPr>
          <p:cNvSpPr/>
          <p:nvPr/>
        </p:nvSpPr>
        <p:spPr>
          <a:xfrm>
            <a:off x="395536" y="1927511"/>
            <a:ext cx="782587" cy="338554"/>
          </a:xfrm>
          <a:prstGeom prst="rect">
            <a:avLst/>
          </a:prstGeom>
        </p:spPr>
        <p:txBody>
          <a:bodyPr wrap="none">
            <a:spAutoFit/>
          </a:bodyPr>
          <a:lstStyle/>
          <a:p>
            <a:r>
              <a:rPr lang="fr-FR" sz="1600" dirty="0">
                <a:latin typeface="Century Gothic" panose="020B0502020202020204" pitchFamily="34" charset="0"/>
              </a:rPr>
              <a:t>Table:</a:t>
            </a:r>
            <a:endParaRPr lang="en-GB" sz="1600" dirty="0"/>
          </a:p>
        </p:txBody>
      </p:sp>
      <p:sp>
        <p:nvSpPr>
          <p:cNvPr id="8" name="Rectangle 7">
            <a:extLst>
              <a:ext uri="{FF2B5EF4-FFF2-40B4-BE49-F238E27FC236}">
                <a16:creationId xmlns:a16="http://schemas.microsoft.com/office/drawing/2014/main" id="{36D89DE2-84AE-457D-903B-6BC565C2D3DE}"/>
              </a:ext>
            </a:extLst>
          </p:cNvPr>
          <p:cNvSpPr/>
          <p:nvPr/>
        </p:nvSpPr>
        <p:spPr>
          <a:xfrm>
            <a:off x="395536" y="4581128"/>
            <a:ext cx="840295" cy="338554"/>
          </a:xfrm>
          <a:prstGeom prst="rect">
            <a:avLst/>
          </a:prstGeom>
        </p:spPr>
        <p:txBody>
          <a:bodyPr wrap="none">
            <a:spAutoFit/>
          </a:bodyPr>
          <a:lstStyle/>
          <a:p>
            <a:r>
              <a:rPr lang="fr-FR" sz="1600" dirty="0">
                <a:latin typeface="Century Gothic" panose="020B0502020202020204" pitchFamily="34" charset="0"/>
              </a:rPr>
              <a:t>Figure:</a:t>
            </a:r>
            <a:endParaRPr lang="en-GB" sz="1600" dirty="0"/>
          </a:p>
        </p:txBody>
      </p:sp>
      <p:pic>
        <p:nvPicPr>
          <p:cNvPr id="6" name="Image 5">
            <a:extLst>
              <a:ext uri="{FF2B5EF4-FFF2-40B4-BE49-F238E27FC236}">
                <a16:creationId xmlns:a16="http://schemas.microsoft.com/office/drawing/2014/main" id="{7F465AE4-A631-4C60-BABF-919109A13D03}"/>
              </a:ext>
            </a:extLst>
          </p:cNvPr>
          <p:cNvPicPr>
            <a:picLocks noChangeAspect="1"/>
          </p:cNvPicPr>
          <p:nvPr/>
        </p:nvPicPr>
        <p:blipFill>
          <a:blip r:embed="rId4"/>
          <a:stretch>
            <a:fillRect/>
          </a:stretch>
        </p:blipFill>
        <p:spPr>
          <a:xfrm>
            <a:off x="1691680" y="4725144"/>
            <a:ext cx="2401195" cy="1840745"/>
          </a:xfrm>
          <a:prstGeom prst="rect">
            <a:avLst/>
          </a:prstGeom>
        </p:spPr>
      </p:pic>
      <p:sp>
        <p:nvSpPr>
          <p:cNvPr id="9" name="Rectangle 8">
            <a:extLst>
              <a:ext uri="{FF2B5EF4-FFF2-40B4-BE49-F238E27FC236}">
                <a16:creationId xmlns:a16="http://schemas.microsoft.com/office/drawing/2014/main" id="{76ED4640-A91C-46C5-AB5B-341070E76B02}"/>
              </a:ext>
            </a:extLst>
          </p:cNvPr>
          <p:cNvSpPr/>
          <p:nvPr/>
        </p:nvSpPr>
        <p:spPr>
          <a:xfrm>
            <a:off x="5292080" y="2112177"/>
            <a:ext cx="3384624" cy="584775"/>
          </a:xfrm>
          <a:prstGeom prst="rect">
            <a:avLst/>
          </a:prstGeom>
        </p:spPr>
        <p:txBody>
          <a:bodyPr wrap="square">
            <a:spAutoFit/>
          </a:bodyPr>
          <a:lstStyle/>
          <a:p>
            <a:r>
              <a:rPr lang="fr-FR" sz="1600" dirty="0">
                <a:latin typeface="Century Gothic" panose="020B0502020202020204" pitchFamily="34" charset="0"/>
              </a:rPr>
              <a:t>Code </a:t>
            </a:r>
            <a:r>
              <a:rPr lang="fr-FR" sz="1600" dirty="0" err="1">
                <a:latin typeface="Century Gothic" panose="020B0502020202020204" pitchFamily="34" charset="0"/>
              </a:rPr>
              <a:t>formatting</a:t>
            </a:r>
            <a:r>
              <a:rPr lang="fr-FR" sz="1600" dirty="0">
                <a:latin typeface="Century Gothic" panose="020B0502020202020204" pitchFamily="34" charset="0"/>
              </a:rPr>
              <a:t> (</a:t>
            </a:r>
            <a:r>
              <a:rPr lang="fr-FR" sz="1600" dirty="0" err="1">
                <a:latin typeface="Century Gothic" panose="020B0502020202020204" pitchFamily="34" charset="0"/>
              </a:rPr>
              <a:t>useful</a:t>
            </a:r>
            <a:r>
              <a:rPr lang="fr-FR" sz="1600" dirty="0">
                <a:latin typeface="Century Gothic" panose="020B0502020202020204" pitchFamily="34" charset="0"/>
              </a:rPr>
              <a:t> for scripts or R </a:t>
            </a:r>
            <a:r>
              <a:rPr lang="fr-FR" sz="1600" dirty="0" err="1">
                <a:latin typeface="Century Gothic" panose="020B0502020202020204" pitchFamily="34" charset="0"/>
              </a:rPr>
              <a:t>commands</a:t>
            </a:r>
            <a:r>
              <a:rPr lang="fr-FR" sz="1600" dirty="0">
                <a:latin typeface="Century Gothic" panose="020B0502020202020204" pitchFamily="34" charset="0"/>
              </a:rPr>
              <a:t>)</a:t>
            </a:r>
          </a:p>
        </p:txBody>
      </p:sp>
      <p:pic>
        <p:nvPicPr>
          <p:cNvPr id="10" name="Image 9">
            <a:extLst>
              <a:ext uri="{FF2B5EF4-FFF2-40B4-BE49-F238E27FC236}">
                <a16:creationId xmlns:a16="http://schemas.microsoft.com/office/drawing/2014/main" id="{ECC97115-B197-496E-9E11-3AA943557D48}"/>
              </a:ext>
            </a:extLst>
          </p:cNvPr>
          <p:cNvPicPr>
            <a:picLocks noChangeAspect="1"/>
          </p:cNvPicPr>
          <p:nvPr/>
        </p:nvPicPr>
        <p:blipFill>
          <a:blip r:embed="rId5"/>
          <a:stretch>
            <a:fillRect/>
          </a:stretch>
        </p:blipFill>
        <p:spPr>
          <a:xfrm>
            <a:off x="4882602" y="2783103"/>
            <a:ext cx="3882301" cy="3429000"/>
          </a:xfrm>
          <a:prstGeom prst="rect">
            <a:avLst/>
          </a:prstGeom>
        </p:spPr>
      </p:pic>
    </p:spTree>
    <p:extLst>
      <p:ext uri="{BB962C8B-B14F-4D97-AF65-F5344CB8AC3E}">
        <p14:creationId xmlns:p14="http://schemas.microsoft.com/office/powerpoint/2010/main" val="3773888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33E1D9C7-8F39-4726-8991-58A6629FA870}"/>
              </a:ext>
            </a:extLst>
          </p:cNvPr>
          <p:cNvSpPr>
            <a:spLocks noGrp="1"/>
          </p:cNvSpPr>
          <p:nvPr>
            <p:ph type="title"/>
          </p:nvPr>
        </p:nvSpPr>
        <p:spPr>
          <a:xfrm>
            <a:off x="502497" y="2823"/>
            <a:ext cx="8229600" cy="1089503"/>
          </a:xfrm>
        </p:spPr>
        <p:txBody>
          <a:bodyPr>
            <a:normAutofit/>
          </a:bodyPr>
          <a:lstStyle/>
          <a:p>
            <a:r>
              <a:rPr lang="fr-FR" i="1" dirty="0"/>
              <a:t>4- Analyses</a:t>
            </a:r>
            <a:br>
              <a:rPr lang="fr-FR" i="1" dirty="0"/>
            </a:br>
            <a:r>
              <a:rPr lang="fr-FR" sz="1600" i="1" dirty="0">
                <a:solidFill>
                  <a:srgbClr val="00A3A6"/>
                </a:solidFill>
              </a:rPr>
              <a:t>Carry out analyses / support for </a:t>
            </a:r>
            <a:r>
              <a:rPr lang="en-US" sz="1600" i="1" dirty="0">
                <a:solidFill>
                  <a:srgbClr val="00A3A6"/>
                </a:solidFill>
              </a:rPr>
              <a:t>analyses</a:t>
            </a:r>
            <a:br>
              <a:rPr lang="fr-FR" sz="1800" i="1" dirty="0">
                <a:solidFill>
                  <a:srgbClr val="00A3A6"/>
                </a:solidFill>
              </a:rPr>
            </a:br>
            <a:endParaRPr lang="fr-FR" sz="1800" i="1" dirty="0">
              <a:solidFill>
                <a:srgbClr val="00A3A6"/>
              </a:solidFill>
            </a:endParaRPr>
          </a:p>
        </p:txBody>
      </p:sp>
      <p:sp>
        <p:nvSpPr>
          <p:cNvPr id="7" name="Rectangle 6">
            <a:extLst>
              <a:ext uri="{FF2B5EF4-FFF2-40B4-BE49-F238E27FC236}">
                <a16:creationId xmlns:a16="http://schemas.microsoft.com/office/drawing/2014/main" id="{572AE898-3C76-4004-A315-86C9B2E2DF0E}"/>
              </a:ext>
            </a:extLst>
          </p:cNvPr>
          <p:cNvSpPr/>
          <p:nvPr/>
        </p:nvSpPr>
        <p:spPr>
          <a:xfrm>
            <a:off x="683568" y="1092326"/>
            <a:ext cx="3600400" cy="338554"/>
          </a:xfrm>
          <a:prstGeom prst="rect">
            <a:avLst/>
          </a:prstGeom>
        </p:spPr>
        <p:txBody>
          <a:bodyPr wrap="square">
            <a:spAutoFit/>
          </a:bodyPr>
          <a:lstStyle/>
          <a:p>
            <a:r>
              <a:rPr lang="fr-FR" sz="1600" b="1" i="1" u="sng" dirty="0" err="1">
                <a:latin typeface="Century Gothic" panose="020B0502020202020204" pitchFamily="34" charset="0"/>
              </a:rPr>
              <a:t>worklog</a:t>
            </a:r>
            <a:r>
              <a:rPr lang="fr-FR" sz="1600" b="1" i="1" u="sng" dirty="0">
                <a:latin typeface="Century Gothic" panose="020B0502020202020204" pitchFamily="34" charset="0"/>
              </a:rPr>
              <a:t> (notebook)</a:t>
            </a:r>
          </a:p>
        </p:txBody>
      </p:sp>
      <p:pic>
        <p:nvPicPr>
          <p:cNvPr id="3" name="Image 2">
            <a:extLst>
              <a:ext uri="{FF2B5EF4-FFF2-40B4-BE49-F238E27FC236}">
                <a16:creationId xmlns:a16="http://schemas.microsoft.com/office/drawing/2014/main" id="{F51951FD-9806-4893-BA94-220B8FB3ACA1}"/>
              </a:ext>
            </a:extLst>
          </p:cNvPr>
          <p:cNvPicPr>
            <a:picLocks noChangeAspect="1"/>
          </p:cNvPicPr>
          <p:nvPr/>
        </p:nvPicPr>
        <p:blipFill>
          <a:blip r:embed="rId2"/>
          <a:stretch>
            <a:fillRect/>
          </a:stretch>
        </p:blipFill>
        <p:spPr>
          <a:xfrm>
            <a:off x="502497" y="1700808"/>
            <a:ext cx="4954610" cy="3933811"/>
          </a:xfrm>
          <a:prstGeom prst="rect">
            <a:avLst/>
          </a:prstGeom>
        </p:spPr>
      </p:pic>
      <p:sp>
        <p:nvSpPr>
          <p:cNvPr id="11" name="Rectangle 10">
            <a:extLst>
              <a:ext uri="{FF2B5EF4-FFF2-40B4-BE49-F238E27FC236}">
                <a16:creationId xmlns:a16="http://schemas.microsoft.com/office/drawing/2014/main" id="{2F856C17-9987-4491-A8BE-34FD09426DCB}"/>
              </a:ext>
            </a:extLst>
          </p:cNvPr>
          <p:cNvSpPr/>
          <p:nvPr/>
        </p:nvSpPr>
        <p:spPr>
          <a:xfrm>
            <a:off x="5652120" y="2060848"/>
            <a:ext cx="2925801" cy="338554"/>
          </a:xfrm>
          <a:prstGeom prst="rect">
            <a:avLst/>
          </a:prstGeom>
        </p:spPr>
        <p:txBody>
          <a:bodyPr wrap="none">
            <a:spAutoFit/>
          </a:bodyPr>
          <a:lstStyle/>
          <a:p>
            <a:r>
              <a:rPr lang="fr-FR" sz="1600" dirty="0" err="1">
                <a:latin typeface="Century Gothic" panose="020B0502020202020204" pitchFamily="34" charset="0"/>
              </a:rPr>
              <a:t>Scheduled</a:t>
            </a:r>
            <a:r>
              <a:rPr lang="fr-FR" sz="1600" dirty="0">
                <a:latin typeface="Century Gothic" panose="020B0502020202020204" pitchFamily="34" charset="0"/>
              </a:rPr>
              <a:t> training sessions </a:t>
            </a:r>
            <a:endParaRPr lang="en-GB" sz="1600" dirty="0"/>
          </a:p>
        </p:txBody>
      </p:sp>
    </p:spTree>
    <p:extLst>
      <p:ext uri="{BB962C8B-B14F-4D97-AF65-F5344CB8AC3E}">
        <p14:creationId xmlns:p14="http://schemas.microsoft.com/office/powerpoint/2010/main" val="852760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33E1D9C7-8F39-4726-8991-58A6629FA870}"/>
              </a:ext>
            </a:extLst>
          </p:cNvPr>
          <p:cNvSpPr>
            <a:spLocks noGrp="1"/>
          </p:cNvSpPr>
          <p:nvPr>
            <p:ph type="title"/>
          </p:nvPr>
        </p:nvSpPr>
        <p:spPr>
          <a:xfrm>
            <a:off x="533524" y="-5195"/>
            <a:ext cx="8229600" cy="1206135"/>
          </a:xfrm>
        </p:spPr>
        <p:txBody>
          <a:bodyPr>
            <a:normAutofit/>
          </a:bodyPr>
          <a:lstStyle/>
          <a:p>
            <a:r>
              <a:rPr lang="fr-FR" i="1" dirty="0"/>
              <a:t>4- Analyses</a:t>
            </a:r>
            <a:br>
              <a:rPr lang="fr-FR" sz="2200" i="1" dirty="0"/>
            </a:br>
            <a:r>
              <a:rPr lang="fr-FR" sz="1600" i="1" dirty="0" err="1">
                <a:solidFill>
                  <a:srgbClr val="00A3A6"/>
                </a:solidFill>
              </a:rPr>
              <a:t>Development</a:t>
            </a:r>
            <a:r>
              <a:rPr lang="fr-FR" sz="1600" i="1" dirty="0">
                <a:solidFill>
                  <a:srgbClr val="00A3A6"/>
                </a:solidFill>
              </a:rPr>
              <a:t> of </a:t>
            </a:r>
            <a:r>
              <a:rPr lang="fr-FR" sz="1600" i="1" dirty="0" err="1">
                <a:solidFill>
                  <a:srgbClr val="00A3A6"/>
                </a:solidFill>
              </a:rPr>
              <a:t>tool</a:t>
            </a:r>
            <a:r>
              <a:rPr lang="fr-FR" sz="1600" i="1" dirty="0">
                <a:solidFill>
                  <a:srgbClr val="00A3A6"/>
                </a:solidFill>
              </a:rPr>
              <a:t>/workflows if </a:t>
            </a:r>
            <a:r>
              <a:rPr lang="fr-FR" sz="1600" i="1" dirty="0" err="1">
                <a:solidFill>
                  <a:srgbClr val="00A3A6"/>
                </a:solidFill>
              </a:rPr>
              <a:t>necessary</a:t>
            </a:r>
            <a:br>
              <a:rPr lang="fr-FR" sz="1600" i="1" dirty="0">
                <a:solidFill>
                  <a:srgbClr val="00A3A6"/>
                </a:solidFill>
              </a:rPr>
            </a:br>
            <a:endParaRPr lang="fr-FR" sz="1600" i="1" dirty="0">
              <a:solidFill>
                <a:srgbClr val="00A3A6"/>
              </a:solidFill>
            </a:endParaRPr>
          </a:p>
        </p:txBody>
      </p:sp>
      <p:sp>
        <p:nvSpPr>
          <p:cNvPr id="5" name="Rectangle 4">
            <a:extLst>
              <a:ext uri="{FF2B5EF4-FFF2-40B4-BE49-F238E27FC236}">
                <a16:creationId xmlns:a16="http://schemas.microsoft.com/office/drawing/2014/main" id="{76B1E2EE-9B0E-451A-8B79-027F5A35F2E4}"/>
              </a:ext>
            </a:extLst>
          </p:cNvPr>
          <p:cNvSpPr/>
          <p:nvPr/>
        </p:nvSpPr>
        <p:spPr>
          <a:xfrm>
            <a:off x="6372200" y="2614525"/>
            <a:ext cx="3438128" cy="646331"/>
          </a:xfrm>
          <a:prstGeom prst="rect">
            <a:avLst/>
          </a:prstGeom>
        </p:spPr>
        <p:txBody>
          <a:bodyPr wrap="square">
            <a:spAutoFit/>
          </a:bodyPr>
          <a:lstStyle/>
          <a:p>
            <a:r>
              <a:rPr lang="en-GB" sz="1200" dirty="0">
                <a:hlinkClick r:id="rId2"/>
              </a:rPr>
              <a:t>https://github.com/nlapalu/SDDetector</a:t>
            </a:r>
            <a:endParaRPr lang="en-GB" sz="1200" dirty="0"/>
          </a:p>
          <a:p>
            <a:endParaRPr lang="en-GB" sz="1200" dirty="0"/>
          </a:p>
          <a:p>
            <a:r>
              <a:rPr lang="en-GB" sz="1200" dirty="0"/>
              <a:t>Segmental Duplications</a:t>
            </a:r>
          </a:p>
        </p:txBody>
      </p:sp>
      <p:sp>
        <p:nvSpPr>
          <p:cNvPr id="6" name="ZoneTexte 5">
            <a:extLst>
              <a:ext uri="{FF2B5EF4-FFF2-40B4-BE49-F238E27FC236}">
                <a16:creationId xmlns:a16="http://schemas.microsoft.com/office/drawing/2014/main" id="{C0C3A947-A42B-4F16-9527-DC8083B372B4}"/>
              </a:ext>
            </a:extLst>
          </p:cNvPr>
          <p:cNvSpPr txBox="1"/>
          <p:nvPr/>
        </p:nvSpPr>
        <p:spPr>
          <a:xfrm>
            <a:off x="3587336" y="2811017"/>
            <a:ext cx="2488182" cy="307777"/>
          </a:xfrm>
          <a:prstGeom prst="rect">
            <a:avLst/>
          </a:prstGeom>
          <a:noFill/>
        </p:spPr>
        <p:txBody>
          <a:bodyPr wrap="none" rtlCol="0">
            <a:spAutoFit/>
          </a:bodyPr>
          <a:lstStyle/>
          <a:p>
            <a:r>
              <a:rPr lang="fr-FR" sz="1400" i="1" dirty="0" err="1"/>
              <a:t>Published</a:t>
            </a:r>
            <a:r>
              <a:rPr lang="fr-FR" sz="1400" i="1" dirty="0"/>
              <a:t> in </a:t>
            </a:r>
            <a:r>
              <a:rPr lang="fr-FR" sz="1400" i="1" dirty="0" err="1"/>
              <a:t>J.Dallery</a:t>
            </a:r>
            <a:r>
              <a:rPr lang="fr-FR" sz="1400" i="1" dirty="0"/>
              <a:t> et al</a:t>
            </a:r>
            <a:r>
              <a:rPr lang="fr-FR" sz="1400" dirty="0"/>
              <a:t>.2017</a:t>
            </a:r>
            <a:endParaRPr lang="en-GB" sz="1400" dirty="0"/>
          </a:p>
        </p:txBody>
      </p:sp>
      <p:pic>
        <p:nvPicPr>
          <p:cNvPr id="3" name="Image 2">
            <a:extLst>
              <a:ext uri="{FF2B5EF4-FFF2-40B4-BE49-F238E27FC236}">
                <a16:creationId xmlns:a16="http://schemas.microsoft.com/office/drawing/2014/main" id="{D88CE537-41F6-442D-9F86-A3829A642592}"/>
              </a:ext>
            </a:extLst>
          </p:cNvPr>
          <p:cNvPicPr>
            <a:picLocks noChangeAspect="1"/>
          </p:cNvPicPr>
          <p:nvPr/>
        </p:nvPicPr>
        <p:blipFill>
          <a:blip r:embed="rId3"/>
          <a:stretch>
            <a:fillRect/>
          </a:stretch>
        </p:blipFill>
        <p:spPr>
          <a:xfrm>
            <a:off x="899592" y="859087"/>
            <a:ext cx="4493051" cy="2049282"/>
          </a:xfrm>
          <a:prstGeom prst="rect">
            <a:avLst/>
          </a:prstGeom>
        </p:spPr>
      </p:pic>
      <p:pic>
        <p:nvPicPr>
          <p:cNvPr id="7" name="Image 6">
            <a:extLst>
              <a:ext uri="{FF2B5EF4-FFF2-40B4-BE49-F238E27FC236}">
                <a16:creationId xmlns:a16="http://schemas.microsoft.com/office/drawing/2014/main" id="{CFDA42F5-6294-4B04-8C44-B678C1A7A985}"/>
              </a:ext>
            </a:extLst>
          </p:cNvPr>
          <p:cNvPicPr>
            <a:picLocks noChangeAspect="1"/>
          </p:cNvPicPr>
          <p:nvPr/>
        </p:nvPicPr>
        <p:blipFill>
          <a:blip r:embed="rId4"/>
          <a:stretch>
            <a:fillRect/>
          </a:stretch>
        </p:blipFill>
        <p:spPr>
          <a:xfrm>
            <a:off x="6195116" y="1004888"/>
            <a:ext cx="1657600" cy="1609637"/>
          </a:xfrm>
          <a:prstGeom prst="rect">
            <a:avLst/>
          </a:prstGeom>
        </p:spPr>
      </p:pic>
      <p:pic>
        <p:nvPicPr>
          <p:cNvPr id="11" name="Image 10">
            <a:extLst>
              <a:ext uri="{FF2B5EF4-FFF2-40B4-BE49-F238E27FC236}">
                <a16:creationId xmlns:a16="http://schemas.microsoft.com/office/drawing/2014/main" id="{2162DC7A-C6BD-4508-911C-035E5303E696}"/>
              </a:ext>
            </a:extLst>
          </p:cNvPr>
          <p:cNvPicPr>
            <a:picLocks noChangeAspect="1"/>
          </p:cNvPicPr>
          <p:nvPr/>
        </p:nvPicPr>
        <p:blipFill>
          <a:blip r:embed="rId5"/>
          <a:stretch>
            <a:fillRect/>
          </a:stretch>
        </p:blipFill>
        <p:spPr>
          <a:xfrm>
            <a:off x="713314" y="4799561"/>
            <a:ext cx="4877032" cy="1158508"/>
          </a:xfrm>
          <a:prstGeom prst="rect">
            <a:avLst/>
          </a:prstGeom>
        </p:spPr>
      </p:pic>
      <p:sp>
        <p:nvSpPr>
          <p:cNvPr id="15" name="Rectangle 14">
            <a:extLst>
              <a:ext uri="{FF2B5EF4-FFF2-40B4-BE49-F238E27FC236}">
                <a16:creationId xmlns:a16="http://schemas.microsoft.com/office/drawing/2014/main" id="{889483E1-A57F-46E3-B834-B5433B540993}"/>
              </a:ext>
            </a:extLst>
          </p:cNvPr>
          <p:cNvSpPr/>
          <p:nvPr/>
        </p:nvSpPr>
        <p:spPr>
          <a:xfrm>
            <a:off x="5590346" y="5589240"/>
            <a:ext cx="3438128" cy="646331"/>
          </a:xfrm>
          <a:prstGeom prst="rect">
            <a:avLst/>
          </a:prstGeom>
        </p:spPr>
        <p:txBody>
          <a:bodyPr wrap="square">
            <a:spAutoFit/>
          </a:bodyPr>
          <a:lstStyle/>
          <a:p>
            <a:r>
              <a:rPr lang="en-GB" sz="1200" dirty="0">
                <a:hlinkClick r:id="rId6"/>
              </a:rPr>
              <a:t>https://github.com/nlapalu/MSTS</a:t>
            </a:r>
            <a:endParaRPr lang="en-GB" sz="1200" dirty="0"/>
          </a:p>
          <a:p>
            <a:endParaRPr lang="en-GB" sz="1200" dirty="0"/>
          </a:p>
          <a:p>
            <a:r>
              <a:rPr lang="en-GB" sz="1200" dirty="0"/>
              <a:t>Maine-</a:t>
            </a:r>
            <a:r>
              <a:rPr lang="en-GB" sz="1200" dirty="0" err="1"/>
              <a:t>Seq</a:t>
            </a:r>
            <a:r>
              <a:rPr lang="en-GB" sz="1200" dirty="0"/>
              <a:t> data</a:t>
            </a:r>
          </a:p>
        </p:txBody>
      </p:sp>
      <p:pic>
        <p:nvPicPr>
          <p:cNvPr id="16" name="Image 15">
            <a:extLst>
              <a:ext uri="{FF2B5EF4-FFF2-40B4-BE49-F238E27FC236}">
                <a16:creationId xmlns:a16="http://schemas.microsoft.com/office/drawing/2014/main" id="{99CE7E59-6D0B-4A94-BFDE-0E2C64402A9C}"/>
              </a:ext>
            </a:extLst>
          </p:cNvPr>
          <p:cNvPicPr>
            <a:picLocks noChangeAspect="1"/>
          </p:cNvPicPr>
          <p:nvPr/>
        </p:nvPicPr>
        <p:blipFill>
          <a:blip r:embed="rId7"/>
          <a:stretch>
            <a:fillRect/>
          </a:stretch>
        </p:blipFill>
        <p:spPr>
          <a:xfrm>
            <a:off x="6103334" y="3971722"/>
            <a:ext cx="1751195" cy="1407093"/>
          </a:xfrm>
          <a:prstGeom prst="rect">
            <a:avLst/>
          </a:prstGeom>
        </p:spPr>
      </p:pic>
      <p:sp>
        <p:nvSpPr>
          <p:cNvPr id="17" name="ZoneTexte 16">
            <a:extLst>
              <a:ext uri="{FF2B5EF4-FFF2-40B4-BE49-F238E27FC236}">
                <a16:creationId xmlns:a16="http://schemas.microsoft.com/office/drawing/2014/main" id="{1FA15E45-686B-4388-BE10-76BF55FA3ACA}"/>
              </a:ext>
            </a:extLst>
          </p:cNvPr>
          <p:cNvSpPr txBox="1"/>
          <p:nvPr/>
        </p:nvSpPr>
        <p:spPr>
          <a:xfrm>
            <a:off x="1838807" y="6066252"/>
            <a:ext cx="2172967" cy="307777"/>
          </a:xfrm>
          <a:prstGeom prst="rect">
            <a:avLst/>
          </a:prstGeom>
          <a:noFill/>
        </p:spPr>
        <p:txBody>
          <a:bodyPr wrap="none" rtlCol="0">
            <a:spAutoFit/>
          </a:bodyPr>
          <a:lstStyle/>
          <a:p>
            <a:r>
              <a:rPr lang="en-GB" sz="1400" i="1" dirty="0"/>
              <a:t>Draft revision, </a:t>
            </a:r>
            <a:r>
              <a:rPr lang="en-GB" sz="1400" i="1" dirty="0" err="1"/>
              <a:t>Clairet</a:t>
            </a:r>
            <a:r>
              <a:rPr lang="en-GB" sz="1400" i="1" dirty="0"/>
              <a:t> et al, </a:t>
            </a:r>
          </a:p>
        </p:txBody>
      </p:sp>
      <p:sp>
        <p:nvSpPr>
          <p:cNvPr id="13" name="ZoneTexte 12">
            <a:extLst>
              <a:ext uri="{FF2B5EF4-FFF2-40B4-BE49-F238E27FC236}">
                <a16:creationId xmlns:a16="http://schemas.microsoft.com/office/drawing/2014/main" id="{E8171514-DD9E-42BB-9B34-38C625083AEA}"/>
              </a:ext>
            </a:extLst>
          </p:cNvPr>
          <p:cNvSpPr txBox="1"/>
          <p:nvPr/>
        </p:nvSpPr>
        <p:spPr>
          <a:xfrm>
            <a:off x="486775" y="3174791"/>
            <a:ext cx="6461489" cy="738664"/>
          </a:xfrm>
          <a:prstGeom prst="rect">
            <a:avLst/>
          </a:prstGeom>
          <a:noFill/>
        </p:spPr>
        <p:txBody>
          <a:bodyPr wrap="square" rtlCol="0">
            <a:spAutoFit/>
          </a:bodyPr>
          <a:lstStyle/>
          <a:p>
            <a:r>
              <a:rPr lang="fr-FR" sz="1400" i="1" dirty="0"/>
              <a:t>Re-</a:t>
            </a:r>
            <a:r>
              <a:rPr lang="fr-FR" sz="1400" i="1" dirty="0" err="1"/>
              <a:t>used</a:t>
            </a:r>
            <a:r>
              <a:rPr lang="fr-FR" sz="1400" i="1" dirty="0"/>
              <a:t>/</a:t>
            </a:r>
            <a:r>
              <a:rPr lang="fr-FR" sz="1400" i="1" dirty="0" err="1"/>
              <a:t>cited</a:t>
            </a:r>
            <a:r>
              <a:rPr lang="fr-FR" sz="1400" i="1" dirty="0"/>
              <a:t> in </a:t>
            </a:r>
            <a:r>
              <a:rPr lang="fr-FR" sz="1400" dirty="0">
                <a:hlinkClick r:id="rId8"/>
              </a:rPr>
              <a:t>https://doi.org/10.1111/1755-0998.13368</a:t>
            </a:r>
            <a:r>
              <a:rPr lang="fr-FR" sz="1400" dirty="0"/>
              <a:t> (Oyster), </a:t>
            </a:r>
          </a:p>
          <a:p>
            <a:r>
              <a:rPr lang="fr-FR" sz="1400" dirty="0">
                <a:hlinkClick r:id="rId9"/>
              </a:rPr>
              <a:t>https://doi.org/10.1093/bioinformatics/bty586</a:t>
            </a:r>
            <a:r>
              <a:rPr lang="fr-FR" sz="1400" dirty="0"/>
              <a:t> (benchmark), </a:t>
            </a:r>
          </a:p>
          <a:p>
            <a:endParaRPr lang="en-GB" sz="1400" dirty="0"/>
          </a:p>
        </p:txBody>
      </p:sp>
    </p:spTree>
    <p:extLst>
      <p:ext uri="{BB962C8B-B14F-4D97-AF65-F5344CB8AC3E}">
        <p14:creationId xmlns:p14="http://schemas.microsoft.com/office/powerpoint/2010/main" val="1402480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33E1D9C7-8F39-4726-8991-58A6629FA870}"/>
              </a:ext>
            </a:extLst>
          </p:cNvPr>
          <p:cNvSpPr>
            <a:spLocks noGrp="1"/>
          </p:cNvSpPr>
          <p:nvPr>
            <p:ph type="title"/>
          </p:nvPr>
        </p:nvSpPr>
        <p:spPr>
          <a:xfrm>
            <a:off x="533524" y="-5195"/>
            <a:ext cx="8229600" cy="1206135"/>
          </a:xfrm>
        </p:spPr>
        <p:txBody>
          <a:bodyPr>
            <a:normAutofit/>
          </a:bodyPr>
          <a:lstStyle/>
          <a:p>
            <a:r>
              <a:rPr lang="fr-FR" i="1" dirty="0"/>
              <a:t>4- Analyses</a:t>
            </a:r>
            <a:br>
              <a:rPr lang="fr-FR" sz="2200" i="1" dirty="0"/>
            </a:br>
            <a:r>
              <a:rPr lang="fr-FR" sz="1600" i="1" dirty="0" err="1">
                <a:solidFill>
                  <a:srgbClr val="00A3A6"/>
                </a:solidFill>
              </a:rPr>
              <a:t>Development</a:t>
            </a:r>
            <a:r>
              <a:rPr lang="fr-FR" sz="1600" i="1" dirty="0">
                <a:solidFill>
                  <a:srgbClr val="00A3A6"/>
                </a:solidFill>
              </a:rPr>
              <a:t> of </a:t>
            </a:r>
            <a:r>
              <a:rPr lang="fr-FR" sz="1600" i="1" dirty="0" err="1">
                <a:solidFill>
                  <a:srgbClr val="00A3A6"/>
                </a:solidFill>
              </a:rPr>
              <a:t>tool</a:t>
            </a:r>
            <a:r>
              <a:rPr lang="fr-FR" sz="1600" i="1" dirty="0">
                <a:solidFill>
                  <a:srgbClr val="00A3A6"/>
                </a:solidFill>
              </a:rPr>
              <a:t>/workflows if </a:t>
            </a:r>
            <a:r>
              <a:rPr lang="fr-FR" sz="1600" i="1" dirty="0" err="1">
                <a:solidFill>
                  <a:srgbClr val="00A3A6"/>
                </a:solidFill>
              </a:rPr>
              <a:t>necessary</a:t>
            </a:r>
            <a:br>
              <a:rPr lang="fr-FR" sz="1600" i="1" dirty="0">
                <a:solidFill>
                  <a:srgbClr val="00A3A6"/>
                </a:solidFill>
              </a:rPr>
            </a:br>
            <a:endParaRPr lang="fr-FR" sz="1600" i="1" dirty="0">
              <a:solidFill>
                <a:srgbClr val="00A3A6"/>
              </a:solidFill>
            </a:endParaRPr>
          </a:p>
        </p:txBody>
      </p:sp>
      <p:pic>
        <p:nvPicPr>
          <p:cNvPr id="2" name="Image 1">
            <a:extLst>
              <a:ext uri="{FF2B5EF4-FFF2-40B4-BE49-F238E27FC236}">
                <a16:creationId xmlns:a16="http://schemas.microsoft.com/office/drawing/2014/main" id="{35F5300C-7FBD-40B5-9C9C-1CD31D79039B}"/>
              </a:ext>
            </a:extLst>
          </p:cNvPr>
          <p:cNvPicPr>
            <a:picLocks noChangeAspect="1"/>
          </p:cNvPicPr>
          <p:nvPr/>
        </p:nvPicPr>
        <p:blipFill>
          <a:blip r:embed="rId2"/>
          <a:stretch>
            <a:fillRect/>
          </a:stretch>
        </p:blipFill>
        <p:spPr>
          <a:xfrm>
            <a:off x="1201337" y="1124744"/>
            <a:ext cx="3955896" cy="2775612"/>
          </a:xfrm>
          <a:prstGeom prst="rect">
            <a:avLst/>
          </a:prstGeom>
        </p:spPr>
      </p:pic>
      <p:pic>
        <p:nvPicPr>
          <p:cNvPr id="4" name="Image 3">
            <a:extLst>
              <a:ext uri="{FF2B5EF4-FFF2-40B4-BE49-F238E27FC236}">
                <a16:creationId xmlns:a16="http://schemas.microsoft.com/office/drawing/2014/main" id="{3BCF7F71-B222-4370-8962-A3377AA10E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0204" y="2202297"/>
            <a:ext cx="921578" cy="1196752"/>
          </a:xfrm>
          <a:prstGeom prst="rect">
            <a:avLst/>
          </a:prstGeom>
        </p:spPr>
      </p:pic>
      <p:sp>
        <p:nvSpPr>
          <p:cNvPr id="5" name="Rectangle 4">
            <a:extLst>
              <a:ext uri="{FF2B5EF4-FFF2-40B4-BE49-F238E27FC236}">
                <a16:creationId xmlns:a16="http://schemas.microsoft.com/office/drawing/2014/main" id="{76B1E2EE-9B0E-451A-8B79-027F5A35F2E4}"/>
              </a:ext>
            </a:extLst>
          </p:cNvPr>
          <p:cNvSpPr/>
          <p:nvPr/>
        </p:nvSpPr>
        <p:spPr>
          <a:xfrm>
            <a:off x="5680204" y="1319282"/>
            <a:ext cx="3438128" cy="646331"/>
          </a:xfrm>
          <a:prstGeom prst="rect">
            <a:avLst/>
          </a:prstGeom>
        </p:spPr>
        <p:txBody>
          <a:bodyPr wrap="square">
            <a:spAutoFit/>
          </a:bodyPr>
          <a:lstStyle/>
          <a:p>
            <a:r>
              <a:rPr lang="en-GB" sz="1200" dirty="0">
                <a:hlinkClick r:id="rId4"/>
              </a:rPr>
              <a:t>https://forgemia.inra.fr/sps-bioinfo/leptassemble</a:t>
            </a:r>
            <a:endParaRPr lang="en-GB" sz="1200" dirty="0"/>
          </a:p>
          <a:p>
            <a:endParaRPr lang="en-GB" sz="1200" dirty="0"/>
          </a:p>
          <a:p>
            <a:r>
              <a:rPr lang="en-GB" sz="1200" dirty="0"/>
              <a:t>Assembly / Annotation workflow</a:t>
            </a:r>
          </a:p>
        </p:txBody>
      </p:sp>
      <p:sp>
        <p:nvSpPr>
          <p:cNvPr id="6" name="ZoneTexte 5">
            <a:extLst>
              <a:ext uri="{FF2B5EF4-FFF2-40B4-BE49-F238E27FC236}">
                <a16:creationId xmlns:a16="http://schemas.microsoft.com/office/drawing/2014/main" id="{C0C3A947-A42B-4F16-9527-DC8083B372B4}"/>
              </a:ext>
            </a:extLst>
          </p:cNvPr>
          <p:cNvSpPr txBox="1"/>
          <p:nvPr/>
        </p:nvSpPr>
        <p:spPr>
          <a:xfrm>
            <a:off x="6716639" y="2569268"/>
            <a:ext cx="2030749" cy="307777"/>
          </a:xfrm>
          <a:prstGeom prst="rect">
            <a:avLst/>
          </a:prstGeom>
          <a:noFill/>
        </p:spPr>
        <p:txBody>
          <a:bodyPr wrap="none" rtlCol="0">
            <a:spAutoFit/>
          </a:bodyPr>
          <a:lstStyle/>
          <a:p>
            <a:r>
              <a:rPr lang="en-GB" sz="1400" dirty="0" err="1"/>
              <a:t>A.Sandri</a:t>
            </a:r>
            <a:r>
              <a:rPr lang="en-GB" sz="1400" dirty="0"/>
              <a:t>, AAP SPS </a:t>
            </a:r>
            <a:r>
              <a:rPr lang="en-GB" sz="1400" dirty="0" err="1"/>
              <a:t>bioinfo</a:t>
            </a:r>
            <a:endParaRPr lang="en-GB" sz="1400" dirty="0"/>
          </a:p>
        </p:txBody>
      </p:sp>
      <p:pic>
        <p:nvPicPr>
          <p:cNvPr id="8" name="Image 7">
            <a:extLst>
              <a:ext uri="{FF2B5EF4-FFF2-40B4-BE49-F238E27FC236}">
                <a16:creationId xmlns:a16="http://schemas.microsoft.com/office/drawing/2014/main" id="{9E66887F-3F63-412F-B22C-0914676AE421}"/>
              </a:ext>
            </a:extLst>
          </p:cNvPr>
          <p:cNvPicPr>
            <a:picLocks noChangeAspect="1"/>
          </p:cNvPicPr>
          <p:nvPr/>
        </p:nvPicPr>
        <p:blipFill>
          <a:blip r:embed="rId5"/>
          <a:stretch>
            <a:fillRect/>
          </a:stretch>
        </p:blipFill>
        <p:spPr>
          <a:xfrm>
            <a:off x="1547664" y="4293096"/>
            <a:ext cx="2933088" cy="2436865"/>
          </a:xfrm>
          <a:prstGeom prst="rect">
            <a:avLst/>
          </a:prstGeom>
        </p:spPr>
      </p:pic>
      <p:sp>
        <p:nvSpPr>
          <p:cNvPr id="9" name="Rectangle 8">
            <a:extLst>
              <a:ext uri="{FF2B5EF4-FFF2-40B4-BE49-F238E27FC236}">
                <a16:creationId xmlns:a16="http://schemas.microsoft.com/office/drawing/2014/main" id="{07493689-09BE-4380-86EB-DFA1EB797830}"/>
              </a:ext>
            </a:extLst>
          </p:cNvPr>
          <p:cNvSpPr/>
          <p:nvPr/>
        </p:nvSpPr>
        <p:spPr>
          <a:xfrm>
            <a:off x="5076056" y="4180845"/>
            <a:ext cx="2918941" cy="646331"/>
          </a:xfrm>
          <a:prstGeom prst="rect">
            <a:avLst/>
          </a:prstGeom>
        </p:spPr>
        <p:txBody>
          <a:bodyPr wrap="none">
            <a:spAutoFit/>
          </a:bodyPr>
          <a:lstStyle/>
          <a:p>
            <a:r>
              <a:rPr lang="en-GB" sz="1200" dirty="0">
                <a:hlinkClick r:id="rId6"/>
              </a:rPr>
              <a:t>https://forgemia.inra.fr/bioger/ingenannot/</a:t>
            </a:r>
            <a:endParaRPr lang="en-GB" sz="1200" dirty="0"/>
          </a:p>
          <a:p>
            <a:endParaRPr lang="en-GB" sz="1200" dirty="0"/>
          </a:p>
          <a:p>
            <a:r>
              <a:rPr lang="en-GB" sz="1200" dirty="0"/>
              <a:t>Gene annotation</a:t>
            </a:r>
          </a:p>
        </p:txBody>
      </p:sp>
      <p:pic>
        <p:nvPicPr>
          <p:cNvPr id="10" name="Image 9">
            <a:extLst>
              <a:ext uri="{FF2B5EF4-FFF2-40B4-BE49-F238E27FC236}">
                <a16:creationId xmlns:a16="http://schemas.microsoft.com/office/drawing/2014/main" id="{BFE7421F-1703-4981-B49F-FD020CA0EB16}"/>
              </a:ext>
            </a:extLst>
          </p:cNvPr>
          <p:cNvPicPr>
            <a:picLocks noChangeAspect="1"/>
          </p:cNvPicPr>
          <p:nvPr/>
        </p:nvPicPr>
        <p:blipFill>
          <a:blip r:embed="rId7"/>
          <a:stretch>
            <a:fillRect/>
          </a:stretch>
        </p:blipFill>
        <p:spPr>
          <a:xfrm>
            <a:off x="5292080" y="5213014"/>
            <a:ext cx="903036" cy="917962"/>
          </a:xfrm>
          <a:prstGeom prst="rect">
            <a:avLst/>
          </a:prstGeom>
        </p:spPr>
      </p:pic>
      <p:sp>
        <p:nvSpPr>
          <p:cNvPr id="13" name="ZoneTexte 12">
            <a:extLst>
              <a:ext uri="{FF2B5EF4-FFF2-40B4-BE49-F238E27FC236}">
                <a16:creationId xmlns:a16="http://schemas.microsoft.com/office/drawing/2014/main" id="{A783634C-457D-47D0-9EE9-654834EDB480}"/>
              </a:ext>
            </a:extLst>
          </p:cNvPr>
          <p:cNvSpPr txBox="1"/>
          <p:nvPr/>
        </p:nvSpPr>
        <p:spPr>
          <a:xfrm>
            <a:off x="6383893" y="5518106"/>
            <a:ext cx="1685974" cy="307777"/>
          </a:xfrm>
          <a:prstGeom prst="rect">
            <a:avLst/>
          </a:prstGeom>
          <a:noFill/>
        </p:spPr>
        <p:txBody>
          <a:bodyPr wrap="none" rtlCol="0">
            <a:spAutoFit/>
          </a:bodyPr>
          <a:lstStyle/>
          <a:p>
            <a:r>
              <a:rPr lang="en-GB" sz="1400" dirty="0" err="1"/>
              <a:t>L.Lamothe</a:t>
            </a:r>
            <a:r>
              <a:rPr lang="en-GB" sz="1400" dirty="0"/>
              <a:t>, Master 2</a:t>
            </a:r>
          </a:p>
        </p:txBody>
      </p:sp>
      <p:sp>
        <p:nvSpPr>
          <p:cNvPr id="14" name="ZoneTexte 13">
            <a:extLst>
              <a:ext uri="{FF2B5EF4-FFF2-40B4-BE49-F238E27FC236}">
                <a16:creationId xmlns:a16="http://schemas.microsoft.com/office/drawing/2014/main" id="{8F47589F-9CC5-40DA-8949-AA3BBE4DA804}"/>
              </a:ext>
            </a:extLst>
          </p:cNvPr>
          <p:cNvSpPr txBox="1"/>
          <p:nvPr/>
        </p:nvSpPr>
        <p:spPr>
          <a:xfrm>
            <a:off x="6716639" y="3044755"/>
            <a:ext cx="1690527" cy="523220"/>
          </a:xfrm>
          <a:prstGeom prst="rect">
            <a:avLst/>
          </a:prstGeom>
          <a:noFill/>
        </p:spPr>
        <p:txBody>
          <a:bodyPr wrap="none" rtlCol="0">
            <a:spAutoFit/>
          </a:bodyPr>
          <a:lstStyle/>
          <a:p>
            <a:r>
              <a:rPr lang="en-GB" sz="1400" dirty="0"/>
              <a:t>SPS </a:t>
            </a:r>
            <a:r>
              <a:rPr lang="en-GB" sz="1400" dirty="0" err="1"/>
              <a:t>Bioinfo</a:t>
            </a:r>
            <a:r>
              <a:rPr lang="en-GB" sz="1400" dirty="0"/>
              <a:t> Meeting </a:t>
            </a:r>
          </a:p>
          <a:p>
            <a:r>
              <a:rPr lang="en-GB" sz="1400" dirty="0"/>
              <a:t>January 2022</a:t>
            </a:r>
          </a:p>
        </p:txBody>
      </p:sp>
    </p:spTree>
    <p:extLst>
      <p:ext uri="{BB962C8B-B14F-4D97-AF65-F5344CB8AC3E}">
        <p14:creationId xmlns:p14="http://schemas.microsoft.com/office/powerpoint/2010/main" val="2695311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33E1D9C7-8F39-4726-8991-58A6629FA870}"/>
              </a:ext>
            </a:extLst>
          </p:cNvPr>
          <p:cNvSpPr>
            <a:spLocks noGrp="1"/>
          </p:cNvSpPr>
          <p:nvPr>
            <p:ph type="title"/>
          </p:nvPr>
        </p:nvSpPr>
        <p:spPr>
          <a:xfrm>
            <a:off x="971600" y="25989"/>
            <a:ext cx="7992888" cy="1089503"/>
          </a:xfrm>
        </p:spPr>
        <p:txBody>
          <a:bodyPr>
            <a:normAutofit/>
          </a:bodyPr>
          <a:lstStyle/>
          <a:p>
            <a:r>
              <a:rPr lang="fr-FR" i="1" dirty="0"/>
              <a:t>5- </a:t>
            </a:r>
            <a:r>
              <a:rPr lang="fr-FR" i="1" dirty="0" err="1"/>
              <a:t>Results</a:t>
            </a:r>
            <a:r>
              <a:rPr lang="fr-FR" i="1" dirty="0"/>
              <a:t>: </a:t>
            </a:r>
            <a:r>
              <a:rPr lang="fr-FR" i="1" dirty="0" err="1"/>
              <a:t>availability</a:t>
            </a:r>
            <a:r>
              <a:rPr lang="fr-FR" i="1" dirty="0"/>
              <a:t>, </a:t>
            </a:r>
            <a:r>
              <a:rPr lang="fr-FR" i="1" dirty="0" err="1"/>
              <a:t>integration</a:t>
            </a:r>
            <a:br>
              <a:rPr lang="fr-FR" sz="2400" i="1" dirty="0"/>
            </a:br>
            <a:r>
              <a:rPr lang="fr-FR" sz="1600" i="1" dirty="0">
                <a:solidFill>
                  <a:srgbClr val="00A3A6"/>
                </a:solidFill>
              </a:rPr>
              <a:t>Web Interface </a:t>
            </a:r>
            <a:r>
              <a:rPr lang="fr-FR" sz="1600" i="1" dirty="0" err="1">
                <a:solidFill>
                  <a:srgbClr val="00A3A6"/>
                </a:solidFill>
              </a:rPr>
              <a:t>development</a:t>
            </a:r>
            <a:r>
              <a:rPr lang="fr-FR" sz="1600" i="1" dirty="0">
                <a:solidFill>
                  <a:srgbClr val="00A3A6"/>
                </a:solidFill>
              </a:rPr>
              <a:t> (</a:t>
            </a:r>
            <a:r>
              <a:rPr lang="fr-FR" sz="1600" i="1" dirty="0" err="1">
                <a:solidFill>
                  <a:srgbClr val="00A3A6"/>
                </a:solidFill>
              </a:rPr>
              <a:t>private</a:t>
            </a:r>
            <a:r>
              <a:rPr lang="fr-FR" sz="1600" i="1" dirty="0">
                <a:solidFill>
                  <a:srgbClr val="00A3A6"/>
                </a:solidFill>
              </a:rPr>
              <a:t> / public)</a:t>
            </a:r>
            <a:br>
              <a:rPr lang="fr-FR" sz="1600" i="1" dirty="0">
                <a:solidFill>
                  <a:srgbClr val="00A3A6"/>
                </a:solidFill>
              </a:rPr>
            </a:br>
            <a:endParaRPr lang="fr-FR" sz="1600" i="1" dirty="0">
              <a:solidFill>
                <a:srgbClr val="00A3A6"/>
              </a:solidFill>
            </a:endParaRPr>
          </a:p>
        </p:txBody>
      </p:sp>
      <p:sp>
        <p:nvSpPr>
          <p:cNvPr id="2" name="Rectangle 1">
            <a:extLst>
              <a:ext uri="{FF2B5EF4-FFF2-40B4-BE49-F238E27FC236}">
                <a16:creationId xmlns:a16="http://schemas.microsoft.com/office/drawing/2014/main" id="{540DB9FC-22BC-4E26-8C61-EEF4A909B8AD}"/>
              </a:ext>
            </a:extLst>
          </p:cNvPr>
          <p:cNvSpPr/>
          <p:nvPr/>
        </p:nvSpPr>
        <p:spPr>
          <a:xfrm>
            <a:off x="3203848" y="1115492"/>
            <a:ext cx="2989280" cy="369332"/>
          </a:xfrm>
          <a:prstGeom prst="rect">
            <a:avLst/>
          </a:prstGeom>
        </p:spPr>
        <p:txBody>
          <a:bodyPr wrap="none">
            <a:spAutoFit/>
          </a:bodyPr>
          <a:lstStyle/>
          <a:p>
            <a:r>
              <a:rPr lang="fr-FR" dirty="0">
                <a:hlinkClick r:id="rId2"/>
              </a:rPr>
              <a:t>https://bioinfo.bioger.inrae.fr</a:t>
            </a:r>
            <a:r>
              <a:rPr lang="fr-FR" dirty="0"/>
              <a:t> </a:t>
            </a:r>
          </a:p>
        </p:txBody>
      </p:sp>
      <p:pic>
        <p:nvPicPr>
          <p:cNvPr id="3" name="Image 2">
            <a:extLst>
              <a:ext uri="{FF2B5EF4-FFF2-40B4-BE49-F238E27FC236}">
                <a16:creationId xmlns:a16="http://schemas.microsoft.com/office/drawing/2014/main" id="{08D7E3F7-9873-4670-BFC8-DDC8222EC4E4}"/>
              </a:ext>
            </a:extLst>
          </p:cNvPr>
          <p:cNvPicPr>
            <a:picLocks noChangeAspect="1"/>
          </p:cNvPicPr>
          <p:nvPr/>
        </p:nvPicPr>
        <p:blipFill rotWithShape="1">
          <a:blip r:embed="rId3"/>
          <a:srcRect t="12738" r="6144" b="23990"/>
          <a:stretch/>
        </p:blipFill>
        <p:spPr>
          <a:xfrm>
            <a:off x="179512" y="1916832"/>
            <a:ext cx="8582206" cy="4339115"/>
          </a:xfrm>
          <a:prstGeom prst="rect">
            <a:avLst/>
          </a:prstGeom>
        </p:spPr>
      </p:pic>
      <p:pic>
        <p:nvPicPr>
          <p:cNvPr id="4" name="Image 3">
            <a:extLst>
              <a:ext uri="{FF2B5EF4-FFF2-40B4-BE49-F238E27FC236}">
                <a16:creationId xmlns:a16="http://schemas.microsoft.com/office/drawing/2014/main" id="{B78822C0-2E56-4B05-9ADD-6975782B74B5}"/>
              </a:ext>
            </a:extLst>
          </p:cNvPr>
          <p:cNvPicPr>
            <a:picLocks noChangeAspect="1"/>
          </p:cNvPicPr>
          <p:nvPr/>
        </p:nvPicPr>
        <p:blipFill>
          <a:blip r:embed="rId4"/>
          <a:stretch>
            <a:fillRect/>
          </a:stretch>
        </p:blipFill>
        <p:spPr>
          <a:xfrm>
            <a:off x="755576" y="1038184"/>
            <a:ext cx="1200318" cy="523948"/>
          </a:xfrm>
          <a:prstGeom prst="rect">
            <a:avLst/>
          </a:prstGeom>
        </p:spPr>
      </p:pic>
      <p:pic>
        <p:nvPicPr>
          <p:cNvPr id="6" name="Image 5">
            <a:extLst>
              <a:ext uri="{FF2B5EF4-FFF2-40B4-BE49-F238E27FC236}">
                <a16:creationId xmlns:a16="http://schemas.microsoft.com/office/drawing/2014/main" id="{E60D530F-9E50-4F61-B470-04C8EDC306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2942" y="909076"/>
            <a:ext cx="812894" cy="812894"/>
          </a:xfrm>
          <a:prstGeom prst="rect">
            <a:avLst/>
          </a:prstGeom>
        </p:spPr>
      </p:pic>
    </p:spTree>
    <p:extLst>
      <p:ext uri="{BB962C8B-B14F-4D97-AF65-F5344CB8AC3E}">
        <p14:creationId xmlns:p14="http://schemas.microsoft.com/office/powerpoint/2010/main" val="3655178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6D51B7F-CE36-4BBB-98B2-59A68A89D39B}"/>
              </a:ext>
            </a:extLst>
          </p:cNvPr>
          <p:cNvSpPr>
            <a:spLocks noGrp="1"/>
          </p:cNvSpPr>
          <p:nvPr>
            <p:ph type="sldNum" sz="quarter" idx="12"/>
          </p:nvPr>
        </p:nvSpPr>
        <p:spPr/>
        <p:txBody>
          <a:bodyPr/>
          <a:lstStyle/>
          <a:p>
            <a:fld id="{CF4668DC-857F-487D-BFFA-8C0CA5037977}" type="slidenum">
              <a:rPr lang="fr-BE" smtClean="0"/>
              <a:t>18</a:t>
            </a:fld>
            <a:endParaRPr lang="fr-BE" dirty="0"/>
          </a:p>
        </p:txBody>
      </p:sp>
      <p:pic>
        <p:nvPicPr>
          <p:cNvPr id="6" name="Image 5">
            <a:extLst>
              <a:ext uri="{FF2B5EF4-FFF2-40B4-BE49-F238E27FC236}">
                <a16:creationId xmlns:a16="http://schemas.microsoft.com/office/drawing/2014/main" id="{9B1AE20D-D63A-401B-B34A-378A1D2DE9F1}"/>
              </a:ext>
            </a:extLst>
          </p:cNvPr>
          <p:cNvPicPr>
            <a:picLocks noChangeAspect="1"/>
          </p:cNvPicPr>
          <p:nvPr/>
        </p:nvPicPr>
        <p:blipFill rotWithShape="1">
          <a:blip r:embed="rId2"/>
          <a:srcRect l="10625" t="18990" r="17027" b="8744"/>
          <a:stretch/>
        </p:blipFill>
        <p:spPr>
          <a:xfrm>
            <a:off x="968152" y="1300138"/>
            <a:ext cx="6861907" cy="5140799"/>
          </a:xfrm>
          <a:prstGeom prst="rect">
            <a:avLst/>
          </a:prstGeom>
        </p:spPr>
      </p:pic>
      <p:sp>
        <p:nvSpPr>
          <p:cNvPr id="8" name="Titre 11">
            <a:extLst>
              <a:ext uri="{FF2B5EF4-FFF2-40B4-BE49-F238E27FC236}">
                <a16:creationId xmlns:a16="http://schemas.microsoft.com/office/drawing/2014/main" id="{788E4811-7EB7-4409-9515-FC77BC65D31F}"/>
              </a:ext>
            </a:extLst>
          </p:cNvPr>
          <p:cNvSpPr txBox="1">
            <a:spLocks/>
          </p:cNvSpPr>
          <p:nvPr/>
        </p:nvSpPr>
        <p:spPr>
          <a:xfrm>
            <a:off x="971600" y="25989"/>
            <a:ext cx="7992888" cy="108950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000" b="1" kern="1200">
                <a:solidFill>
                  <a:schemeClr val="tx1"/>
                </a:solidFill>
                <a:latin typeface="Century Gothic" panose="020B0502020202020204" pitchFamily="34" charset="0"/>
                <a:ea typeface="+mj-ea"/>
                <a:cs typeface="+mj-cs"/>
              </a:defRPr>
            </a:lvl1pPr>
          </a:lstStyle>
          <a:p>
            <a:r>
              <a:rPr lang="fr-FR" i="1" dirty="0"/>
              <a:t>5- </a:t>
            </a:r>
            <a:r>
              <a:rPr lang="fr-FR" i="1" dirty="0" err="1"/>
              <a:t>Results</a:t>
            </a:r>
            <a:r>
              <a:rPr lang="fr-FR" i="1" dirty="0"/>
              <a:t>: </a:t>
            </a:r>
            <a:r>
              <a:rPr lang="fr-FR" i="1" dirty="0" err="1"/>
              <a:t>availability</a:t>
            </a:r>
            <a:r>
              <a:rPr lang="fr-FR" i="1" dirty="0"/>
              <a:t>, </a:t>
            </a:r>
            <a:r>
              <a:rPr lang="fr-FR" i="1" dirty="0" err="1"/>
              <a:t>integration</a:t>
            </a:r>
            <a:br>
              <a:rPr lang="fr-FR" sz="2400" i="1" dirty="0"/>
            </a:br>
            <a:r>
              <a:rPr lang="fr-FR" sz="1600" i="1" dirty="0">
                <a:solidFill>
                  <a:srgbClr val="00A3A6"/>
                </a:solidFill>
              </a:rPr>
              <a:t>Web Interface </a:t>
            </a:r>
            <a:r>
              <a:rPr lang="fr-FR" sz="1600" i="1" dirty="0" err="1">
                <a:solidFill>
                  <a:srgbClr val="00A3A6"/>
                </a:solidFill>
              </a:rPr>
              <a:t>development</a:t>
            </a:r>
            <a:r>
              <a:rPr lang="fr-FR" sz="1600" i="1" dirty="0">
                <a:solidFill>
                  <a:srgbClr val="00A3A6"/>
                </a:solidFill>
              </a:rPr>
              <a:t> (</a:t>
            </a:r>
            <a:r>
              <a:rPr lang="fr-FR" sz="1600" i="1" dirty="0" err="1">
                <a:solidFill>
                  <a:srgbClr val="00A3A6"/>
                </a:solidFill>
              </a:rPr>
              <a:t>private</a:t>
            </a:r>
            <a:r>
              <a:rPr lang="fr-FR" sz="1600" i="1" dirty="0">
                <a:solidFill>
                  <a:srgbClr val="00A3A6"/>
                </a:solidFill>
              </a:rPr>
              <a:t> / public)</a:t>
            </a:r>
            <a:br>
              <a:rPr lang="fr-FR" sz="1600" i="1" dirty="0">
                <a:solidFill>
                  <a:srgbClr val="00A3A6"/>
                </a:solidFill>
              </a:rPr>
            </a:br>
            <a:endParaRPr lang="fr-FR" sz="1600" i="1" dirty="0">
              <a:solidFill>
                <a:srgbClr val="00A3A6"/>
              </a:solidFill>
            </a:endParaRPr>
          </a:p>
        </p:txBody>
      </p:sp>
    </p:spTree>
    <p:extLst>
      <p:ext uri="{BB962C8B-B14F-4D97-AF65-F5344CB8AC3E}">
        <p14:creationId xmlns:p14="http://schemas.microsoft.com/office/powerpoint/2010/main" val="2886734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262D87C-926D-4185-B394-721D10087015}"/>
              </a:ext>
            </a:extLst>
          </p:cNvPr>
          <p:cNvSpPr>
            <a:spLocks noGrp="1"/>
          </p:cNvSpPr>
          <p:nvPr>
            <p:ph type="sldNum" sz="quarter" idx="12"/>
          </p:nvPr>
        </p:nvSpPr>
        <p:spPr/>
        <p:txBody>
          <a:bodyPr/>
          <a:lstStyle/>
          <a:p>
            <a:fld id="{CF4668DC-857F-487D-BFFA-8C0CA5037977}" type="slidenum">
              <a:rPr lang="fr-BE" smtClean="0"/>
              <a:t>19</a:t>
            </a:fld>
            <a:endParaRPr lang="fr-BE" dirty="0"/>
          </a:p>
        </p:txBody>
      </p:sp>
      <p:pic>
        <p:nvPicPr>
          <p:cNvPr id="6" name="Image 5">
            <a:extLst>
              <a:ext uri="{FF2B5EF4-FFF2-40B4-BE49-F238E27FC236}">
                <a16:creationId xmlns:a16="http://schemas.microsoft.com/office/drawing/2014/main" id="{1D79F2D7-BA73-42BC-8111-74E75CF7D706}"/>
              </a:ext>
            </a:extLst>
          </p:cNvPr>
          <p:cNvPicPr>
            <a:picLocks noChangeAspect="1"/>
          </p:cNvPicPr>
          <p:nvPr/>
        </p:nvPicPr>
        <p:blipFill rotWithShape="1">
          <a:blip r:embed="rId2"/>
          <a:srcRect t="13250" r="5113"/>
          <a:stretch/>
        </p:blipFill>
        <p:spPr>
          <a:xfrm>
            <a:off x="467544" y="1320164"/>
            <a:ext cx="2910964" cy="1995992"/>
          </a:xfrm>
          <a:prstGeom prst="rect">
            <a:avLst/>
          </a:prstGeom>
        </p:spPr>
      </p:pic>
      <p:sp>
        <p:nvSpPr>
          <p:cNvPr id="8" name="Titre 11">
            <a:extLst>
              <a:ext uri="{FF2B5EF4-FFF2-40B4-BE49-F238E27FC236}">
                <a16:creationId xmlns:a16="http://schemas.microsoft.com/office/drawing/2014/main" id="{3C4D7E2C-8E71-4C73-A319-E72904A52424}"/>
              </a:ext>
            </a:extLst>
          </p:cNvPr>
          <p:cNvSpPr>
            <a:spLocks noGrp="1"/>
          </p:cNvSpPr>
          <p:nvPr>
            <p:ph type="title"/>
          </p:nvPr>
        </p:nvSpPr>
        <p:spPr>
          <a:xfrm>
            <a:off x="971600" y="25989"/>
            <a:ext cx="7992888" cy="1089503"/>
          </a:xfrm>
        </p:spPr>
        <p:txBody>
          <a:bodyPr>
            <a:normAutofit/>
          </a:bodyPr>
          <a:lstStyle/>
          <a:p>
            <a:r>
              <a:rPr lang="fr-FR" i="1" dirty="0"/>
              <a:t>5- </a:t>
            </a:r>
            <a:r>
              <a:rPr lang="fr-FR" i="1" dirty="0" err="1"/>
              <a:t>Results</a:t>
            </a:r>
            <a:r>
              <a:rPr lang="fr-FR" i="1" dirty="0"/>
              <a:t>: </a:t>
            </a:r>
            <a:r>
              <a:rPr lang="fr-FR" i="1" dirty="0" err="1"/>
              <a:t>availability</a:t>
            </a:r>
            <a:r>
              <a:rPr lang="fr-FR" i="1" dirty="0"/>
              <a:t>, </a:t>
            </a:r>
            <a:r>
              <a:rPr lang="fr-FR" i="1" dirty="0" err="1"/>
              <a:t>integration</a:t>
            </a:r>
            <a:br>
              <a:rPr lang="fr-FR" sz="2400" i="1" dirty="0"/>
            </a:br>
            <a:r>
              <a:rPr lang="fr-FR" sz="1600" i="1" dirty="0">
                <a:solidFill>
                  <a:srgbClr val="00A3A6"/>
                </a:solidFill>
              </a:rPr>
              <a:t>Web Interface </a:t>
            </a:r>
            <a:r>
              <a:rPr lang="fr-FR" sz="1600" i="1" dirty="0" err="1">
                <a:solidFill>
                  <a:srgbClr val="00A3A6"/>
                </a:solidFill>
              </a:rPr>
              <a:t>development</a:t>
            </a:r>
            <a:r>
              <a:rPr lang="fr-FR" sz="1600" i="1" dirty="0">
                <a:solidFill>
                  <a:srgbClr val="00A3A6"/>
                </a:solidFill>
              </a:rPr>
              <a:t> (</a:t>
            </a:r>
            <a:r>
              <a:rPr lang="fr-FR" sz="1600" i="1" dirty="0" err="1">
                <a:solidFill>
                  <a:srgbClr val="00A3A6"/>
                </a:solidFill>
              </a:rPr>
              <a:t>private</a:t>
            </a:r>
            <a:r>
              <a:rPr lang="fr-FR" sz="1600" i="1" dirty="0">
                <a:solidFill>
                  <a:srgbClr val="00A3A6"/>
                </a:solidFill>
              </a:rPr>
              <a:t> / public)</a:t>
            </a:r>
            <a:br>
              <a:rPr lang="fr-FR" sz="1600" i="1" dirty="0">
                <a:solidFill>
                  <a:srgbClr val="00A3A6"/>
                </a:solidFill>
              </a:rPr>
            </a:br>
            <a:endParaRPr lang="fr-FR" sz="1600" i="1" dirty="0">
              <a:solidFill>
                <a:srgbClr val="00A3A6"/>
              </a:solidFill>
            </a:endParaRPr>
          </a:p>
        </p:txBody>
      </p:sp>
      <p:sp>
        <p:nvSpPr>
          <p:cNvPr id="5" name="Rectangle 4">
            <a:extLst>
              <a:ext uri="{FF2B5EF4-FFF2-40B4-BE49-F238E27FC236}">
                <a16:creationId xmlns:a16="http://schemas.microsoft.com/office/drawing/2014/main" id="{BFB73D3D-1D1F-4B4B-A884-5E900FD2F60E}"/>
              </a:ext>
            </a:extLst>
          </p:cNvPr>
          <p:cNvSpPr/>
          <p:nvPr/>
        </p:nvSpPr>
        <p:spPr>
          <a:xfrm>
            <a:off x="745539" y="946215"/>
            <a:ext cx="3600400" cy="338554"/>
          </a:xfrm>
          <a:prstGeom prst="rect">
            <a:avLst/>
          </a:prstGeom>
        </p:spPr>
        <p:txBody>
          <a:bodyPr wrap="square">
            <a:spAutoFit/>
          </a:bodyPr>
          <a:lstStyle/>
          <a:p>
            <a:r>
              <a:rPr lang="fr-FR" sz="1600" b="1" i="1" u="sng" dirty="0" err="1">
                <a:latin typeface="Century Gothic" panose="020B0502020202020204" pitchFamily="34" charset="0"/>
              </a:rPr>
              <a:t>Genome</a:t>
            </a:r>
            <a:r>
              <a:rPr lang="fr-FR" sz="1600" b="1" i="1" u="sng" dirty="0">
                <a:latin typeface="Century Gothic" panose="020B0502020202020204" pitchFamily="34" charset="0"/>
              </a:rPr>
              <a:t> &amp; Populations</a:t>
            </a:r>
          </a:p>
        </p:txBody>
      </p:sp>
      <p:pic>
        <p:nvPicPr>
          <p:cNvPr id="2" name="Image 1">
            <a:extLst>
              <a:ext uri="{FF2B5EF4-FFF2-40B4-BE49-F238E27FC236}">
                <a16:creationId xmlns:a16="http://schemas.microsoft.com/office/drawing/2014/main" id="{7A003D64-644A-4FAC-991E-BF83F06BB345}"/>
              </a:ext>
            </a:extLst>
          </p:cNvPr>
          <p:cNvPicPr>
            <a:picLocks noChangeAspect="1"/>
          </p:cNvPicPr>
          <p:nvPr/>
        </p:nvPicPr>
        <p:blipFill>
          <a:blip r:embed="rId3"/>
          <a:stretch>
            <a:fillRect/>
          </a:stretch>
        </p:blipFill>
        <p:spPr>
          <a:xfrm>
            <a:off x="4855013" y="1593875"/>
            <a:ext cx="3692676" cy="1719421"/>
          </a:xfrm>
          <a:prstGeom prst="rect">
            <a:avLst/>
          </a:prstGeom>
        </p:spPr>
      </p:pic>
      <p:sp>
        <p:nvSpPr>
          <p:cNvPr id="7" name="Rectangle 6">
            <a:extLst>
              <a:ext uri="{FF2B5EF4-FFF2-40B4-BE49-F238E27FC236}">
                <a16:creationId xmlns:a16="http://schemas.microsoft.com/office/drawing/2014/main" id="{84F8930F-1202-4A66-ABD5-98A506B09E53}"/>
              </a:ext>
            </a:extLst>
          </p:cNvPr>
          <p:cNvSpPr/>
          <p:nvPr/>
        </p:nvSpPr>
        <p:spPr>
          <a:xfrm>
            <a:off x="4855012" y="1255321"/>
            <a:ext cx="4109475" cy="338554"/>
          </a:xfrm>
          <a:prstGeom prst="rect">
            <a:avLst/>
          </a:prstGeom>
        </p:spPr>
        <p:txBody>
          <a:bodyPr wrap="square">
            <a:spAutoFit/>
          </a:bodyPr>
          <a:lstStyle/>
          <a:p>
            <a:r>
              <a:rPr lang="fr-FR" sz="1600" b="1" i="1" u="sng" dirty="0" err="1">
                <a:latin typeface="Century Gothic" panose="020B0502020202020204" pitchFamily="34" charset="0"/>
              </a:rPr>
              <a:t>Polymorphism</a:t>
            </a:r>
            <a:r>
              <a:rPr lang="fr-FR" sz="1600" b="1" i="1" u="sng" dirty="0">
                <a:latin typeface="Century Gothic" panose="020B0502020202020204" pitchFamily="34" charset="0"/>
              </a:rPr>
              <a:t> / Structural variation</a:t>
            </a:r>
          </a:p>
        </p:txBody>
      </p:sp>
      <p:sp>
        <p:nvSpPr>
          <p:cNvPr id="9" name="Rectangle 8">
            <a:extLst>
              <a:ext uri="{FF2B5EF4-FFF2-40B4-BE49-F238E27FC236}">
                <a16:creationId xmlns:a16="http://schemas.microsoft.com/office/drawing/2014/main" id="{33100BAB-BEA1-469F-8035-633259D833D5}"/>
              </a:ext>
            </a:extLst>
          </p:cNvPr>
          <p:cNvSpPr/>
          <p:nvPr/>
        </p:nvSpPr>
        <p:spPr>
          <a:xfrm>
            <a:off x="611560" y="3789040"/>
            <a:ext cx="2016224" cy="338554"/>
          </a:xfrm>
          <a:prstGeom prst="rect">
            <a:avLst/>
          </a:prstGeom>
        </p:spPr>
        <p:txBody>
          <a:bodyPr wrap="square">
            <a:spAutoFit/>
          </a:bodyPr>
          <a:lstStyle/>
          <a:p>
            <a:r>
              <a:rPr lang="fr-FR" sz="1600" b="1" i="1" u="sng" dirty="0" err="1">
                <a:latin typeface="Century Gothic" panose="020B0502020202020204" pitchFamily="34" charset="0"/>
              </a:rPr>
              <a:t>Genome</a:t>
            </a:r>
            <a:r>
              <a:rPr lang="fr-FR" sz="1600" b="1" i="1" u="sng" dirty="0">
                <a:latin typeface="Century Gothic" panose="020B0502020202020204" pitchFamily="34" charset="0"/>
              </a:rPr>
              <a:t> Browser</a:t>
            </a:r>
          </a:p>
        </p:txBody>
      </p:sp>
      <p:pic>
        <p:nvPicPr>
          <p:cNvPr id="3" name="Image 2">
            <a:extLst>
              <a:ext uri="{FF2B5EF4-FFF2-40B4-BE49-F238E27FC236}">
                <a16:creationId xmlns:a16="http://schemas.microsoft.com/office/drawing/2014/main" id="{86C078D4-B6E6-4B23-A47F-F553CB6C33C6}"/>
              </a:ext>
            </a:extLst>
          </p:cNvPr>
          <p:cNvPicPr>
            <a:picLocks noChangeAspect="1"/>
          </p:cNvPicPr>
          <p:nvPr/>
        </p:nvPicPr>
        <p:blipFill>
          <a:blip r:embed="rId4"/>
          <a:stretch>
            <a:fillRect/>
          </a:stretch>
        </p:blipFill>
        <p:spPr>
          <a:xfrm>
            <a:off x="467544" y="4177376"/>
            <a:ext cx="3960440" cy="2065010"/>
          </a:xfrm>
          <a:prstGeom prst="rect">
            <a:avLst/>
          </a:prstGeom>
        </p:spPr>
      </p:pic>
      <p:sp>
        <p:nvSpPr>
          <p:cNvPr id="10" name="Rectangle 9">
            <a:extLst>
              <a:ext uri="{FF2B5EF4-FFF2-40B4-BE49-F238E27FC236}">
                <a16:creationId xmlns:a16="http://schemas.microsoft.com/office/drawing/2014/main" id="{D31FEF69-D160-4DA6-BB6E-2CA84CF8BBD4}"/>
              </a:ext>
            </a:extLst>
          </p:cNvPr>
          <p:cNvSpPr/>
          <p:nvPr/>
        </p:nvSpPr>
        <p:spPr>
          <a:xfrm>
            <a:off x="5693239" y="3651850"/>
            <a:ext cx="2016224" cy="338554"/>
          </a:xfrm>
          <a:prstGeom prst="rect">
            <a:avLst/>
          </a:prstGeom>
        </p:spPr>
        <p:txBody>
          <a:bodyPr wrap="square">
            <a:spAutoFit/>
          </a:bodyPr>
          <a:lstStyle/>
          <a:p>
            <a:r>
              <a:rPr lang="fr-FR" sz="1600" b="1" i="1" u="sng" dirty="0">
                <a:latin typeface="Century Gothic" panose="020B0502020202020204" pitchFamily="34" charset="0"/>
              </a:rPr>
              <a:t>Data Browser</a:t>
            </a:r>
          </a:p>
        </p:txBody>
      </p:sp>
      <p:pic>
        <p:nvPicPr>
          <p:cNvPr id="11" name="Image 10">
            <a:extLst>
              <a:ext uri="{FF2B5EF4-FFF2-40B4-BE49-F238E27FC236}">
                <a16:creationId xmlns:a16="http://schemas.microsoft.com/office/drawing/2014/main" id="{12554999-F1AA-4898-8253-F6C19273E3DE}"/>
              </a:ext>
            </a:extLst>
          </p:cNvPr>
          <p:cNvPicPr>
            <a:picLocks noChangeAspect="1"/>
          </p:cNvPicPr>
          <p:nvPr/>
        </p:nvPicPr>
        <p:blipFill>
          <a:blip r:embed="rId5"/>
          <a:stretch>
            <a:fillRect/>
          </a:stretch>
        </p:blipFill>
        <p:spPr>
          <a:xfrm>
            <a:off x="4716018" y="4328958"/>
            <a:ext cx="4283968" cy="1533117"/>
          </a:xfrm>
          <a:prstGeom prst="rect">
            <a:avLst/>
          </a:prstGeom>
        </p:spPr>
      </p:pic>
      <p:sp>
        <p:nvSpPr>
          <p:cNvPr id="12" name="Rectangle 11">
            <a:extLst>
              <a:ext uri="{FF2B5EF4-FFF2-40B4-BE49-F238E27FC236}">
                <a16:creationId xmlns:a16="http://schemas.microsoft.com/office/drawing/2014/main" id="{D88A566D-EE55-4903-892D-117356225700}"/>
              </a:ext>
            </a:extLst>
          </p:cNvPr>
          <p:cNvSpPr/>
          <p:nvPr/>
        </p:nvSpPr>
        <p:spPr>
          <a:xfrm>
            <a:off x="4855012" y="6204161"/>
            <a:ext cx="1197764" cy="369332"/>
          </a:xfrm>
          <a:prstGeom prst="rect">
            <a:avLst/>
          </a:prstGeom>
        </p:spPr>
        <p:txBody>
          <a:bodyPr wrap="none">
            <a:spAutoFit/>
          </a:bodyPr>
          <a:lstStyle/>
          <a:p>
            <a:r>
              <a:rPr lang="fr-FR" b="1" i="1" dirty="0">
                <a:solidFill>
                  <a:srgbClr val="FF0000"/>
                </a:solidFill>
                <a:latin typeface="Century Gothic" panose="020B0502020202020204" pitchFamily="34" charset="0"/>
              </a:rPr>
              <a:t>=&gt; </a:t>
            </a:r>
            <a:r>
              <a:rPr lang="fr-FR" b="1" i="1" dirty="0" err="1">
                <a:solidFill>
                  <a:srgbClr val="FF0000"/>
                </a:solidFill>
                <a:latin typeface="Century Gothic" panose="020B0502020202020204" pitchFamily="34" charset="0"/>
              </a:rPr>
              <a:t>Demo</a:t>
            </a:r>
            <a:endParaRPr lang="fr-FR" b="1" i="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926908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9ACD37E-22CA-445A-842D-F90CE88C287B}"/>
              </a:ext>
            </a:extLst>
          </p:cNvPr>
          <p:cNvSpPr>
            <a:spLocks noGrp="1"/>
          </p:cNvSpPr>
          <p:nvPr>
            <p:ph type="title"/>
          </p:nvPr>
        </p:nvSpPr>
        <p:spPr>
          <a:xfrm>
            <a:off x="502496" y="2824"/>
            <a:ext cx="8641503" cy="1041812"/>
          </a:xfrm>
        </p:spPr>
        <p:txBody>
          <a:bodyPr/>
          <a:lstStyle/>
          <a:p>
            <a:r>
              <a:rPr lang="fr-FR" dirty="0" err="1"/>
              <a:t>Genomics</a:t>
            </a:r>
            <a:r>
              <a:rPr lang="fr-FR" dirty="0"/>
              <a:t> </a:t>
            </a:r>
            <a:r>
              <a:rPr lang="fr-FR" dirty="0" err="1"/>
              <a:t>project</a:t>
            </a:r>
            <a:r>
              <a:rPr lang="fr-FR" dirty="0"/>
              <a:t> - life cycle</a:t>
            </a:r>
            <a:br>
              <a:rPr lang="fr-FR" dirty="0"/>
            </a:br>
            <a:r>
              <a:rPr lang="fr-FR" sz="1400" dirty="0" err="1">
                <a:solidFill>
                  <a:srgbClr val="00A3A6"/>
                </a:solidFill>
              </a:rPr>
              <a:t>When</a:t>
            </a:r>
            <a:r>
              <a:rPr lang="fr-FR" sz="1400" dirty="0">
                <a:solidFill>
                  <a:srgbClr val="00A3A6"/>
                </a:solidFill>
              </a:rPr>
              <a:t> and How </a:t>
            </a:r>
            <a:r>
              <a:rPr lang="fr-FR" sz="1400" dirty="0" err="1">
                <a:solidFill>
                  <a:srgbClr val="00A3A6"/>
                </a:solidFill>
              </a:rPr>
              <a:t>we</a:t>
            </a:r>
            <a:r>
              <a:rPr lang="fr-FR" sz="1400" dirty="0">
                <a:solidFill>
                  <a:srgbClr val="00A3A6"/>
                </a:solidFill>
              </a:rPr>
              <a:t> can help </a:t>
            </a:r>
            <a:r>
              <a:rPr lang="fr-FR" sz="1400" dirty="0" err="1">
                <a:solidFill>
                  <a:srgbClr val="00A3A6"/>
                </a:solidFill>
              </a:rPr>
              <a:t>you</a:t>
            </a:r>
            <a:r>
              <a:rPr lang="fr-FR" sz="1400" dirty="0">
                <a:solidFill>
                  <a:srgbClr val="00A3A6"/>
                </a:solidFill>
              </a:rPr>
              <a:t> ?</a:t>
            </a:r>
          </a:p>
        </p:txBody>
      </p:sp>
      <p:sp>
        <p:nvSpPr>
          <p:cNvPr id="15" name="Rectangle 14">
            <a:extLst>
              <a:ext uri="{FF2B5EF4-FFF2-40B4-BE49-F238E27FC236}">
                <a16:creationId xmlns:a16="http://schemas.microsoft.com/office/drawing/2014/main" id="{CCB149F5-0763-4D9E-903F-A7BCDFEC7B37}"/>
              </a:ext>
            </a:extLst>
          </p:cNvPr>
          <p:cNvSpPr/>
          <p:nvPr/>
        </p:nvSpPr>
        <p:spPr>
          <a:xfrm>
            <a:off x="670507" y="1124744"/>
            <a:ext cx="7515199" cy="5478423"/>
          </a:xfrm>
          <a:prstGeom prst="rect">
            <a:avLst/>
          </a:prstGeom>
          <a:ln>
            <a:noFill/>
          </a:ln>
        </p:spPr>
        <p:txBody>
          <a:bodyPr wrap="none">
            <a:spAutoFit/>
          </a:bodyPr>
          <a:lstStyle/>
          <a:p>
            <a:r>
              <a:rPr lang="fr-FR" b="1" i="1" dirty="0">
                <a:latin typeface="Century Gothic" panose="020B0502020202020204" pitchFamily="34" charset="0"/>
              </a:rPr>
              <a:t>1- Project </a:t>
            </a:r>
            <a:r>
              <a:rPr lang="fr-FR" b="1" i="1" dirty="0" err="1">
                <a:latin typeface="Century Gothic" panose="020B0502020202020204" pitchFamily="34" charset="0"/>
              </a:rPr>
              <a:t>Proposal</a:t>
            </a:r>
            <a:endParaRPr lang="fr-FR" b="1" i="1" dirty="0">
              <a:latin typeface="Century Gothic" panose="020B0502020202020204" pitchFamily="34" charset="0"/>
            </a:endParaRPr>
          </a:p>
          <a:p>
            <a:pPr marL="285750" indent="-285750">
              <a:buFontTx/>
              <a:buChar char="-"/>
            </a:pPr>
            <a:r>
              <a:rPr lang="fr-FR" sz="1400" b="1" i="1" dirty="0" err="1">
                <a:solidFill>
                  <a:srgbClr val="00A3A6"/>
                </a:solidFill>
                <a:latin typeface="Century Gothic" panose="020B0502020202020204" pitchFamily="34" charset="0"/>
              </a:rPr>
              <a:t>Experimental</a:t>
            </a:r>
            <a:r>
              <a:rPr lang="fr-FR" sz="1400" b="1" i="1" dirty="0">
                <a:solidFill>
                  <a:srgbClr val="00A3A6"/>
                </a:solidFill>
                <a:latin typeface="Century Gothic" panose="020B0502020202020204" pitchFamily="34" charset="0"/>
              </a:rPr>
              <a:t> design; </a:t>
            </a:r>
            <a:r>
              <a:rPr lang="fr-FR" sz="1400" b="1" i="1" dirty="0" err="1">
                <a:solidFill>
                  <a:srgbClr val="00A3A6"/>
                </a:solidFill>
                <a:latin typeface="Century Gothic" panose="020B0502020202020204" pitchFamily="34" charset="0"/>
              </a:rPr>
              <a:t>technological</a:t>
            </a:r>
            <a:r>
              <a:rPr lang="fr-FR" sz="1400" b="1" i="1" dirty="0">
                <a:solidFill>
                  <a:srgbClr val="00A3A6"/>
                </a:solidFill>
                <a:latin typeface="Century Gothic" panose="020B0502020202020204" pitchFamily="34" charset="0"/>
              </a:rPr>
              <a:t> </a:t>
            </a:r>
            <a:r>
              <a:rPr lang="fr-FR" sz="1400" b="1" i="1" dirty="0" err="1">
                <a:solidFill>
                  <a:srgbClr val="00A3A6"/>
                </a:solidFill>
                <a:latin typeface="Century Gothic" panose="020B0502020202020204" pitchFamily="34" charset="0"/>
              </a:rPr>
              <a:t>choices</a:t>
            </a:r>
            <a:endParaRPr lang="fr-FR" sz="1400" b="1" i="1" dirty="0">
              <a:solidFill>
                <a:srgbClr val="00A3A6"/>
              </a:solidFill>
              <a:latin typeface="Century Gothic" panose="020B0502020202020204" pitchFamily="34" charset="0"/>
            </a:endParaRPr>
          </a:p>
          <a:p>
            <a:pPr marL="285750" indent="-285750">
              <a:buFontTx/>
              <a:buChar char="-"/>
            </a:pPr>
            <a:r>
              <a:rPr lang="fr-FR" sz="1400" b="1" i="1" dirty="0">
                <a:solidFill>
                  <a:srgbClr val="00A3A6"/>
                </a:solidFill>
                <a:latin typeface="Century Gothic" panose="020B0502020202020204" pitchFamily="34" charset="0"/>
              </a:rPr>
              <a:t>Data Management Plan (DMP): support on </a:t>
            </a:r>
            <a:r>
              <a:rPr lang="fr-FR" sz="1400" b="1" i="1" dirty="0" err="1">
                <a:solidFill>
                  <a:srgbClr val="00A3A6"/>
                </a:solidFill>
                <a:latin typeface="Century Gothic" panose="020B0502020202020204" pitchFamily="34" charset="0"/>
              </a:rPr>
              <a:t>genomics</a:t>
            </a:r>
            <a:r>
              <a:rPr lang="fr-FR" sz="1400" b="1" i="1" dirty="0">
                <a:solidFill>
                  <a:srgbClr val="00A3A6"/>
                </a:solidFill>
                <a:latin typeface="Century Gothic" panose="020B0502020202020204" pitchFamily="34" charset="0"/>
              </a:rPr>
              <a:t> data</a:t>
            </a:r>
          </a:p>
          <a:p>
            <a:endParaRPr lang="fr-FR" b="1" i="1" dirty="0">
              <a:latin typeface="Century Gothic" panose="020B0502020202020204" pitchFamily="34" charset="0"/>
            </a:endParaRPr>
          </a:p>
          <a:p>
            <a:r>
              <a:rPr lang="fr-FR" b="1" i="1" dirty="0">
                <a:latin typeface="Century Gothic" panose="020B0502020202020204" pitchFamily="34" charset="0"/>
              </a:rPr>
              <a:t>2- </a:t>
            </a:r>
            <a:r>
              <a:rPr lang="fr-FR" b="1" i="1" dirty="0" err="1">
                <a:latin typeface="Century Gothic" panose="020B0502020202020204" pitchFamily="34" charset="0"/>
              </a:rPr>
              <a:t>Experiments</a:t>
            </a:r>
            <a:r>
              <a:rPr lang="fr-FR" b="1" i="1" dirty="0">
                <a:latin typeface="Century Gothic" panose="020B0502020202020204" pitchFamily="34" charset="0"/>
              </a:rPr>
              <a:t> – </a:t>
            </a:r>
            <a:r>
              <a:rPr lang="fr-FR" b="1" i="1" dirty="0" err="1">
                <a:latin typeface="Century Gothic" panose="020B0502020202020204" pitchFamily="34" charset="0"/>
              </a:rPr>
              <a:t>Biological</a:t>
            </a:r>
            <a:r>
              <a:rPr lang="fr-FR" b="1" i="1" dirty="0">
                <a:latin typeface="Century Gothic" panose="020B0502020202020204" pitchFamily="34" charset="0"/>
              </a:rPr>
              <a:t> </a:t>
            </a:r>
            <a:r>
              <a:rPr lang="fr-FR" b="1" i="1" dirty="0" err="1">
                <a:latin typeface="Century Gothic" panose="020B0502020202020204" pitchFamily="34" charset="0"/>
              </a:rPr>
              <a:t>material</a:t>
            </a:r>
            <a:endParaRPr lang="fr-FR" b="1" i="1" dirty="0">
              <a:latin typeface="Century Gothic" panose="020B0502020202020204" pitchFamily="34" charset="0"/>
            </a:endParaRPr>
          </a:p>
          <a:p>
            <a:pPr marL="285750" indent="-285750">
              <a:buFontTx/>
              <a:buChar char="-"/>
            </a:pPr>
            <a:r>
              <a:rPr lang="fr-FR" sz="1400" b="1" i="1" dirty="0" err="1">
                <a:solidFill>
                  <a:srgbClr val="00A3A6"/>
                </a:solidFill>
                <a:latin typeface="Century Gothic" panose="020B0502020202020204" pitchFamily="34" charset="0"/>
              </a:rPr>
              <a:t>It’s</a:t>
            </a:r>
            <a:r>
              <a:rPr lang="fr-FR" sz="1400" b="1" i="1" dirty="0">
                <a:solidFill>
                  <a:srgbClr val="00A3A6"/>
                </a:solidFill>
                <a:latin typeface="Century Gothic" panose="020B0502020202020204" pitchFamily="34" charset="0"/>
              </a:rPr>
              <a:t> </a:t>
            </a:r>
            <a:r>
              <a:rPr lang="fr-FR" sz="1400" b="1" i="1" dirty="0" err="1">
                <a:solidFill>
                  <a:srgbClr val="00A3A6"/>
                </a:solidFill>
                <a:latin typeface="Century Gothic" panose="020B0502020202020204" pitchFamily="34" charset="0"/>
              </a:rPr>
              <a:t>your</a:t>
            </a:r>
            <a:r>
              <a:rPr lang="fr-FR" sz="1400" b="1" i="1" dirty="0">
                <a:solidFill>
                  <a:srgbClr val="00A3A6"/>
                </a:solidFill>
                <a:latin typeface="Century Gothic" panose="020B0502020202020204" pitchFamily="34" charset="0"/>
              </a:rPr>
              <a:t> business ! </a:t>
            </a:r>
          </a:p>
          <a:p>
            <a:pPr marL="285750" indent="-285750">
              <a:buFontTx/>
              <a:buChar char="-"/>
            </a:pPr>
            <a:r>
              <a:rPr lang="fr-FR" sz="1400" b="1" i="1" dirty="0">
                <a:solidFill>
                  <a:srgbClr val="00A3A6"/>
                </a:solidFill>
                <a:latin typeface="Century Gothic" panose="020B0502020202020204" pitchFamily="34" charset="0"/>
              </a:rPr>
              <a:t>Protocol and </a:t>
            </a:r>
            <a:r>
              <a:rPr lang="fr-FR" sz="1400" b="1" i="1" dirty="0" err="1">
                <a:solidFill>
                  <a:srgbClr val="00A3A6"/>
                </a:solidFill>
                <a:latin typeface="Century Gothic" panose="020B0502020202020204" pitchFamily="34" charset="0"/>
              </a:rPr>
              <a:t>associated</a:t>
            </a:r>
            <a:r>
              <a:rPr lang="fr-FR" sz="1400" b="1" i="1" dirty="0">
                <a:solidFill>
                  <a:srgbClr val="00A3A6"/>
                </a:solidFill>
                <a:latin typeface="Century Gothic" panose="020B0502020202020204" pitchFamily="34" charset="0"/>
              </a:rPr>
              <a:t> </a:t>
            </a:r>
            <a:r>
              <a:rPr lang="fr-FR" sz="1400" b="1" i="1" dirty="0" err="1">
                <a:solidFill>
                  <a:srgbClr val="00A3A6"/>
                </a:solidFill>
                <a:latin typeface="Century Gothic" panose="020B0502020202020204" pitchFamily="34" charset="0"/>
              </a:rPr>
              <a:t>metadata</a:t>
            </a:r>
            <a:endParaRPr lang="fr-FR" sz="1400" b="1" i="1" dirty="0">
              <a:solidFill>
                <a:srgbClr val="00A3A6"/>
              </a:solidFill>
              <a:latin typeface="Century Gothic" panose="020B0502020202020204" pitchFamily="34" charset="0"/>
            </a:endParaRPr>
          </a:p>
          <a:p>
            <a:pPr marL="285750" indent="-285750">
              <a:buFontTx/>
              <a:buChar char="-"/>
            </a:pPr>
            <a:endParaRPr lang="fr-FR" sz="1400" b="1" i="1" dirty="0">
              <a:solidFill>
                <a:srgbClr val="00A3A6"/>
              </a:solidFill>
              <a:latin typeface="Century Gothic" panose="020B0502020202020204" pitchFamily="34" charset="0"/>
            </a:endParaRPr>
          </a:p>
          <a:p>
            <a:r>
              <a:rPr lang="fr-FR" b="1" i="1" dirty="0">
                <a:latin typeface="Century Gothic" panose="020B0502020202020204" pitchFamily="34" charset="0"/>
              </a:rPr>
              <a:t>3- </a:t>
            </a:r>
            <a:r>
              <a:rPr lang="fr-FR" b="1" i="1" dirty="0" err="1">
                <a:latin typeface="Century Gothic" panose="020B0502020202020204" pitchFamily="34" charset="0"/>
              </a:rPr>
              <a:t>Genomics</a:t>
            </a:r>
            <a:r>
              <a:rPr lang="fr-FR" b="1" i="1" dirty="0">
                <a:latin typeface="Century Gothic" panose="020B0502020202020204" pitchFamily="34" charset="0"/>
              </a:rPr>
              <a:t> </a:t>
            </a:r>
            <a:r>
              <a:rPr lang="fr-FR" b="1" i="1" dirty="0" err="1">
                <a:latin typeface="Century Gothic" panose="020B0502020202020204" pitchFamily="34" charset="0"/>
              </a:rPr>
              <a:t>raw</a:t>
            </a:r>
            <a:r>
              <a:rPr lang="fr-FR" b="1" i="1" dirty="0">
                <a:latin typeface="Century Gothic" panose="020B0502020202020204" pitchFamily="34" charset="0"/>
              </a:rPr>
              <a:t> data</a:t>
            </a:r>
          </a:p>
          <a:p>
            <a:pPr marL="285750" indent="-285750">
              <a:buFontTx/>
              <a:buChar char="-"/>
            </a:pPr>
            <a:r>
              <a:rPr lang="fr-FR" sz="1400" b="1" i="1" dirty="0">
                <a:solidFill>
                  <a:srgbClr val="00A3A6"/>
                </a:solidFill>
                <a:latin typeface="Century Gothic" panose="020B0502020202020204" pitchFamily="34" charset="0"/>
              </a:rPr>
              <a:t>Long </a:t>
            </a:r>
            <a:r>
              <a:rPr lang="fr-FR" sz="1400" b="1" i="1" dirty="0" err="1">
                <a:solidFill>
                  <a:srgbClr val="00A3A6"/>
                </a:solidFill>
                <a:latin typeface="Century Gothic" panose="020B0502020202020204" pitchFamily="34" charset="0"/>
              </a:rPr>
              <a:t>term</a:t>
            </a:r>
            <a:r>
              <a:rPr lang="fr-FR" sz="1400" b="1" i="1" dirty="0">
                <a:solidFill>
                  <a:srgbClr val="00A3A6"/>
                </a:solidFill>
                <a:latin typeface="Century Gothic" panose="020B0502020202020204" pitchFamily="34" charset="0"/>
              </a:rPr>
              <a:t> </a:t>
            </a:r>
            <a:r>
              <a:rPr lang="fr-FR" sz="1400" b="1" i="1" dirty="0" err="1">
                <a:solidFill>
                  <a:srgbClr val="00A3A6"/>
                </a:solidFill>
                <a:latin typeface="Century Gothic" panose="020B0502020202020204" pitchFamily="34" charset="0"/>
              </a:rPr>
              <a:t>storage</a:t>
            </a:r>
            <a:r>
              <a:rPr lang="fr-FR" sz="1400" b="1" i="1" dirty="0">
                <a:solidFill>
                  <a:srgbClr val="00A3A6"/>
                </a:solidFill>
                <a:latin typeface="Century Gothic" panose="020B0502020202020204" pitchFamily="34" charset="0"/>
              </a:rPr>
              <a:t> of </a:t>
            </a:r>
            <a:r>
              <a:rPr lang="fr-FR" sz="1400" b="1" i="1" dirty="0" err="1">
                <a:solidFill>
                  <a:srgbClr val="00A3A6"/>
                </a:solidFill>
                <a:latin typeface="Century Gothic" panose="020B0502020202020204" pitchFamily="34" charset="0"/>
              </a:rPr>
              <a:t>raw</a:t>
            </a:r>
            <a:r>
              <a:rPr lang="fr-FR" sz="1400" b="1" i="1" dirty="0">
                <a:solidFill>
                  <a:srgbClr val="00A3A6"/>
                </a:solidFill>
                <a:latin typeface="Century Gothic" panose="020B0502020202020204" pitchFamily="34" charset="0"/>
              </a:rPr>
              <a:t> data </a:t>
            </a:r>
            <a:r>
              <a:rPr lang="fr-FR" sz="1400" b="1" i="1" dirty="0" err="1">
                <a:solidFill>
                  <a:srgbClr val="00A3A6"/>
                </a:solidFill>
                <a:latin typeface="Century Gothic" panose="020B0502020202020204" pitchFamily="34" charset="0"/>
              </a:rPr>
              <a:t>with</a:t>
            </a:r>
            <a:r>
              <a:rPr lang="fr-FR" sz="1400" b="1" i="1" dirty="0">
                <a:solidFill>
                  <a:srgbClr val="00A3A6"/>
                </a:solidFill>
                <a:latin typeface="Century Gothic" panose="020B0502020202020204" pitchFamily="34" charset="0"/>
              </a:rPr>
              <a:t> </a:t>
            </a:r>
            <a:r>
              <a:rPr lang="fr-FR" sz="1400" b="1" i="1" dirty="0" err="1">
                <a:solidFill>
                  <a:srgbClr val="00A3A6"/>
                </a:solidFill>
                <a:latin typeface="Century Gothic" panose="020B0502020202020204" pitchFamily="34" charset="0"/>
              </a:rPr>
              <a:t>metadata</a:t>
            </a:r>
            <a:endParaRPr lang="fr-FR" sz="1400" b="1" i="1" dirty="0">
              <a:solidFill>
                <a:srgbClr val="00A3A6"/>
              </a:solidFill>
              <a:latin typeface="Century Gothic" panose="020B0502020202020204" pitchFamily="34" charset="0"/>
            </a:endParaRPr>
          </a:p>
          <a:p>
            <a:pPr marL="285750" indent="-285750">
              <a:buFontTx/>
              <a:buChar char="-"/>
            </a:pPr>
            <a:r>
              <a:rPr lang="fr-FR" sz="1400" b="1" i="1" dirty="0" err="1">
                <a:solidFill>
                  <a:srgbClr val="00A3A6"/>
                </a:solidFill>
                <a:latin typeface="Century Gothic" panose="020B0502020202020204" pitchFamily="34" charset="0"/>
              </a:rPr>
              <a:t>Availability</a:t>
            </a:r>
            <a:r>
              <a:rPr lang="fr-FR" sz="1400" b="1" i="1" dirty="0">
                <a:solidFill>
                  <a:srgbClr val="00A3A6"/>
                </a:solidFill>
                <a:latin typeface="Century Gothic" panose="020B0502020202020204" pitchFamily="34" charset="0"/>
              </a:rPr>
              <a:t> for download or in-situ analyses</a:t>
            </a:r>
          </a:p>
          <a:p>
            <a:endParaRPr lang="fr-FR" sz="1400" b="1" i="1" dirty="0">
              <a:latin typeface="Century Gothic" panose="020B0502020202020204" pitchFamily="34" charset="0"/>
            </a:endParaRPr>
          </a:p>
          <a:p>
            <a:r>
              <a:rPr lang="fr-FR" b="1" i="1" dirty="0">
                <a:latin typeface="Century Gothic" panose="020B0502020202020204" pitchFamily="34" charset="0"/>
              </a:rPr>
              <a:t>4- Analyses</a:t>
            </a:r>
          </a:p>
          <a:p>
            <a:pPr marL="285750" indent="-285750">
              <a:buFontTx/>
              <a:buChar char="-"/>
            </a:pPr>
            <a:r>
              <a:rPr lang="fr-FR" sz="1400" b="1" i="1" dirty="0">
                <a:solidFill>
                  <a:srgbClr val="00A3A6"/>
                </a:solidFill>
                <a:latin typeface="Century Gothic" panose="020B0502020202020204" pitchFamily="34" charset="0"/>
              </a:rPr>
              <a:t>Carry out analyses / support for </a:t>
            </a:r>
            <a:r>
              <a:rPr lang="en-US" sz="1400" b="1" i="1" dirty="0">
                <a:solidFill>
                  <a:srgbClr val="00A3A6"/>
                </a:solidFill>
                <a:latin typeface="Century Gothic" panose="020B0502020202020204" pitchFamily="34" charset="0"/>
              </a:rPr>
              <a:t>analyses (trainee supervision, training session)</a:t>
            </a:r>
          </a:p>
          <a:p>
            <a:pPr marL="285750" indent="-285750">
              <a:buFontTx/>
              <a:buChar char="-"/>
            </a:pPr>
            <a:r>
              <a:rPr lang="fr-FR" sz="1400" b="1" i="1" dirty="0" err="1">
                <a:solidFill>
                  <a:srgbClr val="00A3A6"/>
                </a:solidFill>
                <a:latin typeface="Century Gothic" panose="020B0502020202020204" pitchFamily="34" charset="0"/>
              </a:rPr>
              <a:t>Technology</a:t>
            </a:r>
            <a:r>
              <a:rPr lang="fr-FR" sz="1400" b="1" i="1" dirty="0">
                <a:solidFill>
                  <a:srgbClr val="00A3A6"/>
                </a:solidFill>
                <a:latin typeface="Century Gothic" panose="020B0502020202020204" pitchFamily="34" charset="0"/>
              </a:rPr>
              <a:t> </a:t>
            </a:r>
            <a:r>
              <a:rPr lang="fr-FR" sz="1400" b="1" i="1" dirty="0" err="1">
                <a:solidFill>
                  <a:srgbClr val="00A3A6"/>
                </a:solidFill>
                <a:latin typeface="Century Gothic" panose="020B0502020202020204" pitchFamily="34" charset="0"/>
              </a:rPr>
              <a:t>forecasting</a:t>
            </a:r>
            <a:r>
              <a:rPr lang="fr-FR" sz="1400" b="1" i="1" dirty="0">
                <a:solidFill>
                  <a:srgbClr val="00A3A6"/>
                </a:solidFill>
                <a:latin typeface="Century Gothic" panose="020B0502020202020204" pitchFamily="34" charset="0"/>
              </a:rPr>
              <a:t> </a:t>
            </a:r>
          </a:p>
          <a:p>
            <a:pPr marL="285750" indent="-285750">
              <a:buFontTx/>
              <a:buChar char="-"/>
            </a:pPr>
            <a:r>
              <a:rPr lang="fr-FR" sz="1400" b="1" i="1" dirty="0" err="1">
                <a:solidFill>
                  <a:srgbClr val="00A3A6"/>
                </a:solidFill>
                <a:latin typeface="Century Gothic" panose="020B0502020202020204" pitchFamily="34" charset="0"/>
              </a:rPr>
              <a:t>Development</a:t>
            </a:r>
            <a:r>
              <a:rPr lang="fr-FR" sz="1400" b="1" i="1" dirty="0">
                <a:solidFill>
                  <a:srgbClr val="00A3A6"/>
                </a:solidFill>
                <a:latin typeface="Century Gothic" panose="020B0502020202020204" pitchFamily="34" charset="0"/>
              </a:rPr>
              <a:t> of </a:t>
            </a:r>
            <a:r>
              <a:rPr lang="fr-FR" sz="1400" b="1" i="1" dirty="0" err="1">
                <a:solidFill>
                  <a:srgbClr val="00A3A6"/>
                </a:solidFill>
                <a:latin typeface="Century Gothic" panose="020B0502020202020204" pitchFamily="34" charset="0"/>
              </a:rPr>
              <a:t>tools</a:t>
            </a:r>
            <a:r>
              <a:rPr lang="fr-FR" sz="1400" b="1" i="1" dirty="0">
                <a:solidFill>
                  <a:srgbClr val="00A3A6"/>
                </a:solidFill>
                <a:latin typeface="Century Gothic" panose="020B0502020202020204" pitchFamily="34" charset="0"/>
              </a:rPr>
              <a:t>/workflows if </a:t>
            </a:r>
            <a:r>
              <a:rPr lang="fr-FR" sz="1400" b="1" i="1" dirty="0" err="1">
                <a:solidFill>
                  <a:srgbClr val="00A3A6"/>
                </a:solidFill>
                <a:latin typeface="Century Gothic" panose="020B0502020202020204" pitchFamily="34" charset="0"/>
              </a:rPr>
              <a:t>necessary</a:t>
            </a:r>
            <a:endParaRPr lang="fr-FR" sz="1400" b="1" i="1" dirty="0">
              <a:solidFill>
                <a:srgbClr val="00A3A6"/>
              </a:solidFill>
              <a:latin typeface="Century Gothic" panose="020B0502020202020204" pitchFamily="34" charset="0"/>
            </a:endParaRPr>
          </a:p>
          <a:p>
            <a:r>
              <a:rPr lang="fr-FR" sz="1400" b="1" i="1" dirty="0">
                <a:solidFill>
                  <a:srgbClr val="00A3A6"/>
                </a:solidFill>
                <a:latin typeface="Century Gothic" panose="020B0502020202020204" pitchFamily="34" charset="0"/>
              </a:rPr>
              <a:t> </a:t>
            </a:r>
          </a:p>
          <a:p>
            <a:r>
              <a:rPr lang="fr-FR" b="1" i="1" dirty="0">
                <a:latin typeface="Century Gothic" panose="020B0502020202020204" pitchFamily="34" charset="0"/>
              </a:rPr>
              <a:t>5- </a:t>
            </a:r>
            <a:r>
              <a:rPr lang="fr-FR" b="1" i="1" dirty="0" err="1">
                <a:latin typeface="Century Gothic" panose="020B0502020202020204" pitchFamily="34" charset="0"/>
              </a:rPr>
              <a:t>Results</a:t>
            </a:r>
            <a:r>
              <a:rPr lang="fr-FR" b="1" i="1" dirty="0">
                <a:latin typeface="Century Gothic" panose="020B0502020202020204" pitchFamily="34" charset="0"/>
              </a:rPr>
              <a:t>: </a:t>
            </a:r>
            <a:r>
              <a:rPr lang="fr-FR" b="1" i="1" dirty="0" err="1">
                <a:latin typeface="Century Gothic" panose="020B0502020202020204" pitchFamily="34" charset="0"/>
              </a:rPr>
              <a:t>availability</a:t>
            </a:r>
            <a:r>
              <a:rPr lang="fr-FR" b="1" i="1" dirty="0">
                <a:latin typeface="Century Gothic" panose="020B0502020202020204" pitchFamily="34" charset="0"/>
              </a:rPr>
              <a:t>, </a:t>
            </a:r>
            <a:r>
              <a:rPr lang="fr-FR" b="1" i="1" dirty="0" err="1">
                <a:latin typeface="Century Gothic" panose="020B0502020202020204" pitchFamily="34" charset="0"/>
              </a:rPr>
              <a:t>integration</a:t>
            </a:r>
            <a:endParaRPr lang="fr-FR" b="1" i="1" dirty="0">
              <a:latin typeface="Century Gothic" panose="020B0502020202020204" pitchFamily="34" charset="0"/>
            </a:endParaRPr>
          </a:p>
          <a:p>
            <a:pPr marL="285750" indent="-285750">
              <a:buFontTx/>
              <a:buChar char="-"/>
            </a:pPr>
            <a:r>
              <a:rPr lang="fr-FR" sz="1400" b="1" i="1" dirty="0">
                <a:solidFill>
                  <a:srgbClr val="00A3A6"/>
                </a:solidFill>
                <a:latin typeface="Century Gothic" panose="020B0502020202020204" pitchFamily="34" charset="0"/>
              </a:rPr>
              <a:t>Web Interface </a:t>
            </a:r>
            <a:r>
              <a:rPr lang="fr-FR" sz="1400" b="1" i="1" dirty="0" err="1">
                <a:solidFill>
                  <a:srgbClr val="00A3A6"/>
                </a:solidFill>
                <a:latin typeface="Century Gothic" panose="020B0502020202020204" pitchFamily="34" charset="0"/>
              </a:rPr>
              <a:t>development</a:t>
            </a:r>
            <a:r>
              <a:rPr lang="fr-FR" sz="1400" b="1" i="1" dirty="0">
                <a:solidFill>
                  <a:srgbClr val="00A3A6"/>
                </a:solidFill>
                <a:latin typeface="Century Gothic" panose="020B0502020202020204" pitchFamily="34" charset="0"/>
              </a:rPr>
              <a:t> (</a:t>
            </a:r>
            <a:r>
              <a:rPr lang="fr-FR" sz="1400" b="1" i="1" dirty="0" err="1">
                <a:solidFill>
                  <a:srgbClr val="00A3A6"/>
                </a:solidFill>
                <a:latin typeface="Century Gothic" panose="020B0502020202020204" pitchFamily="34" charset="0"/>
              </a:rPr>
              <a:t>private</a:t>
            </a:r>
            <a:r>
              <a:rPr lang="fr-FR" sz="1400" b="1" i="1" dirty="0">
                <a:solidFill>
                  <a:srgbClr val="00A3A6"/>
                </a:solidFill>
                <a:latin typeface="Century Gothic" panose="020B0502020202020204" pitchFamily="34" charset="0"/>
              </a:rPr>
              <a:t> / public)</a:t>
            </a:r>
          </a:p>
          <a:p>
            <a:pPr marL="285750" indent="-285750">
              <a:buFontTx/>
              <a:buChar char="-"/>
            </a:pPr>
            <a:endParaRPr lang="fr-FR" sz="1400" b="1" i="1" dirty="0">
              <a:solidFill>
                <a:srgbClr val="00A3A6"/>
              </a:solidFill>
              <a:latin typeface="Century Gothic" panose="020B0502020202020204" pitchFamily="34" charset="0"/>
            </a:endParaRPr>
          </a:p>
          <a:p>
            <a:r>
              <a:rPr lang="fr-FR" b="1" i="1" dirty="0">
                <a:latin typeface="Century Gothic" panose="020B0502020202020204" pitchFamily="34" charset="0"/>
              </a:rPr>
              <a:t>6- Data / </a:t>
            </a:r>
            <a:r>
              <a:rPr lang="fr-FR" b="1" i="1" dirty="0" err="1">
                <a:latin typeface="Century Gothic" panose="020B0502020202020204" pitchFamily="34" charset="0"/>
              </a:rPr>
              <a:t>Result</a:t>
            </a:r>
            <a:r>
              <a:rPr lang="fr-FR" b="1" i="1" dirty="0">
                <a:latin typeface="Century Gothic" panose="020B0502020202020204" pitchFamily="34" charset="0"/>
              </a:rPr>
              <a:t> release</a:t>
            </a:r>
          </a:p>
          <a:p>
            <a:pPr marL="285750" indent="-285750">
              <a:buFontTx/>
              <a:buChar char="-"/>
            </a:pPr>
            <a:r>
              <a:rPr lang="fr-FR" sz="1400" b="1" i="1" dirty="0">
                <a:solidFill>
                  <a:srgbClr val="00A3A6"/>
                </a:solidFill>
                <a:latin typeface="Century Gothic" panose="020B0502020202020204" pitchFamily="34" charset="0"/>
              </a:rPr>
              <a:t>Publications</a:t>
            </a:r>
          </a:p>
          <a:p>
            <a:pPr marL="285750" indent="-285750">
              <a:buFontTx/>
              <a:buChar char="-"/>
            </a:pPr>
            <a:r>
              <a:rPr lang="fr-FR" sz="1400" b="1" i="1" dirty="0" err="1">
                <a:solidFill>
                  <a:srgbClr val="00A3A6"/>
                </a:solidFill>
                <a:latin typeface="Century Gothic" panose="020B0502020202020204" pitchFamily="34" charset="0"/>
              </a:rPr>
              <a:t>Publishing</a:t>
            </a:r>
            <a:r>
              <a:rPr lang="fr-FR" sz="1400" b="1" i="1" dirty="0">
                <a:solidFill>
                  <a:srgbClr val="00A3A6"/>
                </a:solidFill>
                <a:latin typeface="Century Gothic" panose="020B0502020202020204" pitchFamily="34" charset="0"/>
              </a:rPr>
              <a:t> data in public repositories</a:t>
            </a:r>
          </a:p>
        </p:txBody>
      </p:sp>
    </p:spTree>
    <p:extLst>
      <p:ext uri="{BB962C8B-B14F-4D97-AF65-F5344CB8AC3E}">
        <p14:creationId xmlns:p14="http://schemas.microsoft.com/office/powerpoint/2010/main" val="1956331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262D87C-926D-4185-B394-721D10087015}"/>
              </a:ext>
            </a:extLst>
          </p:cNvPr>
          <p:cNvSpPr>
            <a:spLocks noGrp="1"/>
          </p:cNvSpPr>
          <p:nvPr>
            <p:ph type="sldNum" sz="quarter" idx="12"/>
          </p:nvPr>
        </p:nvSpPr>
        <p:spPr/>
        <p:txBody>
          <a:bodyPr/>
          <a:lstStyle/>
          <a:p>
            <a:fld id="{CF4668DC-857F-487D-BFFA-8C0CA5037977}" type="slidenum">
              <a:rPr lang="fr-BE" smtClean="0"/>
              <a:t>20</a:t>
            </a:fld>
            <a:endParaRPr lang="fr-BE" dirty="0"/>
          </a:p>
        </p:txBody>
      </p:sp>
      <p:sp>
        <p:nvSpPr>
          <p:cNvPr id="7" name="Titre 11">
            <a:extLst>
              <a:ext uri="{FF2B5EF4-FFF2-40B4-BE49-F238E27FC236}">
                <a16:creationId xmlns:a16="http://schemas.microsoft.com/office/drawing/2014/main" id="{0DDE99AE-FDBA-48C3-BA86-E5E1C2B7C2FA}"/>
              </a:ext>
            </a:extLst>
          </p:cNvPr>
          <p:cNvSpPr>
            <a:spLocks noGrp="1"/>
          </p:cNvSpPr>
          <p:nvPr>
            <p:ph type="title"/>
          </p:nvPr>
        </p:nvSpPr>
        <p:spPr>
          <a:xfrm>
            <a:off x="971600" y="25989"/>
            <a:ext cx="7992888" cy="1089503"/>
          </a:xfrm>
        </p:spPr>
        <p:txBody>
          <a:bodyPr>
            <a:normAutofit/>
          </a:bodyPr>
          <a:lstStyle/>
          <a:p>
            <a:r>
              <a:rPr lang="fr-FR" i="1" dirty="0"/>
              <a:t>6- Data / </a:t>
            </a:r>
            <a:r>
              <a:rPr lang="fr-FR" i="1" dirty="0" err="1"/>
              <a:t>Result</a:t>
            </a:r>
            <a:r>
              <a:rPr lang="fr-FR" i="1" dirty="0"/>
              <a:t> release</a:t>
            </a:r>
            <a:br>
              <a:rPr lang="fr-FR" sz="2400" i="1" dirty="0"/>
            </a:br>
            <a:r>
              <a:rPr lang="fr-FR" sz="1800" i="1" dirty="0">
                <a:solidFill>
                  <a:srgbClr val="00A3A6"/>
                </a:solidFill>
              </a:rPr>
              <a:t>Publications</a:t>
            </a:r>
            <a:br>
              <a:rPr lang="fr-FR" sz="1800" i="1" dirty="0">
                <a:solidFill>
                  <a:srgbClr val="00A3A6"/>
                </a:solidFill>
              </a:rPr>
            </a:br>
            <a:r>
              <a:rPr lang="fr-FR" sz="1800" i="1" dirty="0" err="1">
                <a:solidFill>
                  <a:srgbClr val="00A3A6"/>
                </a:solidFill>
              </a:rPr>
              <a:t>Publishing</a:t>
            </a:r>
            <a:r>
              <a:rPr lang="fr-FR" sz="1800" i="1" dirty="0">
                <a:solidFill>
                  <a:srgbClr val="00A3A6"/>
                </a:solidFill>
              </a:rPr>
              <a:t> data in public repositories</a:t>
            </a:r>
          </a:p>
        </p:txBody>
      </p:sp>
      <p:sp>
        <p:nvSpPr>
          <p:cNvPr id="5" name="Rectangle 4">
            <a:extLst>
              <a:ext uri="{FF2B5EF4-FFF2-40B4-BE49-F238E27FC236}">
                <a16:creationId xmlns:a16="http://schemas.microsoft.com/office/drawing/2014/main" id="{BB977BAA-EBED-4E26-8275-97AF3D181A77}"/>
              </a:ext>
            </a:extLst>
          </p:cNvPr>
          <p:cNvSpPr/>
          <p:nvPr/>
        </p:nvSpPr>
        <p:spPr>
          <a:xfrm>
            <a:off x="467544" y="1412776"/>
            <a:ext cx="7344816" cy="4616648"/>
          </a:xfrm>
          <a:prstGeom prst="rect">
            <a:avLst/>
          </a:prstGeom>
        </p:spPr>
        <p:txBody>
          <a:bodyPr wrap="square">
            <a:spAutoFit/>
          </a:bodyPr>
          <a:lstStyle/>
          <a:p>
            <a:r>
              <a:rPr lang="fr-FR" sz="1400" b="1" u="sng" dirty="0">
                <a:latin typeface="Century Gothic" panose="020B0502020202020204" pitchFamily="34" charset="0"/>
              </a:rPr>
              <a:t>In </a:t>
            </a:r>
            <a:r>
              <a:rPr lang="fr-FR" sz="1400" b="1" u="sng" dirty="0" err="1">
                <a:latin typeface="Century Gothic" panose="020B0502020202020204" pitchFamily="34" charset="0"/>
              </a:rPr>
              <a:t>progress</a:t>
            </a:r>
            <a:r>
              <a:rPr lang="fr-FR" sz="1400" b="1" u="sng" dirty="0">
                <a:latin typeface="Century Gothic" panose="020B0502020202020204" pitchFamily="34" charset="0"/>
              </a:rPr>
              <a:t> (</a:t>
            </a:r>
            <a:r>
              <a:rPr lang="fr-FR" sz="1400" b="1" u="sng" dirty="0" err="1">
                <a:latin typeface="Century Gothic" panose="020B0502020202020204" pitchFamily="34" charset="0"/>
              </a:rPr>
              <a:t>working</a:t>
            </a:r>
            <a:r>
              <a:rPr lang="fr-FR" sz="1400" b="1" u="sng" dirty="0">
                <a:latin typeface="Century Gothic" panose="020B0502020202020204" pitchFamily="34" charset="0"/>
              </a:rPr>
              <a:t> draft):</a:t>
            </a:r>
          </a:p>
          <a:p>
            <a:endParaRPr lang="fr-FR" sz="1400" b="1" dirty="0">
              <a:latin typeface="Century Gothic" panose="020B0502020202020204" pitchFamily="34" charset="0"/>
            </a:endParaRPr>
          </a:p>
          <a:p>
            <a:pPr marL="285750" indent="-285750">
              <a:buFontTx/>
              <a:buChar char="-"/>
            </a:pPr>
            <a:r>
              <a:rPr lang="fr-FR" sz="1400" b="1" dirty="0" err="1">
                <a:latin typeface="Century Gothic" panose="020B0502020202020204" pitchFamily="34" charset="0"/>
              </a:rPr>
              <a:t>Colletotrichum</a:t>
            </a:r>
            <a:r>
              <a:rPr lang="fr-FR" sz="1400" b="1" dirty="0">
                <a:latin typeface="Century Gothic" panose="020B0502020202020204" pitchFamily="34" charset="0"/>
              </a:rPr>
              <a:t> </a:t>
            </a:r>
            <a:r>
              <a:rPr lang="fr-FR" sz="1400" b="1" dirty="0" err="1">
                <a:latin typeface="Century Gothic" panose="020B0502020202020204" pitchFamily="34" charset="0"/>
              </a:rPr>
              <a:t>destructivum</a:t>
            </a:r>
            <a:r>
              <a:rPr lang="fr-FR" sz="1400" b="1" dirty="0">
                <a:latin typeface="Century Gothic" panose="020B0502020202020204" pitchFamily="34" charset="0"/>
              </a:rPr>
              <a:t> </a:t>
            </a:r>
            <a:r>
              <a:rPr lang="fr-FR" sz="1400" b="1" dirty="0" err="1">
                <a:latin typeface="Century Gothic" panose="020B0502020202020204" pitchFamily="34" charset="0"/>
              </a:rPr>
              <a:t>genome</a:t>
            </a:r>
            <a:r>
              <a:rPr lang="fr-FR" sz="1400" b="1" dirty="0">
                <a:latin typeface="Century Gothic" panose="020B0502020202020204" pitchFamily="34" charset="0"/>
              </a:rPr>
              <a:t>   </a:t>
            </a:r>
            <a:r>
              <a:rPr lang="fr-FR" sz="1400" b="1" i="1" dirty="0">
                <a:latin typeface="Century Gothic" panose="020B0502020202020204" pitchFamily="34" charset="0"/>
              </a:rPr>
              <a:t>(</a:t>
            </a:r>
            <a:r>
              <a:rPr lang="fr-FR" sz="1400" b="1" i="1" dirty="0" err="1">
                <a:latin typeface="Century Gothic" panose="020B0502020202020204" pitchFamily="34" charset="0"/>
              </a:rPr>
              <a:t>A.Lu</a:t>
            </a:r>
            <a:r>
              <a:rPr lang="fr-FR" sz="1400" b="1" i="1" dirty="0">
                <a:latin typeface="Century Gothic" panose="020B0502020202020204" pitchFamily="34" charset="0"/>
              </a:rPr>
              <a:t> </a:t>
            </a:r>
            <a:r>
              <a:rPr lang="fr-FR" sz="1400" b="1" i="1" dirty="0" err="1">
                <a:latin typeface="Century Gothic" panose="020B0502020202020204" pitchFamily="34" charset="0"/>
              </a:rPr>
              <a:t>internship</a:t>
            </a:r>
            <a:r>
              <a:rPr lang="fr-FR" sz="1400" b="1" i="1" dirty="0">
                <a:latin typeface="Century Gothic" panose="020B0502020202020204" pitchFamily="34" charset="0"/>
              </a:rPr>
              <a:t>)</a:t>
            </a:r>
          </a:p>
          <a:p>
            <a:pPr marL="285750" indent="-285750">
              <a:buFontTx/>
              <a:buChar char="-"/>
            </a:pPr>
            <a:r>
              <a:rPr lang="fr-FR" sz="1400" b="1" dirty="0">
                <a:latin typeface="Century Gothic" panose="020B0502020202020204" pitchFamily="34" charset="0"/>
              </a:rPr>
              <a:t>Maine-Seq (Fusarium, Botrytis, </a:t>
            </a:r>
            <a:r>
              <a:rPr lang="fr-FR" sz="1400" b="1" dirty="0" err="1">
                <a:latin typeface="Century Gothic" panose="020B0502020202020204" pitchFamily="34" charset="0"/>
              </a:rPr>
              <a:t>Leptosphaeria</a:t>
            </a:r>
            <a:r>
              <a:rPr lang="fr-FR" sz="1400" b="1" dirty="0">
                <a:latin typeface="Century Gothic" panose="020B0502020202020204" pitchFamily="34" charset="0"/>
              </a:rPr>
              <a:t>) </a:t>
            </a:r>
            <a:r>
              <a:rPr lang="fr-FR" sz="1400" b="1" i="1" dirty="0">
                <a:latin typeface="Century Gothic" panose="020B0502020202020204" pitchFamily="34" charset="0"/>
              </a:rPr>
              <a:t>(SPE </a:t>
            </a:r>
            <a:r>
              <a:rPr lang="fr-FR" sz="1400" b="1" i="1" dirty="0" err="1">
                <a:latin typeface="Century Gothic" panose="020B0502020202020204" pitchFamily="34" charset="0"/>
              </a:rPr>
              <a:t>nucleosomes</a:t>
            </a:r>
            <a:r>
              <a:rPr lang="fr-FR" sz="1400" b="1" i="1" dirty="0">
                <a:latin typeface="Century Gothic" panose="020B0502020202020204" pitchFamily="34" charset="0"/>
              </a:rPr>
              <a:t>)</a:t>
            </a:r>
          </a:p>
          <a:p>
            <a:pPr marL="285750" indent="-285750">
              <a:buFontTx/>
              <a:buChar char="-"/>
            </a:pPr>
            <a:r>
              <a:rPr lang="fr-FR" sz="1400" b="1" dirty="0">
                <a:latin typeface="Century Gothic" panose="020B0502020202020204" pitchFamily="34" charset="0"/>
              </a:rPr>
              <a:t>Botrytis (</a:t>
            </a:r>
            <a:r>
              <a:rPr lang="fr-FR" sz="1400" b="1" dirty="0" err="1">
                <a:latin typeface="Century Gothic" panose="020B0502020202020204" pitchFamily="34" charset="0"/>
              </a:rPr>
              <a:t>Pacbio</a:t>
            </a:r>
            <a:r>
              <a:rPr lang="fr-FR" sz="1400" b="1" dirty="0">
                <a:latin typeface="Century Gothic" panose="020B0502020202020204" pitchFamily="34" charset="0"/>
              </a:rPr>
              <a:t> </a:t>
            </a:r>
            <a:r>
              <a:rPr lang="fr-FR" sz="1400" b="1" dirty="0" err="1">
                <a:latin typeface="Century Gothic" panose="020B0502020202020204" pitchFamily="34" charset="0"/>
              </a:rPr>
              <a:t>strains</a:t>
            </a:r>
            <a:r>
              <a:rPr lang="fr-FR" sz="1400" b="1" dirty="0">
                <a:latin typeface="Century Gothic" panose="020B0502020202020204" pitchFamily="34" charset="0"/>
              </a:rPr>
              <a:t>, </a:t>
            </a:r>
            <a:r>
              <a:rPr lang="fr-FR" sz="1400" b="1" dirty="0" err="1">
                <a:latin typeface="Century Gothic" panose="020B0502020202020204" pitchFamily="34" charset="0"/>
              </a:rPr>
              <a:t>small</a:t>
            </a:r>
            <a:r>
              <a:rPr lang="fr-FR" sz="1400" b="1" dirty="0">
                <a:latin typeface="Century Gothic" panose="020B0502020202020204" pitchFamily="34" charset="0"/>
              </a:rPr>
              <a:t> </a:t>
            </a:r>
            <a:r>
              <a:rPr lang="fr-FR" sz="1400" b="1" dirty="0" err="1">
                <a:latin typeface="Century Gothic" panose="020B0502020202020204" pitchFamily="34" charset="0"/>
              </a:rPr>
              <a:t>RNAs</a:t>
            </a:r>
            <a:r>
              <a:rPr lang="fr-FR" sz="1400" b="1" i="1" dirty="0">
                <a:latin typeface="Century Gothic" panose="020B0502020202020204" pitchFamily="34" charset="0"/>
              </a:rPr>
              <a:t>) (Paris-Match SPE, </a:t>
            </a:r>
            <a:r>
              <a:rPr lang="fr-FR" sz="1400" b="1" i="1" dirty="0" err="1">
                <a:latin typeface="Century Gothic" panose="020B0502020202020204" pitchFamily="34" charset="0"/>
              </a:rPr>
              <a:t>Daphne</a:t>
            </a:r>
            <a:r>
              <a:rPr lang="fr-FR" sz="1400" b="1" i="1" dirty="0">
                <a:latin typeface="Century Gothic" panose="020B0502020202020204" pitchFamily="34" charset="0"/>
              </a:rPr>
              <a:t> BASC)</a:t>
            </a:r>
          </a:p>
          <a:p>
            <a:pPr marL="285750" indent="-285750">
              <a:buFontTx/>
              <a:buChar char="-"/>
            </a:pPr>
            <a:r>
              <a:rPr lang="fr-FR" sz="1400" b="1" dirty="0" err="1">
                <a:latin typeface="Century Gothic" panose="020B0502020202020204" pitchFamily="34" charset="0"/>
              </a:rPr>
              <a:t>Zymoseptoria</a:t>
            </a:r>
            <a:r>
              <a:rPr lang="fr-FR" sz="1400" b="1" dirty="0">
                <a:latin typeface="Century Gothic" panose="020B0502020202020204" pitchFamily="34" charset="0"/>
              </a:rPr>
              <a:t> </a:t>
            </a:r>
            <a:r>
              <a:rPr lang="fr-FR" sz="1400" b="1" dirty="0" err="1">
                <a:latin typeface="Century Gothic" panose="020B0502020202020204" pitchFamily="34" charset="0"/>
              </a:rPr>
              <a:t>reannotation</a:t>
            </a:r>
            <a:r>
              <a:rPr lang="fr-FR" sz="1400" b="1" i="1" dirty="0">
                <a:latin typeface="Century Gothic" panose="020B0502020202020204" pitchFamily="34" charset="0"/>
              </a:rPr>
              <a:t> (</a:t>
            </a:r>
            <a:r>
              <a:rPr lang="fr-FR" sz="1400" b="1" i="1" dirty="0" err="1">
                <a:latin typeface="Century Gothic" panose="020B0502020202020204" pitchFamily="34" charset="0"/>
              </a:rPr>
              <a:t>L.Lamothe</a:t>
            </a:r>
            <a:r>
              <a:rPr lang="fr-FR" sz="1400" b="1" i="1" dirty="0">
                <a:latin typeface="Century Gothic" panose="020B0502020202020204" pitchFamily="34" charset="0"/>
              </a:rPr>
              <a:t> </a:t>
            </a:r>
            <a:r>
              <a:rPr lang="fr-FR" sz="1400" b="1" i="1" dirty="0" err="1">
                <a:latin typeface="Century Gothic" panose="020B0502020202020204" pitchFamily="34" charset="0"/>
              </a:rPr>
              <a:t>internship</a:t>
            </a:r>
            <a:r>
              <a:rPr lang="fr-FR" sz="1400" b="1" i="1" dirty="0">
                <a:latin typeface="Century Gothic" panose="020B0502020202020204" pitchFamily="34" charset="0"/>
              </a:rPr>
              <a:t>)</a:t>
            </a:r>
          </a:p>
          <a:p>
            <a:endParaRPr lang="fr-FR" sz="1400" b="1" i="1" dirty="0">
              <a:latin typeface="Century Gothic" panose="020B0502020202020204" pitchFamily="34" charset="0"/>
            </a:endParaRPr>
          </a:p>
          <a:p>
            <a:endParaRPr lang="fr-FR" sz="1400" b="1" i="1" dirty="0">
              <a:latin typeface="Century Gothic" panose="020B0502020202020204" pitchFamily="34" charset="0"/>
            </a:endParaRPr>
          </a:p>
          <a:p>
            <a:r>
              <a:rPr lang="fr-FR" sz="1400" b="1" u="sng" dirty="0">
                <a:latin typeface="Century Gothic" panose="020B0502020202020204" pitchFamily="34" charset="0"/>
              </a:rPr>
              <a:t>Release data:</a:t>
            </a:r>
          </a:p>
          <a:p>
            <a:endParaRPr lang="fr-FR" sz="1400" b="1" dirty="0">
              <a:latin typeface="Century Gothic" panose="020B0502020202020204" pitchFamily="34" charset="0"/>
            </a:endParaRPr>
          </a:p>
          <a:p>
            <a:r>
              <a:rPr lang="fr-FR" sz="1400" b="1" dirty="0">
                <a:latin typeface="Century Gothic" panose="020B0502020202020204" pitchFamily="34" charset="0"/>
              </a:rPr>
              <a:t>- RNA-Seq / Chip-Seq data to GEO (</a:t>
            </a:r>
            <a:r>
              <a:rPr lang="fr-FR" sz="1400" b="1" dirty="0" err="1">
                <a:latin typeface="Century Gothic" panose="020B0502020202020204" pitchFamily="34" charset="0"/>
              </a:rPr>
              <a:t>Metadata</a:t>
            </a:r>
            <a:r>
              <a:rPr lang="fr-FR" sz="1400" b="1" dirty="0">
                <a:latin typeface="Century Gothic" panose="020B0502020202020204" pitchFamily="34" charset="0"/>
              </a:rPr>
              <a:t> </a:t>
            </a:r>
            <a:r>
              <a:rPr lang="fr-FR" sz="1400" b="1" dirty="0" err="1">
                <a:latin typeface="Century Gothic" panose="020B0502020202020204" pitchFamily="34" charset="0"/>
              </a:rPr>
              <a:t>available</a:t>
            </a:r>
            <a:r>
              <a:rPr lang="fr-FR" sz="1400" b="1" dirty="0">
                <a:latin typeface="Century Gothic" panose="020B0502020202020204" pitchFamily="34" charset="0"/>
              </a:rPr>
              <a:t> in data-browser)</a:t>
            </a:r>
          </a:p>
          <a:p>
            <a:r>
              <a:rPr lang="fr-FR" sz="1400" b="1" dirty="0">
                <a:latin typeface="Century Gothic" panose="020B0502020202020204" pitchFamily="34" charset="0"/>
              </a:rPr>
              <a:t>- </a:t>
            </a:r>
            <a:r>
              <a:rPr lang="fr-FR" sz="1400" b="1" dirty="0" err="1">
                <a:latin typeface="Century Gothic" panose="020B0502020202020204" pitchFamily="34" charset="0"/>
              </a:rPr>
              <a:t>Sequencing</a:t>
            </a:r>
            <a:r>
              <a:rPr lang="fr-FR" sz="1400" b="1" dirty="0">
                <a:latin typeface="Century Gothic" panose="020B0502020202020204" pitchFamily="34" charset="0"/>
              </a:rPr>
              <a:t> </a:t>
            </a:r>
            <a:r>
              <a:rPr lang="fr-FR" sz="1400" b="1" dirty="0" err="1">
                <a:latin typeface="Century Gothic" panose="020B0502020202020204" pitchFamily="34" charset="0"/>
              </a:rPr>
              <a:t>raw</a:t>
            </a:r>
            <a:r>
              <a:rPr lang="fr-FR" sz="1400" b="1" dirty="0">
                <a:latin typeface="Century Gothic" panose="020B0502020202020204" pitchFamily="34" charset="0"/>
              </a:rPr>
              <a:t> data</a:t>
            </a:r>
          </a:p>
          <a:p>
            <a:r>
              <a:rPr lang="fr-FR" sz="1400" b="1" dirty="0">
                <a:latin typeface="Century Gothic" panose="020B0502020202020204" pitchFamily="34" charset="0"/>
              </a:rPr>
              <a:t>- </a:t>
            </a:r>
            <a:r>
              <a:rPr lang="fr-FR" sz="1400" b="1" dirty="0" err="1">
                <a:latin typeface="Century Gothic" panose="020B0502020202020204" pitchFamily="34" charset="0"/>
              </a:rPr>
              <a:t>Fully</a:t>
            </a:r>
            <a:r>
              <a:rPr lang="fr-FR" sz="1400" b="1" dirty="0">
                <a:latin typeface="Century Gothic" panose="020B0502020202020204" pitchFamily="34" charset="0"/>
              </a:rPr>
              <a:t> </a:t>
            </a:r>
            <a:r>
              <a:rPr lang="fr-FR" sz="1400" b="1" dirty="0" err="1">
                <a:latin typeface="Century Gothic" panose="020B0502020202020204" pitchFamily="34" charset="0"/>
              </a:rPr>
              <a:t>assembled</a:t>
            </a:r>
            <a:r>
              <a:rPr lang="fr-FR" sz="1400" b="1" dirty="0">
                <a:latin typeface="Century Gothic" panose="020B0502020202020204" pitchFamily="34" charset="0"/>
              </a:rPr>
              <a:t> </a:t>
            </a:r>
            <a:r>
              <a:rPr lang="fr-FR" sz="1400" b="1" dirty="0" err="1">
                <a:latin typeface="Century Gothic" panose="020B0502020202020204" pitchFamily="34" charset="0"/>
              </a:rPr>
              <a:t>genomes</a:t>
            </a:r>
            <a:endParaRPr lang="fr-FR" sz="1400" b="1" dirty="0">
              <a:latin typeface="Century Gothic" panose="020B0502020202020204" pitchFamily="34" charset="0"/>
            </a:endParaRPr>
          </a:p>
          <a:p>
            <a:pPr marL="285750" indent="-285750">
              <a:buFont typeface="Arial" panose="020B0604020202020204" pitchFamily="34" charset="0"/>
              <a:buChar char="•"/>
            </a:pPr>
            <a:endParaRPr lang="fr-FR" sz="1400" b="1" i="1" dirty="0">
              <a:latin typeface="Century Gothic" panose="020B0502020202020204" pitchFamily="34" charset="0"/>
            </a:endParaRPr>
          </a:p>
          <a:p>
            <a:endParaRPr lang="fr-FR" sz="1400" b="1" i="1" dirty="0">
              <a:latin typeface="Century Gothic" panose="020B0502020202020204" pitchFamily="34" charset="0"/>
            </a:endParaRPr>
          </a:p>
          <a:p>
            <a:r>
              <a:rPr lang="fr-FR" sz="1400" b="1" u="sng" dirty="0">
                <a:latin typeface="Century Gothic" panose="020B0502020202020204" pitchFamily="34" charset="0"/>
              </a:rPr>
              <a:t>All data are </a:t>
            </a:r>
            <a:r>
              <a:rPr lang="fr-FR" sz="1400" b="1" u="sng" dirty="0" err="1">
                <a:latin typeface="Century Gothic" panose="020B0502020202020204" pitchFamily="34" charset="0"/>
              </a:rPr>
              <a:t>interesting</a:t>
            </a:r>
            <a:r>
              <a:rPr lang="fr-FR" sz="1400" b="1" u="sng" dirty="0">
                <a:latin typeface="Century Gothic" panose="020B0502020202020204" pitchFamily="34" charset="0"/>
              </a:rPr>
              <a:t> !:</a:t>
            </a:r>
          </a:p>
          <a:p>
            <a:endParaRPr lang="fr-FR" sz="1400" b="1" dirty="0">
              <a:latin typeface="Century Gothic" panose="020B0502020202020204" pitchFamily="34" charset="0"/>
            </a:endParaRPr>
          </a:p>
          <a:p>
            <a:pPr marL="285750" indent="-285750">
              <a:buFontTx/>
              <a:buChar char="-"/>
            </a:pPr>
            <a:r>
              <a:rPr lang="fr-FR" sz="1400" b="1" dirty="0">
                <a:latin typeface="Century Gothic" panose="020B0502020202020204" pitchFamily="34" charset="0"/>
              </a:rPr>
              <a:t>Data INRAE: </a:t>
            </a:r>
            <a:r>
              <a:rPr lang="fr-FR" sz="1400" b="1" dirty="0" err="1">
                <a:latin typeface="Century Gothic" panose="020B0502020202020204" pitchFamily="34" charset="0"/>
              </a:rPr>
              <a:t>get</a:t>
            </a:r>
            <a:r>
              <a:rPr lang="fr-FR" sz="1400" b="1" dirty="0">
                <a:latin typeface="Century Gothic" panose="020B0502020202020204" pitchFamily="34" charset="0"/>
              </a:rPr>
              <a:t> a DOI to a </a:t>
            </a:r>
            <a:r>
              <a:rPr lang="fr-FR" sz="1400" b="1" dirty="0" err="1">
                <a:latin typeface="Century Gothic" panose="020B0502020202020204" pitchFamily="34" charset="0"/>
              </a:rPr>
              <a:t>dataset</a:t>
            </a:r>
            <a:endParaRPr lang="fr-FR" sz="1400" b="1" dirty="0">
              <a:latin typeface="Century Gothic" panose="020B0502020202020204" pitchFamily="34" charset="0"/>
            </a:endParaRPr>
          </a:p>
          <a:p>
            <a:pPr marL="285750" indent="-285750">
              <a:buFontTx/>
              <a:buChar char="-"/>
            </a:pPr>
            <a:r>
              <a:rPr lang="fr-FR" sz="1400" b="1" dirty="0">
                <a:latin typeface="Century Gothic" panose="020B0502020202020204" pitchFamily="34" charset="0"/>
              </a:rPr>
              <a:t>Data Paper: </a:t>
            </a:r>
            <a:r>
              <a:rPr lang="fr-FR" sz="1400" b="1" dirty="0" err="1">
                <a:latin typeface="Century Gothic" panose="020B0502020202020204" pitchFamily="34" charset="0"/>
              </a:rPr>
              <a:t>Publish</a:t>
            </a:r>
            <a:r>
              <a:rPr lang="fr-FR" sz="1400" b="1" dirty="0">
                <a:latin typeface="Century Gothic" panose="020B0502020202020204" pitchFamily="34" charset="0"/>
              </a:rPr>
              <a:t> </a:t>
            </a:r>
            <a:r>
              <a:rPr lang="fr-FR" sz="1400" b="1" dirty="0" err="1">
                <a:latin typeface="Century Gothic" panose="020B0502020202020204" pitchFamily="34" charset="0"/>
              </a:rPr>
              <a:t>your</a:t>
            </a:r>
            <a:r>
              <a:rPr lang="fr-FR" sz="1400" b="1" dirty="0">
                <a:latin typeface="Century Gothic" panose="020B0502020202020204" pitchFamily="34" charset="0"/>
              </a:rPr>
              <a:t> </a:t>
            </a:r>
            <a:r>
              <a:rPr lang="fr-FR" sz="1400" b="1" dirty="0" err="1">
                <a:latin typeface="Century Gothic" panose="020B0502020202020204" pitchFamily="34" charset="0"/>
              </a:rPr>
              <a:t>dataset</a:t>
            </a:r>
            <a:endParaRPr lang="fr-FR" sz="1400" b="1" dirty="0">
              <a:latin typeface="Century Gothic" panose="020B0502020202020204" pitchFamily="34" charset="0"/>
            </a:endParaRPr>
          </a:p>
          <a:p>
            <a:endParaRPr lang="fr-FR" sz="1400" b="1" i="1" dirty="0">
              <a:latin typeface="Century Gothic" panose="020B0502020202020204" pitchFamily="34" charset="0"/>
            </a:endParaRPr>
          </a:p>
          <a:p>
            <a:endParaRPr lang="fr-FR" sz="1400" b="1" i="1" dirty="0">
              <a:latin typeface="Century Gothic" panose="020B0502020202020204" pitchFamily="34" charset="0"/>
            </a:endParaRPr>
          </a:p>
        </p:txBody>
      </p:sp>
    </p:spTree>
    <p:extLst>
      <p:ext uri="{BB962C8B-B14F-4D97-AF65-F5344CB8AC3E}">
        <p14:creationId xmlns:p14="http://schemas.microsoft.com/office/powerpoint/2010/main" val="1980142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262D87C-926D-4185-B394-721D10087015}"/>
              </a:ext>
            </a:extLst>
          </p:cNvPr>
          <p:cNvSpPr>
            <a:spLocks noGrp="1"/>
          </p:cNvSpPr>
          <p:nvPr>
            <p:ph type="sldNum" sz="quarter" idx="12"/>
          </p:nvPr>
        </p:nvSpPr>
        <p:spPr/>
        <p:txBody>
          <a:bodyPr/>
          <a:lstStyle/>
          <a:p>
            <a:fld id="{CF4668DC-857F-487D-BFFA-8C0CA5037977}" type="slidenum">
              <a:rPr lang="fr-BE" smtClean="0"/>
              <a:t>21</a:t>
            </a:fld>
            <a:endParaRPr lang="fr-BE" dirty="0"/>
          </a:p>
        </p:txBody>
      </p:sp>
      <p:sp>
        <p:nvSpPr>
          <p:cNvPr id="7" name="Titre 11">
            <a:extLst>
              <a:ext uri="{FF2B5EF4-FFF2-40B4-BE49-F238E27FC236}">
                <a16:creationId xmlns:a16="http://schemas.microsoft.com/office/drawing/2014/main" id="{0DDE99AE-FDBA-48C3-BA86-E5E1C2B7C2FA}"/>
              </a:ext>
            </a:extLst>
          </p:cNvPr>
          <p:cNvSpPr>
            <a:spLocks noGrp="1"/>
          </p:cNvSpPr>
          <p:nvPr>
            <p:ph type="title"/>
          </p:nvPr>
        </p:nvSpPr>
        <p:spPr>
          <a:xfrm>
            <a:off x="971600" y="25989"/>
            <a:ext cx="7992888" cy="594699"/>
          </a:xfrm>
        </p:spPr>
        <p:txBody>
          <a:bodyPr>
            <a:normAutofit/>
          </a:bodyPr>
          <a:lstStyle/>
          <a:p>
            <a:r>
              <a:rPr lang="fr-FR" i="1" dirty="0"/>
              <a:t>Perspectives</a:t>
            </a:r>
            <a:endParaRPr lang="fr-FR" i="1" dirty="0">
              <a:solidFill>
                <a:srgbClr val="00A3A6"/>
              </a:solidFill>
            </a:endParaRPr>
          </a:p>
        </p:txBody>
      </p:sp>
      <p:sp>
        <p:nvSpPr>
          <p:cNvPr id="5" name="Rectangle 4">
            <a:extLst>
              <a:ext uri="{FF2B5EF4-FFF2-40B4-BE49-F238E27FC236}">
                <a16:creationId xmlns:a16="http://schemas.microsoft.com/office/drawing/2014/main" id="{BB977BAA-EBED-4E26-8275-97AF3D181A77}"/>
              </a:ext>
            </a:extLst>
          </p:cNvPr>
          <p:cNvSpPr/>
          <p:nvPr/>
        </p:nvSpPr>
        <p:spPr>
          <a:xfrm>
            <a:off x="623521" y="1124744"/>
            <a:ext cx="8510215" cy="3754874"/>
          </a:xfrm>
          <a:prstGeom prst="rect">
            <a:avLst/>
          </a:prstGeom>
        </p:spPr>
        <p:txBody>
          <a:bodyPr wrap="none">
            <a:spAutoFit/>
          </a:bodyPr>
          <a:lstStyle/>
          <a:p>
            <a:pPr marL="285750" indent="-285750">
              <a:buFontTx/>
              <a:buChar char="-"/>
            </a:pPr>
            <a:r>
              <a:rPr lang="fr-FR" sz="1400" b="1" dirty="0" err="1">
                <a:latin typeface="Century Gothic" panose="020B0502020202020204" pitchFamily="34" charset="0"/>
              </a:rPr>
              <a:t>With</a:t>
            </a:r>
            <a:r>
              <a:rPr lang="fr-FR" sz="1400" b="1" dirty="0">
                <a:latin typeface="Century Gothic" panose="020B0502020202020204" pitchFamily="34" charset="0"/>
              </a:rPr>
              <a:t> </a:t>
            </a:r>
            <a:r>
              <a:rPr lang="fr-FR" sz="1400" b="1" dirty="0" err="1">
                <a:latin typeface="Century Gothic" panose="020B0502020202020204" pitchFamily="34" charset="0"/>
              </a:rPr>
              <a:t>your</a:t>
            </a:r>
            <a:r>
              <a:rPr lang="fr-FR" sz="1400" b="1" dirty="0">
                <a:latin typeface="Century Gothic" panose="020B0502020202020204" pitchFamily="34" charset="0"/>
              </a:rPr>
              <a:t> help : </a:t>
            </a:r>
            <a:r>
              <a:rPr lang="fr-FR" sz="1400" b="1" dirty="0" err="1">
                <a:latin typeface="Century Gothic" panose="020B0502020202020204" pitchFamily="34" charset="0"/>
              </a:rPr>
              <a:t>supply</a:t>
            </a:r>
            <a:r>
              <a:rPr lang="fr-FR" sz="1400" b="1" dirty="0">
                <a:latin typeface="Century Gothic" panose="020B0502020202020204" pitchFamily="34" charset="0"/>
              </a:rPr>
              <a:t> more data &amp; </a:t>
            </a:r>
            <a:r>
              <a:rPr lang="fr-FR" sz="1400" b="1" dirty="0" err="1">
                <a:latin typeface="Century Gothic" panose="020B0502020202020204" pitchFamily="34" charset="0"/>
              </a:rPr>
              <a:t>results</a:t>
            </a:r>
            <a:r>
              <a:rPr lang="fr-FR" sz="1400" b="1" dirty="0">
                <a:latin typeface="Century Gothic" panose="020B0502020202020204" pitchFamily="34" charset="0"/>
              </a:rPr>
              <a:t> to bioinfo.bioger.inrae.fr ; </a:t>
            </a:r>
            <a:r>
              <a:rPr lang="fr-FR" sz="1400" b="1" dirty="0" err="1">
                <a:latin typeface="Century Gothic" panose="020B0502020202020204" pitchFamily="34" charset="0"/>
              </a:rPr>
              <a:t>add</a:t>
            </a:r>
            <a:r>
              <a:rPr lang="fr-FR" sz="1400" b="1" dirty="0">
                <a:latin typeface="Century Gothic" panose="020B0502020202020204" pitchFamily="34" charset="0"/>
              </a:rPr>
              <a:t> </a:t>
            </a:r>
            <a:r>
              <a:rPr lang="fr-FR" sz="1400" b="1" dirty="0" err="1">
                <a:latin typeface="Century Gothic" panose="020B0502020202020204" pitchFamily="34" charset="0"/>
              </a:rPr>
              <a:t>functionalities</a:t>
            </a:r>
            <a:r>
              <a:rPr lang="fr-FR" sz="1400" b="1" dirty="0">
                <a:latin typeface="Century Gothic" panose="020B0502020202020204" pitchFamily="34" charset="0"/>
              </a:rPr>
              <a:t> ?</a:t>
            </a:r>
          </a:p>
          <a:p>
            <a:endParaRPr lang="fr-FR" sz="1400" b="1" dirty="0">
              <a:latin typeface="Century Gothic" panose="020B0502020202020204" pitchFamily="34" charset="0"/>
            </a:endParaRPr>
          </a:p>
          <a:p>
            <a:endParaRPr lang="fr-FR" sz="1400" b="1" dirty="0">
              <a:latin typeface="Century Gothic" panose="020B0502020202020204" pitchFamily="34" charset="0"/>
            </a:endParaRPr>
          </a:p>
          <a:p>
            <a:pPr marL="285750" indent="-285750">
              <a:buFontTx/>
              <a:buChar char="-"/>
            </a:pPr>
            <a:r>
              <a:rPr lang="fr-FR" sz="1400" b="1" dirty="0" err="1">
                <a:latin typeface="Century Gothic" panose="020B0502020202020204" pitchFamily="34" charset="0"/>
              </a:rPr>
              <a:t>Semantic</a:t>
            </a:r>
            <a:r>
              <a:rPr lang="fr-FR" sz="1400" b="1" dirty="0">
                <a:latin typeface="Century Gothic" panose="020B0502020202020204" pitchFamily="34" charset="0"/>
              </a:rPr>
              <a:t> web: </a:t>
            </a:r>
            <a:r>
              <a:rPr lang="fr-FR" sz="1400" b="1" dirty="0" err="1">
                <a:latin typeface="Century Gothic" panose="020B0502020202020204" pitchFamily="34" charset="0"/>
              </a:rPr>
              <a:t>omics</a:t>
            </a:r>
            <a:r>
              <a:rPr lang="fr-FR" sz="1400" b="1" dirty="0">
                <a:latin typeface="Century Gothic" panose="020B0502020202020204" pitchFamily="34" charset="0"/>
              </a:rPr>
              <a:t> data </a:t>
            </a:r>
            <a:r>
              <a:rPr lang="fr-FR" sz="1400" b="1" dirty="0" err="1">
                <a:latin typeface="Century Gothic" panose="020B0502020202020204" pitchFamily="34" charset="0"/>
              </a:rPr>
              <a:t>integration</a:t>
            </a:r>
            <a:r>
              <a:rPr lang="fr-FR" sz="1400" b="1" dirty="0">
                <a:latin typeface="Century Gothic" panose="020B0502020202020204" pitchFamily="34" charset="0"/>
              </a:rPr>
              <a:t> </a:t>
            </a:r>
            <a:r>
              <a:rPr lang="fr-FR" sz="1400" b="1" dirty="0" err="1">
                <a:latin typeface="Century Gothic" panose="020B0502020202020204" pitchFamily="34" charset="0"/>
              </a:rPr>
              <a:t>with</a:t>
            </a:r>
            <a:r>
              <a:rPr lang="fr-FR" sz="1400" b="1" dirty="0">
                <a:latin typeface="Century Gothic" panose="020B0502020202020204" pitchFamily="34" charset="0"/>
              </a:rPr>
              <a:t> graph of </a:t>
            </a:r>
            <a:r>
              <a:rPr lang="fr-FR" sz="1400" b="1" dirty="0" err="1">
                <a:latin typeface="Century Gothic" panose="020B0502020202020204" pitchFamily="34" charset="0"/>
              </a:rPr>
              <a:t>linked</a:t>
            </a:r>
            <a:r>
              <a:rPr lang="fr-FR" sz="1400" b="1" dirty="0">
                <a:latin typeface="Century Gothic" panose="020B0502020202020204" pitchFamily="34" charset="0"/>
              </a:rPr>
              <a:t> </a:t>
            </a:r>
            <a:r>
              <a:rPr lang="fr-FR" sz="1400" b="1" dirty="0" err="1">
                <a:latin typeface="Century Gothic" panose="020B0502020202020204" pitchFamily="34" charset="0"/>
              </a:rPr>
              <a:t>objects</a:t>
            </a:r>
            <a:r>
              <a:rPr lang="fr-FR" sz="1400" b="1" dirty="0">
                <a:latin typeface="Century Gothic" panose="020B0502020202020204" pitchFamily="34" charset="0"/>
              </a:rPr>
              <a:t> (CHOPIN </a:t>
            </a:r>
            <a:r>
              <a:rPr lang="fr-FR" sz="1400" b="1" dirty="0" err="1">
                <a:latin typeface="Century Gothic" panose="020B0502020202020204" pitchFamily="34" charset="0"/>
              </a:rPr>
              <a:t>project</a:t>
            </a:r>
            <a:r>
              <a:rPr lang="fr-FR" sz="1400" b="1" dirty="0">
                <a:latin typeface="Century Gothic" panose="020B0502020202020204" pitchFamily="34" charset="0"/>
              </a:rPr>
              <a:t>)</a:t>
            </a:r>
          </a:p>
          <a:p>
            <a:pPr marL="285750" indent="-285750">
              <a:buFontTx/>
              <a:buChar char="-"/>
            </a:pPr>
            <a:endParaRPr lang="fr-FR" sz="1400" b="1" dirty="0">
              <a:latin typeface="Century Gothic" panose="020B0502020202020204" pitchFamily="34" charset="0"/>
            </a:endParaRPr>
          </a:p>
          <a:p>
            <a:pPr marL="285750" indent="-285750">
              <a:buFontTx/>
              <a:buChar char="-"/>
            </a:pPr>
            <a:endParaRPr lang="fr-FR" sz="1400" b="1" dirty="0">
              <a:latin typeface="Century Gothic" panose="020B0502020202020204" pitchFamily="34" charset="0"/>
            </a:endParaRPr>
          </a:p>
          <a:p>
            <a:pPr marL="285750" indent="-285750">
              <a:buFontTx/>
              <a:buChar char="-"/>
            </a:pPr>
            <a:r>
              <a:rPr lang="fr-FR" sz="1400" b="1" dirty="0">
                <a:latin typeface="Century Gothic" panose="020B0502020202020204" pitchFamily="34" charset="0"/>
              </a:rPr>
              <a:t>« micro » workshops: info/</a:t>
            </a:r>
            <a:r>
              <a:rPr lang="fr-FR" sz="1400" b="1" dirty="0" err="1">
                <a:latin typeface="Century Gothic" panose="020B0502020202020204" pitchFamily="34" charset="0"/>
              </a:rPr>
              <a:t>bioinfo</a:t>
            </a:r>
            <a:r>
              <a:rPr lang="fr-FR" sz="1400" b="1" dirty="0">
                <a:latin typeface="Century Gothic" panose="020B0502020202020204" pitchFamily="34" charset="0"/>
              </a:rPr>
              <a:t>/stats </a:t>
            </a:r>
            <a:r>
              <a:rPr lang="fr-FR" sz="1400" b="1" dirty="0" err="1">
                <a:latin typeface="Century Gothic" panose="020B0502020202020204" pitchFamily="34" charset="0"/>
              </a:rPr>
              <a:t>practical</a:t>
            </a:r>
            <a:r>
              <a:rPr lang="fr-FR" sz="1400" b="1" dirty="0">
                <a:latin typeface="Century Gothic" panose="020B0502020202020204" pitchFamily="34" charset="0"/>
              </a:rPr>
              <a:t> sessions </a:t>
            </a:r>
            <a:r>
              <a:rPr lang="fr-FR" sz="1400" b="1" dirty="0" err="1">
                <a:latin typeface="Century Gothic" panose="020B0502020202020204" pitchFamily="34" charset="0"/>
              </a:rPr>
              <a:t>with</a:t>
            </a:r>
            <a:r>
              <a:rPr lang="fr-FR" sz="1400" b="1" dirty="0">
                <a:latin typeface="Century Gothic" panose="020B0502020202020204" pitchFamily="34" charset="0"/>
              </a:rPr>
              <a:t> </a:t>
            </a:r>
            <a:r>
              <a:rPr lang="fr-FR" sz="1400" b="1" dirty="0" err="1">
                <a:latin typeface="Century Gothic" panose="020B0502020202020204" pitchFamily="34" charset="0"/>
              </a:rPr>
              <a:t>different</a:t>
            </a:r>
            <a:r>
              <a:rPr lang="fr-FR" sz="1400" b="1" dirty="0">
                <a:latin typeface="Century Gothic" panose="020B0502020202020204" pitchFamily="34" charset="0"/>
              </a:rPr>
              <a:t> topics</a:t>
            </a:r>
          </a:p>
          <a:p>
            <a:r>
              <a:rPr lang="fr-FR" sz="1400" u="sng" dirty="0">
                <a:hlinkClick r:id="rId2"/>
              </a:rPr>
              <a:t>https://docs.google.com/spreadsheets/d/1DklLPKqQY7hzIGCyX5a6KfZiYG3FfMLhS60Y3DoQODg/edit?usp=sharing</a:t>
            </a:r>
            <a:endParaRPr lang="fr-FR" sz="1400" dirty="0"/>
          </a:p>
          <a:p>
            <a:r>
              <a:rPr lang="fr-FR" sz="1400" b="1" dirty="0" err="1">
                <a:latin typeface="Century Gothic" panose="020B0502020202020204" pitchFamily="34" charset="0"/>
              </a:rPr>
              <a:t>Register</a:t>
            </a:r>
            <a:r>
              <a:rPr lang="fr-FR" sz="1400" b="1" dirty="0">
                <a:latin typeface="Century Gothic" panose="020B0502020202020204" pitchFamily="34" charset="0"/>
              </a:rPr>
              <a:t> as trainer or participant ; </a:t>
            </a:r>
            <a:r>
              <a:rPr lang="fr-FR" sz="1400" b="1" dirty="0" err="1">
                <a:latin typeface="Century Gothic" panose="020B0502020202020204" pitchFamily="34" charset="0"/>
              </a:rPr>
              <a:t>add</a:t>
            </a:r>
            <a:r>
              <a:rPr lang="fr-FR" sz="1400" b="1" dirty="0">
                <a:latin typeface="Century Gothic" panose="020B0502020202020204" pitchFamily="34" charset="0"/>
              </a:rPr>
              <a:t> topics…</a:t>
            </a:r>
          </a:p>
          <a:p>
            <a:pPr marL="285750" indent="-285750">
              <a:buFontTx/>
              <a:buChar char="-"/>
            </a:pPr>
            <a:endParaRPr lang="fr-FR" sz="1400" b="1" dirty="0">
              <a:latin typeface="Century Gothic" panose="020B0502020202020204" pitchFamily="34" charset="0"/>
            </a:endParaRPr>
          </a:p>
          <a:p>
            <a:pPr marL="285750" indent="-285750">
              <a:buFontTx/>
              <a:buChar char="-"/>
            </a:pPr>
            <a:endParaRPr lang="fr-FR" sz="1400" b="1" dirty="0">
              <a:latin typeface="Century Gothic" panose="020B0502020202020204" pitchFamily="34" charset="0"/>
            </a:endParaRPr>
          </a:p>
          <a:p>
            <a:pPr marL="285750" indent="-285750">
              <a:buFontTx/>
              <a:buChar char="-"/>
            </a:pPr>
            <a:r>
              <a:rPr lang="fr-FR" sz="1400" b="1" dirty="0" err="1">
                <a:latin typeface="Century Gothic" panose="020B0502020202020204" pitchFamily="34" charset="0"/>
              </a:rPr>
              <a:t>Ideas</a:t>
            </a:r>
            <a:r>
              <a:rPr lang="fr-FR" sz="1400" b="1" dirty="0">
                <a:latin typeface="Century Gothic" panose="020B0502020202020204" pitchFamily="34" charset="0"/>
              </a:rPr>
              <a:t> ? Tools ? Dev ?</a:t>
            </a:r>
          </a:p>
          <a:p>
            <a:endParaRPr lang="fr-FR" sz="1400" b="1" dirty="0">
              <a:latin typeface="Century Gothic" panose="020B0502020202020204" pitchFamily="34" charset="0"/>
            </a:endParaRPr>
          </a:p>
          <a:p>
            <a:pPr marL="285750" indent="-285750">
              <a:buFontTx/>
              <a:buChar char="-"/>
            </a:pPr>
            <a:r>
              <a:rPr lang="fr-FR" sz="1400" b="1" dirty="0" err="1">
                <a:latin typeface="Century Gothic" panose="020B0502020202020204" pitchFamily="34" charset="0"/>
              </a:rPr>
              <a:t>Phenotypic</a:t>
            </a:r>
            <a:r>
              <a:rPr lang="fr-FR" sz="1400" b="1" dirty="0">
                <a:latin typeface="Century Gothic" panose="020B0502020202020204" pitchFamily="34" charset="0"/>
              </a:rPr>
              <a:t> </a:t>
            </a:r>
            <a:r>
              <a:rPr lang="fr-FR" sz="1400" b="1" dirty="0" err="1">
                <a:latin typeface="Century Gothic" panose="020B0502020202020204" pitchFamily="34" charset="0"/>
              </a:rPr>
              <a:t>analysis</a:t>
            </a:r>
            <a:r>
              <a:rPr lang="fr-FR" sz="1400" b="1" dirty="0">
                <a:latin typeface="Century Gothic" panose="020B0502020202020204" pitchFamily="34" charset="0"/>
              </a:rPr>
              <a:t> (log, follow, …)</a:t>
            </a:r>
          </a:p>
          <a:p>
            <a:endParaRPr lang="fr-FR" sz="1400" b="1" dirty="0">
              <a:latin typeface="Century Gothic" panose="020B0502020202020204" pitchFamily="34" charset="0"/>
            </a:endParaRPr>
          </a:p>
          <a:p>
            <a:pPr marL="285750" indent="-285750">
              <a:buFontTx/>
              <a:buChar char="-"/>
            </a:pPr>
            <a:r>
              <a:rPr lang="fr-FR" sz="1400" b="1" dirty="0">
                <a:latin typeface="Century Gothic" panose="020B0502020202020204" pitchFamily="34" charset="0"/>
              </a:rPr>
              <a:t>Fungi collection (log, follow, …)</a:t>
            </a:r>
          </a:p>
          <a:p>
            <a:endParaRPr lang="fr-FR" sz="1400" b="1" i="1" dirty="0">
              <a:latin typeface="Century Gothic" panose="020B0502020202020204" pitchFamily="34" charset="0"/>
            </a:endParaRPr>
          </a:p>
        </p:txBody>
      </p:sp>
    </p:spTree>
    <p:extLst>
      <p:ext uri="{BB962C8B-B14F-4D97-AF65-F5344CB8AC3E}">
        <p14:creationId xmlns:p14="http://schemas.microsoft.com/office/powerpoint/2010/main" val="763967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B391D6C-DDB5-489D-99AF-542A9D9EC250}"/>
              </a:ext>
            </a:extLst>
          </p:cNvPr>
          <p:cNvPicPr>
            <a:picLocks noChangeAspect="1"/>
          </p:cNvPicPr>
          <p:nvPr/>
        </p:nvPicPr>
        <p:blipFill>
          <a:blip r:embed="rId2"/>
          <a:stretch>
            <a:fillRect/>
          </a:stretch>
        </p:blipFill>
        <p:spPr>
          <a:xfrm>
            <a:off x="5957003" y="992876"/>
            <a:ext cx="2425729" cy="822679"/>
          </a:xfrm>
          <a:prstGeom prst="rect">
            <a:avLst/>
          </a:prstGeom>
        </p:spPr>
      </p:pic>
      <p:sp>
        <p:nvSpPr>
          <p:cNvPr id="3" name="Rectangle 2">
            <a:extLst>
              <a:ext uri="{FF2B5EF4-FFF2-40B4-BE49-F238E27FC236}">
                <a16:creationId xmlns:a16="http://schemas.microsoft.com/office/drawing/2014/main" id="{1CC91418-CFFF-4A81-96CE-DA21D547A49C}"/>
              </a:ext>
            </a:extLst>
          </p:cNvPr>
          <p:cNvSpPr/>
          <p:nvPr/>
        </p:nvSpPr>
        <p:spPr>
          <a:xfrm>
            <a:off x="1115616" y="1184550"/>
            <a:ext cx="3815468" cy="338554"/>
          </a:xfrm>
          <a:prstGeom prst="rect">
            <a:avLst/>
          </a:prstGeom>
        </p:spPr>
        <p:txBody>
          <a:bodyPr wrap="none">
            <a:spAutoFit/>
          </a:bodyPr>
          <a:lstStyle/>
          <a:p>
            <a:r>
              <a:rPr lang="fr-FR" sz="1600" i="1" u="sng" dirty="0">
                <a:latin typeface="Century Gothic" panose="020B0502020202020204" pitchFamily="34" charset="0"/>
              </a:rPr>
              <a:t>DMP : Cf AG_sciences_BIOGER_2020</a:t>
            </a:r>
          </a:p>
        </p:txBody>
      </p:sp>
      <p:sp>
        <p:nvSpPr>
          <p:cNvPr id="12" name="Titre 11">
            <a:extLst>
              <a:ext uri="{FF2B5EF4-FFF2-40B4-BE49-F238E27FC236}">
                <a16:creationId xmlns:a16="http://schemas.microsoft.com/office/drawing/2014/main" id="{33E1D9C7-8F39-4726-8991-58A6629FA870}"/>
              </a:ext>
            </a:extLst>
          </p:cNvPr>
          <p:cNvSpPr>
            <a:spLocks noGrp="1"/>
          </p:cNvSpPr>
          <p:nvPr>
            <p:ph type="title"/>
          </p:nvPr>
        </p:nvSpPr>
        <p:spPr>
          <a:xfrm>
            <a:off x="502497" y="2823"/>
            <a:ext cx="8229600" cy="1089503"/>
          </a:xfrm>
        </p:spPr>
        <p:txBody>
          <a:bodyPr>
            <a:normAutofit fontScale="90000"/>
          </a:bodyPr>
          <a:lstStyle/>
          <a:p>
            <a:r>
              <a:rPr lang="fr-FR" sz="2200" i="1" dirty="0"/>
              <a:t>1- Project </a:t>
            </a:r>
            <a:r>
              <a:rPr lang="fr-FR" sz="2200" i="1" dirty="0" err="1"/>
              <a:t>Proposal</a:t>
            </a:r>
            <a:br>
              <a:rPr lang="fr-FR" i="1" dirty="0"/>
            </a:br>
            <a:r>
              <a:rPr lang="fr-FR" sz="1800" i="1" dirty="0" err="1">
                <a:solidFill>
                  <a:srgbClr val="00A3A6"/>
                </a:solidFill>
              </a:rPr>
              <a:t>Experimental</a:t>
            </a:r>
            <a:r>
              <a:rPr lang="fr-FR" sz="1800" i="1" dirty="0">
                <a:solidFill>
                  <a:srgbClr val="00A3A6"/>
                </a:solidFill>
              </a:rPr>
              <a:t> design; </a:t>
            </a:r>
            <a:r>
              <a:rPr lang="fr-FR" sz="1800" i="1" dirty="0" err="1">
                <a:solidFill>
                  <a:srgbClr val="00A3A6"/>
                </a:solidFill>
              </a:rPr>
              <a:t>technological</a:t>
            </a:r>
            <a:r>
              <a:rPr lang="fr-FR" sz="1800" i="1" dirty="0">
                <a:solidFill>
                  <a:srgbClr val="00A3A6"/>
                </a:solidFill>
              </a:rPr>
              <a:t> </a:t>
            </a:r>
            <a:r>
              <a:rPr lang="fr-FR" sz="1800" i="1" dirty="0" err="1">
                <a:solidFill>
                  <a:srgbClr val="00A3A6"/>
                </a:solidFill>
              </a:rPr>
              <a:t>choices</a:t>
            </a:r>
            <a:br>
              <a:rPr lang="fr-FR" sz="1800" i="1" dirty="0">
                <a:solidFill>
                  <a:srgbClr val="00A3A6"/>
                </a:solidFill>
              </a:rPr>
            </a:br>
            <a:r>
              <a:rPr lang="fr-FR" sz="1800" i="1" dirty="0">
                <a:solidFill>
                  <a:srgbClr val="00A3A6"/>
                </a:solidFill>
              </a:rPr>
              <a:t>Data Management Plan (DMP): support on </a:t>
            </a:r>
            <a:r>
              <a:rPr lang="fr-FR" sz="1800" i="1" dirty="0" err="1">
                <a:solidFill>
                  <a:srgbClr val="00A3A6"/>
                </a:solidFill>
              </a:rPr>
              <a:t>genomics</a:t>
            </a:r>
            <a:r>
              <a:rPr lang="fr-FR" sz="1800" i="1" dirty="0">
                <a:solidFill>
                  <a:srgbClr val="00A3A6"/>
                </a:solidFill>
              </a:rPr>
              <a:t> data</a:t>
            </a:r>
            <a:br>
              <a:rPr lang="fr-FR" sz="1600" i="1" dirty="0">
                <a:solidFill>
                  <a:srgbClr val="00A3A6"/>
                </a:solidFill>
              </a:rPr>
            </a:br>
            <a:endParaRPr lang="fr-FR" sz="1600" dirty="0"/>
          </a:p>
        </p:txBody>
      </p:sp>
      <p:sp>
        <p:nvSpPr>
          <p:cNvPr id="4" name="Rectangle 3">
            <a:extLst>
              <a:ext uri="{FF2B5EF4-FFF2-40B4-BE49-F238E27FC236}">
                <a16:creationId xmlns:a16="http://schemas.microsoft.com/office/drawing/2014/main" id="{9EB0B112-69D1-44BB-8078-6C1ADBF49D85}"/>
              </a:ext>
            </a:extLst>
          </p:cNvPr>
          <p:cNvSpPr/>
          <p:nvPr/>
        </p:nvSpPr>
        <p:spPr>
          <a:xfrm>
            <a:off x="323528" y="1832840"/>
            <a:ext cx="8059204" cy="369332"/>
          </a:xfrm>
          <a:prstGeom prst="rect">
            <a:avLst/>
          </a:prstGeom>
        </p:spPr>
        <p:txBody>
          <a:bodyPr wrap="square">
            <a:spAutoFit/>
          </a:bodyPr>
          <a:lstStyle/>
          <a:p>
            <a:r>
              <a:rPr lang="en-US" b="1" dirty="0"/>
              <a:t>The ANR introduces a Data Management Plan for projects funded in 2019 onwards </a:t>
            </a:r>
          </a:p>
        </p:txBody>
      </p:sp>
      <p:pic>
        <p:nvPicPr>
          <p:cNvPr id="6" name="Image 5">
            <a:extLst>
              <a:ext uri="{FF2B5EF4-FFF2-40B4-BE49-F238E27FC236}">
                <a16:creationId xmlns:a16="http://schemas.microsoft.com/office/drawing/2014/main" id="{B4344CB5-D5CB-41C6-B4C4-A97FA23DF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2276277"/>
            <a:ext cx="5400600" cy="1636719"/>
          </a:xfrm>
          <a:prstGeom prst="rect">
            <a:avLst/>
          </a:prstGeom>
        </p:spPr>
      </p:pic>
      <p:sp>
        <p:nvSpPr>
          <p:cNvPr id="9" name="Rectangle 8">
            <a:extLst>
              <a:ext uri="{FF2B5EF4-FFF2-40B4-BE49-F238E27FC236}">
                <a16:creationId xmlns:a16="http://schemas.microsoft.com/office/drawing/2014/main" id="{71BD7E85-7B82-4CCE-907D-D40ECFFE8832}"/>
              </a:ext>
            </a:extLst>
          </p:cNvPr>
          <p:cNvSpPr/>
          <p:nvPr/>
        </p:nvSpPr>
        <p:spPr>
          <a:xfrm>
            <a:off x="629816" y="4077072"/>
            <a:ext cx="8406680" cy="2246769"/>
          </a:xfrm>
          <a:prstGeom prst="rect">
            <a:avLst/>
          </a:prstGeom>
        </p:spPr>
        <p:txBody>
          <a:bodyPr wrap="square">
            <a:spAutoFit/>
          </a:bodyPr>
          <a:lstStyle/>
          <a:p>
            <a:r>
              <a:rPr lang="en-US" sz="1400" dirty="0"/>
              <a:t>In line with its Open Science policy, the French National Research Agency (ANR) requires all projects funded in 2019 onwards to produce a Data Management Plan (DMP) </a:t>
            </a:r>
            <a:r>
              <a:rPr lang="en-US" sz="1400" dirty="0">
                <a:highlight>
                  <a:srgbClr val="FFFF00"/>
                </a:highlight>
              </a:rPr>
              <a:t>setting out how research data will be produced</a:t>
            </a:r>
            <a:r>
              <a:rPr lang="en-US" sz="1400" dirty="0"/>
              <a:t>, </a:t>
            </a:r>
            <a:r>
              <a:rPr lang="en-US" sz="1400" dirty="0">
                <a:highlight>
                  <a:srgbClr val="FFFF00"/>
                </a:highlight>
              </a:rPr>
              <a:t>reused</a:t>
            </a:r>
            <a:r>
              <a:rPr lang="en-US" sz="1400" dirty="0"/>
              <a:t>, </a:t>
            </a:r>
            <a:r>
              <a:rPr lang="en-US" sz="1400" dirty="0">
                <a:highlight>
                  <a:srgbClr val="FFFF00"/>
                </a:highlight>
              </a:rPr>
              <a:t>stored</a:t>
            </a:r>
            <a:r>
              <a:rPr lang="en-US" sz="1400" dirty="0"/>
              <a:t>, </a:t>
            </a:r>
            <a:r>
              <a:rPr lang="en-US" sz="1400" dirty="0">
                <a:highlight>
                  <a:srgbClr val="FFFF00"/>
                </a:highlight>
              </a:rPr>
              <a:t>protected</a:t>
            </a:r>
            <a:r>
              <a:rPr lang="en-US" sz="1400" dirty="0"/>
              <a:t>, </a:t>
            </a:r>
            <a:r>
              <a:rPr lang="en-US" sz="1400" dirty="0">
                <a:highlight>
                  <a:srgbClr val="FFFF00"/>
                </a:highlight>
              </a:rPr>
              <a:t>disseminated</a:t>
            </a:r>
            <a:r>
              <a:rPr lang="en-US" sz="1400" dirty="0"/>
              <a:t> and, where applicable, retained for a significant period of time. The aim is to improve forward planning and rigorous monitoring throughout the research process in anticipation of the sharing, reuse and perpetuation of data in accordance with the principle: “as open as possible, as closed as necessary”. The ANR follows the recommendations of the Committee for Open Science (</a:t>
            </a:r>
            <a:r>
              <a:rPr lang="en-US" sz="1400" dirty="0" err="1"/>
              <a:t>CoSO</a:t>
            </a:r>
            <a:r>
              <a:rPr lang="en-US" sz="1400" dirty="0"/>
              <a:t>), which it has consulted on this matter, and uses the Science Europe DMP template. The Agency has worked closely with the French Institute for Scientific and Technical Information (INIST) to ensure that its DMP template is integrated into the </a:t>
            </a:r>
            <a:r>
              <a:rPr lang="en-US" sz="1400" dirty="0" err="1"/>
              <a:t>OPIDoR</a:t>
            </a:r>
            <a:r>
              <a:rPr lang="en-US" sz="1400" dirty="0"/>
              <a:t> DMP portal, so that plans can be completed online. See below for four key questions about this process, and the corresponding answers. </a:t>
            </a:r>
            <a:endParaRPr lang="en-GB" sz="1400" dirty="0"/>
          </a:p>
        </p:txBody>
      </p:sp>
    </p:spTree>
    <p:extLst>
      <p:ext uri="{BB962C8B-B14F-4D97-AF65-F5344CB8AC3E}">
        <p14:creationId xmlns:p14="http://schemas.microsoft.com/office/powerpoint/2010/main" val="1251503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066A57-EF43-4491-A303-CF8772AE8D7B}"/>
              </a:ext>
            </a:extLst>
          </p:cNvPr>
          <p:cNvSpPr/>
          <p:nvPr/>
        </p:nvSpPr>
        <p:spPr>
          <a:xfrm>
            <a:off x="323528" y="1772816"/>
            <a:ext cx="2614942" cy="646331"/>
          </a:xfrm>
          <a:prstGeom prst="rect">
            <a:avLst/>
          </a:prstGeom>
        </p:spPr>
        <p:txBody>
          <a:bodyPr wrap="square">
            <a:spAutoFit/>
          </a:bodyPr>
          <a:lstStyle/>
          <a:p>
            <a:pPr algn="ctr"/>
            <a:r>
              <a:rPr lang="fr-FR" sz="1200" b="1" i="1" dirty="0">
                <a:latin typeface="Century Gothic" panose="020B0502020202020204" pitchFamily="34" charset="0"/>
              </a:rPr>
              <a:t>Example CHOPIN </a:t>
            </a:r>
            <a:r>
              <a:rPr lang="fr-FR" sz="1200" b="1" i="1" dirty="0" err="1">
                <a:latin typeface="Century Gothic" panose="020B0502020202020204" pitchFamily="34" charset="0"/>
              </a:rPr>
              <a:t>project</a:t>
            </a:r>
            <a:endParaRPr lang="fr-FR" sz="1200" b="1" i="1" dirty="0">
              <a:latin typeface="Century Gothic" panose="020B0502020202020204" pitchFamily="34" charset="0"/>
            </a:endParaRPr>
          </a:p>
          <a:p>
            <a:pPr algn="ctr"/>
            <a:r>
              <a:rPr lang="fr-FR" sz="1200" b="1" i="1" dirty="0">
                <a:latin typeface="Century Gothic" panose="020B0502020202020204" pitchFamily="34" charset="0"/>
              </a:rPr>
              <a:t>(Jessica SOYER</a:t>
            </a:r>
          </a:p>
          <a:p>
            <a:pPr algn="ctr"/>
            <a:r>
              <a:rPr lang="fr-FR" sz="1200" b="1" i="1" dirty="0">
                <a:latin typeface="Century Gothic" panose="020B0502020202020204" pitchFamily="34" charset="0"/>
              </a:rPr>
              <a:t>2020- 2023)</a:t>
            </a:r>
          </a:p>
        </p:txBody>
      </p:sp>
      <p:pic>
        <p:nvPicPr>
          <p:cNvPr id="8" name="Image 7">
            <a:extLst>
              <a:ext uri="{FF2B5EF4-FFF2-40B4-BE49-F238E27FC236}">
                <a16:creationId xmlns:a16="http://schemas.microsoft.com/office/drawing/2014/main" id="{EEA27B73-F14A-4F8F-AE1D-0EAC7BE019F0}"/>
              </a:ext>
            </a:extLst>
          </p:cNvPr>
          <p:cNvPicPr>
            <a:picLocks noChangeAspect="1"/>
          </p:cNvPicPr>
          <p:nvPr/>
        </p:nvPicPr>
        <p:blipFill rotWithShape="1">
          <a:blip r:embed="rId2"/>
          <a:srcRect l="7333" t="29237" r="31100" b="25614"/>
          <a:stretch/>
        </p:blipFill>
        <p:spPr>
          <a:xfrm>
            <a:off x="3419872" y="1092326"/>
            <a:ext cx="4378205" cy="2408026"/>
          </a:xfrm>
          <a:prstGeom prst="rect">
            <a:avLst/>
          </a:prstGeom>
        </p:spPr>
      </p:pic>
      <p:sp>
        <p:nvSpPr>
          <p:cNvPr id="12" name="Titre 11">
            <a:extLst>
              <a:ext uri="{FF2B5EF4-FFF2-40B4-BE49-F238E27FC236}">
                <a16:creationId xmlns:a16="http://schemas.microsoft.com/office/drawing/2014/main" id="{33E1D9C7-8F39-4726-8991-58A6629FA870}"/>
              </a:ext>
            </a:extLst>
          </p:cNvPr>
          <p:cNvSpPr>
            <a:spLocks noGrp="1"/>
          </p:cNvSpPr>
          <p:nvPr>
            <p:ph type="title"/>
          </p:nvPr>
        </p:nvSpPr>
        <p:spPr>
          <a:xfrm>
            <a:off x="502497" y="2823"/>
            <a:ext cx="8229600" cy="1089503"/>
          </a:xfrm>
        </p:spPr>
        <p:txBody>
          <a:bodyPr>
            <a:normAutofit fontScale="90000"/>
          </a:bodyPr>
          <a:lstStyle/>
          <a:p>
            <a:r>
              <a:rPr lang="fr-FR" sz="2200" i="1" dirty="0"/>
              <a:t>1- Project </a:t>
            </a:r>
            <a:r>
              <a:rPr lang="fr-FR" sz="2200" i="1" dirty="0" err="1"/>
              <a:t>Proposal</a:t>
            </a:r>
            <a:br>
              <a:rPr lang="fr-FR" i="1" dirty="0"/>
            </a:br>
            <a:r>
              <a:rPr lang="fr-FR" sz="1800" i="1" dirty="0" err="1">
                <a:solidFill>
                  <a:srgbClr val="00A3A6"/>
                </a:solidFill>
              </a:rPr>
              <a:t>Experimental</a:t>
            </a:r>
            <a:r>
              <a:rPr lang="fr-FR" sz="1800" i="1" dirty="0">
                <a:solidFill>
                  <a:srgbClr val="00A3A6"/>
                </a:solidFill>
              </a:rPr>
              <a:t> design; </a:t>
            </a:r>
            <a:r>
              <a:rPr lang="fr-FR" sz="1800" i="1" dirty="0" err="1">
                <a:solidFill>
                  <a:srgbClr val="00A3A6"/>
                </a:solidFill>
              </a:rPr>
              <a:t>technological</a:t>
            </a:r>
            <a:r>
              <a:rPr lang="fr-FR" sz="1800" i="1" dirty="0">
                <a:solidFill>
                  <a:srgbClr val="00A3A6"/>
                </a:solidFill>
              </a:rPr>
              <a:t> </a:t>
            </a:r>
            <a:r>
              <a:rPr lang="fr-FR" sz="1800" i="1" dirty="0" err="1">
                <a:solidFill>
                  <a:srgbClr val="00A3A6"/>
                </a:solidFill>
              </a:rPr>
              <a:t>choices</a:t>
            </a:r>
            <a:br>
              <a:rPr lang="fr-FR" sz="1800" i="1" dirty="0">
                <a:solidFill>
                  <a:srgbClr val="00A3A6"/>
                </a:solidFill>
              </a:rPr>
            </a:br>
            <a:r>
              <a:rPr lang="fr-FR" sz="1800" i="1" dirty="0">
                <a:solidFill>
                  <a:srgbClr val="00A3A6"/>
                </a:solidFill>
              </a:rPr>
              <a:t>Data Management Plan (DMP): support on </a:t>
            </a:r>
            <a:r>
              <a:rPr lang="fr-FR" sz="1800" i="1" dirty="0" err="1">
                <a:solidFill>
                  <a:srgbClr val="00A3A6"/>
                </a:solidFill>
              </a:rPr>
              <a:t>genomics</a:t>
            </a:r>
            <a:r>
              <a:rPr lang="fr-FR" sz="1800" i="1" dirty="0">
                <a:solidFill>
                  <a:srgbClr val="00A3A6"/>
                </a:solidFill>
              </a:rPr>
              <a:t> data</a:t>
            </a:r>
            <a:br>
              <a:rPr lang="fr-FR" sz="1600" i="1" dirty="0">
                <a:solidFill>
                  <a:srgbClr val="00A3A6"/>
                </a:solidFill>
              </a:rPr>
            </a:br>
            <a:endParaRPr lang="fr-FR" sz="1600" dirty="0"/>
          </a:p>
        </p:txBody>
      </p:sp>
      <p:pic>
        <p:nvPicPr>
          <p:cNvPr id="6" name="Image 5">
            <a:extLst>
              <a:ext uri="{FF2B5EF4-FFF2-40B4-BE49-F238E27FC236}">
                <a16:creationId xmlns:a16="http://schemas.microsoft.com/office/drawing/2014/main" id="{E91E2992-F369-4FCD-BAF8-216567A24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16" y="4611663"/>
            <a:ext cx="2958275" cy="1179379"/>
          </a:xfrm>
          <a:prstGeom prst="rect">
            <a:avLst/>
          </a:prstGeom>
        </p:spPr>
      </p:pic>
      <p:sp>
        <p:nvSpPr>
          <p:cNvPr id="9" name="Rectangle 8">
            <a:extLst>
              <a:ext uri="{FF2B5EF4-FFF2-40B4-BE49-F238E27FC236}">
                <a16:creationId xmlns:a16="http://schemas.microsoft.com/office/drawing/2014/main" id="{698B1C82-FF97-44E1-B4AD-DEC1C1718FEC}"/>
              </a:ext>
            </a:extLst>
          </p:cNvPr>
          <p:cNvSpPr/>
          <p:nvPr/>
        </p:nvSpPr>
        <p:spPr>
          <a:xfrm>
            <a:off x="530102" y="5856961"/>
            <a:ext cx="2284023" cy="369332"/>
          </a:xfrm>
          <a:prstGeom prst="rect">
            <a:avLst/>
          </a:prstGeom>
        </p:spPr>
        <p:txBody>
          <a:bodyPr wrap="none">
            <a:spAutoFit/>
          </a:bodyPr>
          <a:lstStyle/>
          <a:p>
            <a:r>
              <a:rPr lang="en-GB" dirty="0"/>
              <a:t>https://dmp.opidor.fr/</a:t>
            </a:r>
          </a:p>
        </p:txBody>
      </p:sp>
      <p:cxnSp>
        <p:nvCxnSpPr>
          <p:cNvPr id="11" name="Connecteur droit avec flèche 10">
            <a:extLst>
              <a:ext uri="{FF2B5EF4-FFF2-40B4-BE49-F238E27FC236}">
                <a16:creationId xmlns:a16="http://schemas.microsoft.com/office/drawing/2014/main" id="{0B63825B-28C6-40FE-B951-B78C609E57A3}"/>
              </a:ext>
            </a:extLst>
          </p:cNvPr>
          <p:cNvCxnSpPr/>
          <p:nvPr/>
        </p:nvCxnSpPr>
        <p:spPr>
          <a:xfrm flipH="1">
            <a:off x="2195736" y="3610750"/>
            <a:ext cx="864096"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C1743157-DA2E-466D-84A0-652BCE1D5279}"/>
              </a:ext>
            </a:extLst>
          </p:cNvPr>
          <p:cNvCxnSpPr>
            <a:cxnSpLocks/>
          </p:cNvCxnSpPr>
          <p:nvPr/>
        </p:nvCxnSpPr>
        <p:spPr>
          <a:xfrm flipV="1">
            <a:off x="2341881" y="3708224"/>
            <a:ext cx="944488" cy="834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BC5D1A16-181A-408F-B8E3-9442C1A67B41}"/>
              </a:ext>
            </a:extLst>
          </p:cNvPr>
          <p:cNvCxnSpPr>
            <a:cxnSpLocks/>
          </p:cNvCxnSpPr>
          <p:nvPr/>
        </p:nvCxnSpPr>
        <p:spPr>
          <a:xfrm>
            <a:off x="3697845" y="5098835"/>
            <a:ext cx="12607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6FB88BB0-0CCF-46D5-99E1-E623D53DA554}"/>
              </a:ext>
            </a:extLst>
          </p:cNvPr>
          <p:cNvCxnSpPr>
            <a:cxnSpLocks/>
          </p:cNvCxnSpPr>
          <p:nvPr/>
        </p:nvCxnSpPr>
        <p:spPr>
          <a:xfrm>
            <a:off x="3602029" y="5293732"/>
            <a:ext cx="12607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4EF35244-6536-4BFE-886F-26252FD33F19}"/>
              </a:ext>
            </a:extLst>
          </p:cNvPr>
          <p:cNvCxnSpPr>
            <a:cxnSpLocks/>
          </p:cNvCxnSpPr>
          <p:nvPr/>
        </p:nvCxnSpPr>
        <p:spPr>
          <a:xfrm>
            <a:off x="3491880" y="5484108"/>
            <a:ext cx="12607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AE19B0E4-9E95-467F-83CF-AAFA107FFC04}"/>
              </a:ext>
            </a:extLst>
          </p:cNvPr>
          <p:cNvSpPr txBox="1"/>
          <p:nvPr/>
        </p:nvSpPr>
        <p:spPr>
          <a:xfrm>
            <a:off x="4896828" y="4924400"/>
            <a:ext cx="693416" cy="369332"/>
          </a:xfrm>
          <a:prstGeom prst="rect">
            <a:avLst/>
          </a:prstGeom>
          <a:noFill/>
        </p:spPr>
        <p:txBody>
          <a:bodyPr wrap="square" rtlCol="0">
            <a:spAutoFit/>
          </a:bodyPr>
          <a:lstStyle/>
          <a:p>
            <a:r>
              <a:rPr lang="en-GB" dirty="0"/>
              <a:t>v1</a:t>
            </a:r>
          </a:p>
        </p:txBody>
      </p:sp>
      <p:sp>
        <p:nvSpPr>
          <p:cNvPr id="23" name="ZoneTexte 22">
            <a:extLst>
              <a:ext uri="{FF2B5EF4-FFF2-40B4-BE49-F238E27FC236}">
                <a16:creationId xmlns:a16="http://schemas.microsoft.com/office/drawing/2014/main" id="{A6DA9D04-DEAC-4F80-B62D-F59521B44EC6}"/>
              </a:ext>
            </a:extLst>
          </p:cNvPr>
          <p:cNvSpPr txBox="1"/>
          <p:nvPr/>
        </p:nvSpPr>
        <p:spPr>
          <a:xfrm>
            <a:off x="4862807" y="5098835"/>
            <a:ext cx="693416" cy="369332"/>
          </a:xfrm>
          <a:prstGeom prst="rect">
            <a:avLst/>
          </a:prstGeom>
          <a:noFill/>
        </p:spPr>
        <p:txBody>
          <a:bodyPr wrap="square" rtlCol="0">
            <a:spAutoFit/>
          </a:bodyPr>
          <a:lstStyle/>
          <a:p>
            <a:r>
              <a:rPr lang="en-GB" dirty="0"/>
              <a:t>v2</a:t>
            </a:r>
          </a:p>
        </p:txBody>
      </p:sp>
      <p:sp>
        <p:nvSpPr>
          <p:cNvPr id="24" name="ZoneTexte 23">
            <a:extLst>
              <a:ext uri="{FF2B5EF4-FFF2-40B4-BE49-F238E27FC236}">
                <a16:creationId xmlns:a16="http://schemas.microsoft.com/office/drawing/2014/main" id="{A3323D7B-A56B-4675-ADB5-F8EB1627F76A}"/>
              </a:ext>
            </a:extLst>
          </p:cNvPr>
          <p:cNvSpPr txBox="1"/>
          <p:nvPr/>
        </p:nvSpPr>
        <p:spPr>
          <a:xfrm>
            <a:off x="4787021" y="5341403"/>
            <a:ext cx="693416" cy="369332"/>
          </a:xfrm>
          <a:prstGeom prst="rect">
            <a:avLst/>
          </a:prstGeom>
          <a:noFill/>
        </p:spPr>
        <p:txBody>
          <a:bodyPr wrap="square" rtlCol="0">
            <a:spAutoFit/>
          </a:bodyPr>
          <a:lstStyle/>
          <a:p>
            <a:r>
              <a:rPr lang="en-GB" dirty="0"/>
              <a:t>v3</a:t>
            </a:r>
          </a:p>
        </p:txBody>
      </p:sp>
      <p:cxnSp>
        <p:nvCxnSpPr>
          <p:cNvPr id="25" name="Connecteur droit avec flèche 24">
            <a:extLst>
              <a:ext uri="{FF2B5EF4-FFF2-40B4-BE49-F238E27FC236}">
                <a16:creationId xmlns:a16="http://schemas.microsoft.com/office/drawing/2014/main" id="{E46784A2-5770-48CE-BDF0-B6E5997CCC03}"/>
              </a:ext>
            </a:extLst>
          </p:cNvPr>
          <p:cNvCxnSpPr>
            <a:cxnSpLocks/>
          </p:cNvCxnSpPr>
          <p:nvPr/>
        </p:nvCxnSpPr>
        <p:spPr>
          <a:xfrm>
            <a:off x="3419872" y="5784636"/>
            <a:ext cx="1260778" cy="0"/>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DBB3AF2-B4A2-4232-9107-EEA41D88C4F0}"/>
              </a:ext>
            </a:extLst>
          </p:cNvPr>
          <p:cNvSpPr/>
          <p:nvPr/>
        </p:nvSpPr>
        <p:spPr>
          <a:xfrm>
            <a:off x="3205977" y="3838360"/>
            <a:ext cx="4940135" cy="369332"/>
          </a:xfrm>
          <a:prstGeom prst="rect">
            <a:avLst/>
          </a:prstGeom>
        </p:spPr>
        <p:txBody>
          <a:bodyPr wrap="none">
            <a:spAutoFit/>
          </a:bodyPr>
          <a:lstStyle/>
          <a:p>
            <a:r>
              <a:rPr lang="en-US" dirty="0"/>
              <a:t>back and </a:t>
            </a:r>
            <a:r>
              <a:rPr lang="en-US" dirty="0" err="1"/>
              <a:t>forths</a:t>
            </a:r>
            <a:r>
              <a:rPr lang="en-US" dirty="0"/>
              <a:t> between the project and the DMP </a:t>
            </a:r>
            <a:endParaRPr lang="en-GB" dirty="0"/>
          </a:p>
        </p:txBody>
      </p:sp>
      <p:pic>
        <p:nvPicPr>
          <p:cNvPr id="27" name="Image 26">
            <a:extLst>
              <a:ext uri="{FF2B5EF4-FFF2-40B4-BE49-F238E27FC236}">
                <a16:creationId xmlns:a16="http://schemas.microsoft.com/office/drawing/2014/main" id="{5B53BFAE-836F-45E3-A94D-4CC2FEF7A5D3}"/>
              </a:ext>
            </a:extLst>
          </p:cNvPr>
          <p:cNvPicPr>
            <a:picLocks noChangeAspect="1"/>
          </p:cNvPicPr>
          <p:nvPr/>
        </p:nvPicPr>
        <p:blipFill>
          <a:blip r:embed="rId4"/>
          <a:stretch>
            <a:fillRect/>
          </a:stretch>
        </p:blipFill>
        <p:spPr>
          <a:xfrm>
            <a:off x="5458426" y="4270494"/>
            <a:ext cx="3479779" cy="2395346"/>
          </a:xfrm>
          <a:prstGeom prst="rect">
            <a:avLst/>
          </a:prstGeom>
        </p:spPr>
      </p:pic>
    </p:spTree>
    <p:extLst>
      <p:ext uri="{BB962C8B-B14F-4D97-AF65-F5344CB8AC3E}">
        <p14:creationId xmlns:p14="http://schemas.microsoft.com/office/powerpoint/2010/main" val="51291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33E1D9C7-8F39-4726-8991-58A6629FA870}"/>
              </a:ext>
            </a:extLst>
          </p:cNvPr>
          <p:cNvSpPr>
            <a:spLocks noGrp="1"/>
          </p:cNvSpPr>
          <p:nvPr>
            <p:ph type="title"/>
          </p:nvPr>
        </p:nvSpPr>
        <p:spPr>
          <a:xfrm>
            <a:off x="502497" y="2823"/>
            <a:ext cx="8229600" cy="1089503"/>
          </a:xfrm>
        </p:spPr>
        <p:txBody>
          <a:bodyPr>
            <a:normAutofit/>
          </a:bodyPr>
          <a:lstStyle/>
          <a:p>
            <a:r>
              <a:rPr lang="fr-FR" i="1" dirty="0"/>
              <a:t>1- Project </a:t>
            </a:r>
            <a:r>
              <a:rPr lang="fr-FR" i="1" dirty="0" err="1"/>
              <a:t>Proposal</a:t>
            </a:r>
            <a:br>
              <a:rPr lang="fr-FR" sz="1800" i="1" dirty="0">
                <a:solidFill>
                  <a:srgbClr val="00A3A6"/>
                </a:solidFill>
              </a:rPr>
            </a:br>
            <a:r>
              <a:rPr lang="fr-FR" sz="1800" i="1" dirty="0">
                <a:solidFill>
                  <a:srgbClr val="00A3A6"/>
                </a:solidFill>
              </a:rPr>
              <a:t>Data Management Plan (DMP): support on </a:t>
            </a:r>
            <a:r>
              <a:rPr lang="fr-FR" sz="1800" i="1" dirty="0" err="1">
                <a:solidFill>
                  <a:srgbClr val="00A3A6"/>
                </a:solidFill>
              </a:rPr>
              <a:t>genomics</a:t>
            </a:r>
            <a:r>
              <a:rPr lang="fr-FR" sz="1800" i="1" dirty="0">
                <a:solidFill>
                  <a:srgbClr val="00A3A6"/>
                </a:solidFill>
              </a:rPr>
              <a:t> data</a:t>
            </a:r>
            <a:br>
              <a:rPr lang="fr-FR" sz="1600" i="1" dirty="0">
                <a:solidFill>
                  <a:srgbClr val="00A3A6"/>
                </a:solidFill>
              </a:rPr>
            </a:br>
            <a:endParaRPr lang="fr-FR" sz="1600" dirty="0"/>
          </a:p>
        </p:txBody>
      </p:sp>
      <p:pic>
        <p:nvPicPr>
          <p:cNvPr id="2" name="Image 1">
            <a:extLst>
              <a:ext uri="{FF2B5EF4-FFF2-40B4-BE49-F238E27FC236}">
                <a16:creationId xmlns:a16="http://schemas.microsoft.com/office/drawing/2014/main" id="{269A87A8-E2A5-4BC5-A5E7-E2DAB3B27A65}"/>
              </a:ext>
            </a:extLst>
          </p:cNvPr>
          <p:cNvPicPr>
            <a:picLocks noChangeAspect="1"/>
          </p:cNvPicPr>
          <p:nvPr/>
        </p:nvPicPr>
        <p:blipFill>
          <a:blip r:embed="rId2"/>
          <a:stretch>
            <a:fillRect/>
          </a:stretch>
        </p:blipFill>
        <p:spPr>
          <a:xfrm>
            <a:off x="611560" y="1086254"/>
            <a:ext cx="7755783" cy="4034510"/>
          </a:xfrm>
          <a:prstGeom prst="rect">
            <a:avLst/>
          </a:prstGeom>
        </p:spPr>
      </p:pic>
      <p:sp>
        <p:nvSpPr>
          <p:cNvPr id="3" name="Rectangle 2">
            <a:extLst>
              <a:ext uri="{FF2B5EF4-FFF2-40B4-BE49-F238E27FC236}">
                <a16:creationId xmlns:a16="http://schemas.microsoft.com/office/drawing/2014/main" id="{6CCB6739-6A04-4400-9132-A28FB1BDD782}"/>
              </a:ext>
            </a:extLst>
          </p:cNvPr>
          <p:cNvSpPr/>
          <p:nvPr/>
        </p:nvSpPr>
        <p:spPr>
          <a:xfrm>
            <a:off x="827584" y="5402414"/>
            <a:ext cx="7539759" cy="584775"/>
          </a:xfrm>
          <a:prstGeom prst="rect">
            <a:avLst/>
          </a:prstGeom>
        </p:spPr>
        <p:txBody>
          <a:bodyPr wrap="square">
            <a:spAutoFit/>
          </a:bodyPr>
          <a:lstStyle/>
          <a:p>
            <a:r>
              <a:rPr lang="fr-FR" sz="1600" b="1" i="1" dirty="0">
                <a:latin typeface="Century Gothic" panose="020B0502020202020204" pitchFamily="34" charset="0"/>
              </a:rPr>
              <a:t>« référent données opérationnel » : </a:t>
            </a:r>
            <a:r>
              <a:rPr lang="en-US" sz="1600" b="1" i="1" dirty="0">
                <a:latin typeface="Century Gothic" panose="020B0502020202020204" pitchFamily="34" charset="0"/>
              </a:rPr>
              <a:t>a person in the unit who can tell you how to manage your data or where to find the resources to handle them.</a:t>
            </a:r>
            <a:r>
              <a:rPr lang="fr-FR" sz="1600" b="1" i="1" dirty="0">
                <a:latin typeface="Century Gothic" panose="020B0502020202020204" pitchFamily="34" charset="0"/>
              </a:rPr>
              <a:t> </a:t>
            </a:r>
            <a:endParaRPr lang="en-GB" sz="1600" dirty="0"/>
          </a:p>
        </p:txBody>
      </p:sp>
    </p:spTree>
    <p:extLst>
      <p:ext uri="{BB962C8B-B14F-4D97-AF65-F5344CB8AC3E}">
        <p14:creationId xmlns:p14="http://schemas.microsoft.com/office/powerpoint/2010/main" val="4107821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EA00F1-A124-49E4-A679-EC425885A6BB}"/>
              </a:ext>
            </a:extLst>
          </p:cNvPr>
          <p:cNvSpPr/>
          <p:nvPr/>
        </p:nvSpPr>
        <p:spPr>
          <a:xfrm>
            <a:off x="650086" y="1132612"/>
            <a:ext cx="1656184" cy="338554"/>
          </a:xfrm>
          <a:prstGeom prst="rect">
            <a:avLst/>
          </a:prstGeom>
        </p:spPr>
        <p:txBody>
          <a:bodyPr wrap="square">
            <a:spAutoFit/>
          </a:bodyPr>
          <a:lstStyle/>
          <a:p>
            <a:r>
              <a:rPr lang="fr-FR" sz="1600" b="1" i="1" dirty="0" err="1">
                <a:latin typeface="Century Gothic" panose="020B0502020202020204" pitchFamily="34" charset="0"/>
              </a:rPr>
              <a:t>Experiments</a:t>
            </a:r>
            <a:r>
              <a:rPr lang="fr-FR" sz="1600" b="1" i="1" dirty="0">
                <a:latin typeface="Century Gothic" panose="020B0502020202020204" pitchFamily="34" charset="0"/>
              </a:rPr>
              <a:t>  </a:t>
            </a:r>
          </a:p>
        </p:txBody>
      </p:sp>
      <p:sp>
        <p:nvSpPr>
          <p:cNvPr id="12" name="Titre 11">
            <a:extLst>
              <a:ext uri="{FF2B5EF4-FFF2-40B4-BE49-F238E27FC236}">
                <a16:creationId xmlns:a16="http://schemas.microsoft.com/office/drawing/2014/main" id="{33E1D9C7-8F39-4726-8991-58A6629FA870}"/>
              </a:ext>
            </a:extLst>
          </p:cNvPr>
          <p:cNvSpPr>
            <a:spLocks noGrp="1"/>
          </p:cNvSpPr>
          <p:nvPr>
            <p:ph type="title"/>
          </p:nvPr>
        </p:nvSpPr>
        <p:spPr>
          <a:xfrm>
            <a:off x="502497" y="2823"/>
            <a:ext cx="8229600" cy="1089503"/>
          </a:xfrm>
        </p:spPr>
        <p:txBody>
          <a:bodyPr>
            <a:normAutofit/>
          </a:bodyPr>
          <a:lstStyle/>
          <a:p>
            <a:r>
              <a:rPr lang="fr-FR" i="1" dirty="0"/>
              <a:t>2- </a:t>
            </a:r>
            <a:r>
              <a:rPr lang="fr-FR" i="1" dirty="0" err="1"/>
              <a:t>Experiments</a:t>
            </a:r>
            <a:r>
              <a:rPr lang="fr-FR" i="1" dirty="0"/>
              <a:t> – </a:t>
            </a:r>
            <a:r>
              <a:rPr lang="fr-FR" i="1" dirty="0" err="1"/>
              <a:t>Biological</a:t>
            </a:r>
            <a:r>
              <a:rPr lang="fr-FR" i="1" dirty="0"/>
              <a:t> </a:t>
            </a:r>
            <a:r>
              <a:rPr lang="fr-FR" i="1" dirty="0" err="1"/>
              <a:t>material</a:t>
            </a:r>
            <a:br>
              <a:rPr lang="fr-FR" i="1" dirty="0"/>
            </a:br>
            <a:r>
              <a:rPr lang="fr-FR" sz="1600" i="1" dirty="0">
                <a:solidFill>
                  <a:srgbClr val="00A3A6"/>
                </a:solidFill>
              </a:rPr>
              <a:t>Protocol and </a:t>
            </a:r>
            <a:r>
              <a:rPr lang="fr-FR" sz="1600" i="1" dirty="0" err="1">
                <a:solidFill>
                  <a:srgbClr val="00A3A6"/>
                </a:solidFill>
              </a:rPr>
              <a:t>associated</a:t>
            </a:r>
            <a:r>
              <a:rPr lang="fr-FR" sz="1600" i="1" dirty="0">
                <a:solidFill>
                  <a:srgbClr val="00A3A6"/>
                </a:solidFill>
              </a:rPr>
              <a:t> </a:t>
            </a:r>
            <a:r>
              <a:rPr lang="fr-FR" sz="1600" i="1" dirty="0" err="1">
                <a:solidFill>
                  <a:srgbClr val="00A3A6"/>
                </a:solidFill>
              </a:rPr>
              <a:t>metadata</a:t>
            </a:r>
            <a:br>
              <a:rPr lang="fr-FR" sz="1600" i="1" dirty="0">
                <a:solidFill>
                  <a:srgbClr val="00A3A6"/>
                </a:solidFill>
              </a:rPr>
            </a:br>
            <a:endParaRPr lang="fr-FR" sz="1600" i="1" dirty="0">
              <a:solidFill>
                <a:srgbClr val="00A3A6"/>
              </a:solidFill>
            </a:endParaRPr>
          </a:p>
        </p:txBody>
      </p:sp>
      <p:cxnSp>
        <p:nvCxnSpPr>
          <p:cNvPr id="4" name="Connecteur droit avec flèche 3">
            <a:extLst>
              <a:ext uri="{FF2B5EF4-FFF2-40B4-BE49-F238E27FC236}">
                <a16:creationId xmlns:a16="http://schemas.microsoft.com/office/drawing/2014/main" id="{CAE2D74B-3830-4380-8F67-836AC15704DD}"/>
              </a:ext>
            </a:extLst>
          </p:cNvPr>
          <p:cNvCxnSpPr>
            <a:cxnSpLocks/>
          </p:cNvCxnSpPr>
          <p:nvPr/>
        </p:nvCxnSpPr>
        <p:spPr>
          <a:xfrm>
            <a:off x="2322204" y="1301889"/>
            <a:ext cx="12607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Connecteur droit avec flèche 4">
            <a:extLst>
              <a:ext uri="{FF2B5EF4-FFF2-40B4-BE49-F238E27FC236}">
                <a16:creationId xmlns:a16="http://schemas.microsoft.com/office/drawing/2014/main" id="{F032D20E-7A30-484D-8154-42D0D2BD59EF}"/>
              </a:ext>
            </a:extLst>
          </p:cNvPr>
          <p:cNvCxnSpPr>
            <a:cxnSpLocks/>
          </p:cNvCxnSpPr>
          <p:nvPr/>
        </p:nvCxnSpPr>
        <p:spPr>
          <a:xfrm>
            <a:off x="2322204" y="1772816"/>
            <a:ext cx="12607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E2D8E38-E6D7-4EEF-BA77-5C4C9325E0EE}"/>
              </a:ext>
            </a:extLst>
          </p:cNvPr>
          <p:cNvSpPr/>
          <p:nvPr/>
        </p:nvSpPr>
        <p:spPr>
          <a:xfrm>
            <a:off x="4110043" y="1096918"/>
            <a:ext cx="4031810" cy="338554"/>
          </a:xfrm>
          <a:prstGeom prst="rect">
            <a:avLst/>
          </a:prstGeom>
        </p:spPr>
        <p:txBody>
          <a:bodyPr wrap="square">
            <a:spAutoFit/>
          </a:bodyPr>
          <a:lstStyle/>
          <a:p>
            <a:r>
              <a:rPr lang="fr-FR" sz="1600" b="1" i="1" dirty="0">
                <a:latin typeface="Century Gothic" panose="020B0502020202020204" pitchFamily="34" charset="0"/>
              </a:rPr>
              <a:t>Data (Raw </a:t>
            </a:r>
            <a:r>
              <a:rPr lang="fr-FR" sz="1600" b="1" i="1" dirty="0" err="1">
                <a:latin typeface="Century Gothic" panose="020B0502020202020204" pitchFamily="34" charset="0"/>
              </a:rPr>
              <a:t>sequencing</a:t>
            </a:r>
            <a:r>
              <a:rPr lang="fr-FR" sz="1600" b="1" i="1" dirty="0">
                <a:latin typeface="Century Gothic" panose="020B0502020202020204" pitchFamily="34" charset="0"/>
              </a:rPr>
              <a:t> files)</a:t>
            </a:r>
          </a:p>
        </p:txBody>
      </p:sp>
      <p:sp>
        <p:nvSpPr>
          <p:cNvPr id="7" name="Rectangle 6">
            <a:extLst>
              <a:ext uri="{FF2B5EF4-FFF2-40B4-BE49-F238E27FC236}">
                <a16:creationId xmlns:a16="http://schemas.microsoft.com/office/drawing/2014/main" id="{BBE0068E-EED3-4D76-93A3-0A49279FA074}"/>
              </a:ext>
            </a:extLst>
          </p:cNvPr>
          <p:cNvSpPr/>
          <p:nvPr/>
        </p:nvSpPr>
        <p:spPr>
          <a:xfrm>
            <a:off x="4140590" y="1584082"/>
            <a:ext cx="5003410" cy="584775"/>
          </a:xfrm>
          <a:prstGeom prst="rect">
            <a:avLst/>
          </a:prstGeom>
        </p:spPr>
        <p:txBody>
          <a:bodyPr wrap="square">
            <a:spAutoFit/>
          </a:bodyPr>
          <a:lstStyle/>
          <a:p>
            <a:r>
              <a:rPr lang="fr-FR" sz="1600" b="1" i="1" dirty="0" err="1">
                <a:latin typeface="Century Gothic" panose="020B0502020202020204" pitchFamily="34" charset="0"/>
              </a:rPr>
              <a:t>Metadata</a:t>
            </a:r>
            <a:r>
              <a:rPr lang="fr-FR" sz="1600" b="1" i="1" dirty="0">
                <a:latin typeface="Century Gothic" panose="020B0502020202020204" pitchFamily="34" charset="0"/>
              </a:rPr>
              <a:t> (description of the </a:t>
            </a:r>
            <a:r>
              <a:rPr lang="fr-FR" sz="1600" b="1" i="1" dirty="0" err="1">
                <a:latin typeface="Century Gothic" panose="020B0502020202020204" pitchFamily="34" charset="0"/>
              </a:rPr>
              <a:t>samples</a:t>
            </a:r>
            <a:r>
              <a:rPr lang="fr-FR" sz="1600" b="1" i="1" dirty="0">
                <a:latin typeface="Century Gothic" panose="020B0502020202020204" pitchFamily="34" charset="0"/>
              </a:rPr>
              <a:t>, </a:t>
            </a:r>
            <a:r>
              <a:rPr lang="fr-FR" sz="1600" b="1" i="1" dirty="0" err="1">
                <a:latin typeface="Century Gothic" panose="020B0502020202020204" pitchFamily="34" charset="0"/>
              </a:rPr>
              <a:t>protocols</a:t>
            </a:r>
            <a:r>
              <a:rPr lang="fr-FR" sz="1600" b="1" i="1" dirty="0">
                <a:latin typeface="Century Gothic" panose="020B0502020202020204" pitchFamily="34" charset="0"/>
              </a:rPr>
              <a:t>…)</a:t>
            </a:r>
          </a:p>
        </p:txBody>
      </p:sp>
      <p:pic>
        <p:nvPicPr>
          <p:cNvPr id="2" name="Image 1">
            <a:extLst>
              <a:ext uri="{FF2B5EF4-FFF2-40B4-BE49-F238E27FC236}">
                <a16:creationId xmlns:a16="http://schemas.microsoft.com/office/drawing/2014/main" id="{69A07291-9698-4EF8-82CA-C24C93731A50}"/>
              </a:ext>
            </a:extLst>
          </p:cNvPr>
          <p:cNvPicPr>
            <a:picLocks noChangeAspect="1"/>
          </p:cNvPicPr>
          <p:nvPr/>
        </p:nvPicPr>
        <p:blipFill>
          <a:blip r:embed="rId2"/>
          <a:stretch>
            <a:fillRect/>
          </a:stretch>
        </p:blipFill>
        <p:spPr>
          <a:xfrm>
            <a:off x="168166" y="2369532"/>
            <a:ext cx="8898261" cy="3391550"/>
          </a:xfrm>
          <a:prstGeom prst="rect">
            <a:avLst/>
          </a:prstGeom>
        </p:spPr>
      </p:pic>
    </p:spTree>
    <p:extLst>
      <p:ext uri="{BB962C8B-B14F-4D97-AF65-F5344CB8AC3E}">
        <p14:creationId xmlns:p14="http://schemas.microsoft.com/office/powerpoint/2010/main" val="747140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33E1D9C7-8F39-4726-8991-58A6629FA870}"/>
              </a:ext>
            </a:extLst>
          </p:cNvPr>
          <p:cNvSpPr>
            <a:spLocks noGrp="1"/>
          </p:cNvSpPr>
          <p:nvPr>
            <p:ph type="title"/>
          </p:nvPr>
        </p:nvSpPr>
        <p:spPr>
          <a:xfrm>
            <a:off x="502497" y="2823"/>
            <a:ext cx="8229600" cy="1089503"/>
          </a:xfrm>
        </p:spPr>
        <p:txBody>
          <a:bodyPr>
            <a:normAutofit/>
          </a:bodyPr>
          <a:lstStyle/>
          <a:p>
            <a:r>
              <a:rPr lang="fr-FR" i="1" dirty="0"/>
              <a:t>2- </a:t>
            </a:r>
            <a:r>
              <a:rPr lang="fr-FR" i="1" dirty="0" err="1"/>
              <a:t>Experiments</a:t>
            </a:r>
            <a:r>
              <a:rPr lang="fr-FR" i="1" dirty="0"/>
              <a:t> – </a:t>
            </a:r>
            <a:r>
              <a:rPr lang="fr-FR" i="1" dirty="0" err="1"/>
              <a:t>Biological</a:t>
            </a:r>
            <a:r>
              <a:rPr lang="fr-FR" i="1" dirty="0"/>
              <a:t> </a:t>
            </a:r>
            <a:r>
              <a:rPr lang="fr-FR" i="1" dirty="0" err="1"/>
              <a:t>material</a:t>
            </a:r>
            <a:br>
              <a:rPr lang="fr-FR" i="1" dirty="0"/>
            </a:br>
            <a:r>
              <a:rPr lang="fr-FR" sz="1600" i="1" dirty="0">
                <a:solidFill>
                  <a:srgbClr val="00A3A6"/>
                </a:solidFill>
              </a:rPr>
              <a:t>Protocol and </a:t>
            </a:r>
            <a:r>
              <a:rPr lang="fr-FR" sz="1600" i="1" dirty="0" err="1">
                <a:solidFill>
                  <a:srgbClr val="00A3A6"/>
                </a:solidFill>
              </a:rPr>
              <a:t>associated</a:t>
            </a:r>
            <a:r>
              <a:rPr lang="fr-FR" sz="1600" i="1" dirty="0">
                <a:solidFill>
                  <a:srgbClr val="00A3A6"/>
                </a:solidFill>
              </a:rPr>
              <a:t> </a:t>
            </a:r>
            <a:r>
              <a:rPr lang="fr-FR" sz="1600" i="1" dirty="0" err="1">
                <a:solidFill>
                  <a:srgbClr val="00A3A6"/>
                </a:solidFill>
              </a:rPr>
              <a:t>metadata</a:t>
            </a:r>
            <a:br>
              <a:rPr lang="fr-FR" sz="1600" i="1" dirty="0">
                <a:solidFill>
                  <a:srgbClr val="00A3A6"/>
                </a:solidFill>
              </a:rPr>
            </a:br>
            <a:endParaRPr lang="fr-FR" sz="1600" i="1" dirty="0">
              <a:solidFill>
                <a:srgbClr val="00A3A6"/>
              </a:solidFill>
            </a:endParaRPr>
          </a:p>
        </p:txBody>
      </p:sp>
      <p:pic>
        <p:nvPicPr>
          <p:cNvPr id="2" name="Image 1">
            <a:extLst>
              <a:ext uri="{FF2B5EF4-FFF2-40B4-BE49-F238E27FC236}">
                <a16:creationId xmlns:a16="http://schemas.microsoft.com/office/drawing/2014/main" id="{7CE6A307-82AA-476F-8028-158B5203948D}"/>
              </a:ext>
            </a:extLst>
          </p:cNvPr>
          <p:cNvPicPr>
            <a:picLocks noChangeAspect="1"/>
          </p:cNvPicPr>
          <p:nvPr/>
        </p:nvPicPr>
        <p:blipFill>
          <a:blip r:embed="rId2"/>
          <a:stretch>
            <a:fillRect/>
          </a:stretch>
        </p:blipFill>
        <p:spPr>
          <a:xfrm>
            <a:off x="927141" y="1073516"/>
            <a:ext cx="7380312" cy="3851637"/>
          </a:xfrm>
          <a:prstGeom prst="rect">
            <a:avLst/>
          </a:prstGeom>
        </p:spPr>
      </p:pic>
    </p:spTree>
    <p:extLst>
      <p:ext uri="{BB962C8B-B14F-4D97-AF65-F5344CB8AC3E}">
        <p14:creationId xmlns:p14="http://schemas.microsoft.com/office/powerpoint/2010/main" val="3545579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33E1D9C7-8F39-4726-8991-58A6629FA870}"/>
              </a:ext>
            </a:extLst>
          </p:cNvPr>
          <p:cNvSpPr>
            <a:spLocks noGrp="1"/>
          </p:cNvSpPr>
          <p:nvPr>
            <p:ph type="title"/>
          </p:nvPr>
        </p:nvSpPr>
        <p:spPr>
          <a:xfrm>
            <a:off x="502497" y="2823"/>
            <a:ext cx="8229600" cy="1089503"/>
          </a:xfrm>
        </p:spPr>
        <p:txBody>
          <a:bodyPr>
            <a:normAutofit/>
          </a:bodyPr>
          <a:lstStyle/>
          <a:p>
            <a:r>
              <a:rPr lang="fr-FR" i="1" dirty="0"/>
              <a:t>3- </a:t>
            </a:r>
            <a:r>
              <a:rPr lang="fr-FR" i="1" dirty="0" err="1"/>
              <a:t>Genomics</a:t>
            </a:r>
            <a:r>
              <a:rPr lang="fr-FR" i="1" dirty="0"/>
              <a:t> </a:t>
            </a:r>
            <a:r>
              <a:rPr lang="fr-FR" i="1" dirty="0" err="1"/>
              <a:t>raw</a:t>
            </a:r>
            <a:r>
              <a:rPr lang="fr-FR" i="1" dirty="0"/>
              <a:t> data</a:t>
            </a:r>
            <a:br>
              <a:rPr lang="fr-FR" sz="1800" i="1" dirty="0">
                <a:solidFill>
                  <a:srgbClr val="00A3A6"/>
                </a:solidFill>
              </a:rPr>
            </a:br>
            <a:r>
              <a:rPr lang="fr-FR" sz="1600" i="1" dirty="0" err="1">
                <a:solidFill>
                  <a:srgbClr val="00A3A6"/>
                </a:solidFill>
              </a:rPr>
              <a:t>Availability</a:t>
            </a:r>
            <a:r>
              <a:rPr lang="fr-FR" sz="1600" i="1" dirty="0">
                <a:solidFill>
                  <a:srgbClr val="00A3A6"/>
                </a:solidFill>
              </a:rPr>
              <a:t> for download or in-situ analyses</a:t>
            </a:r>
            <a:br>
              <a:rPr lang="fr-FR" sz="1800" i="1" dirty="0">
                <a:solidFill>
                  <a:srgbClr val="00A3A6"/>
                </a:solidFill>
              </a:rPr>
            </a:br>
            <a:endParaRPr lang="fr-FR" sz="1800" i="1" dirty="0">
              <a:solidFill>
                <a:srgbClr val="00A3A6"/>
              </a:solidFill>
            </a:endParaRPr>
          </a:p>
        </p:txBody>
      </p:sp>
      <p:pic>
        <p:nvPicPr>
          <p:cNvPr id="8" name="Image 7">
            <a:extLst>
              <a:ext uri="{FF2B5EF4-FFF2-40B4-BE49-F238E27FC236}">
                <a16:creationId xmlns:a16="http://schemas.microsoft.com/office/drawing/2014/main" id="{2CB1CD58-43F0-4ADE-A697-C844661B3F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8051" y="4241200"/>
            <a:ext cx="1223896" cy="917922"/>
          </a:xfrm>
          <a:prstGeom prst="rect">
            <a:avLst/>
          </a:prstGeom>
        </p:spPr>
      </p:pic>
      <p:sp>
        <p:nvSpPr>
          <p:cNvPr id="9" name="ZoneTexte 8">
            <a:extLst>
              <a:ext uri="{FF2B5EF4-FFF2-40B4-BE49-F238E27FC236}">
                <a16:creationId xmlns:a16="http://schemas.microsoft.com/office/drawing/2014/main" id="{BD05E829-8276-44ED-8048-CA4B6B81F18B}"/>
              </a:ext>
            </a:extLst>
          </p:cNvPr>
          <p:cNvSpPr txBox="1"/>
          <p:nvPr/>
        </p:nvSpPr>
        <p:spPr>
          <a:xfrm>
            <a:off x="313771" y="3169420"/>
            <a:ext cx="2680699" cy="276999"/>
          </a:xfrm>
          <a:prstGeom prst="rect">
            <a:avLst/>
          </a:prstGeom>
          <a:noFill/>
        </p:spPr>
        <p:txBody>
          <a:bodyPr wrap="square" rtlCol="0">
            <a:spAutoFit/>
          </a:bodyPr>
          <a:lstStyle/>
          <a:p>
            <a:r>
              <a:rPr lang="en-US" sz="1200" dirty="0"/>
              <a:t>GENOTOUL</a:t>
            </a:r>
            <a:r>
              <a:rPr lang="en-US" sz="1200" i="1" dirty="0"/>
              <a:t>: genologin.toulouse.inra.fr</a:t>
            </a:r>
          </a:p>
        </p:txBody>
      </p:sp>
      <p:sp>
        <p:nvSpPr>
          <p:cNvPr id="10" name="ZoneTexte 9">
            <a:extLst>
              <a:ext uri="{FF2B5EF4-FFF2-40B4-BE49-F238E27FC236}">
                <a16:creationId xmlns:a16="http://schemas.microsoft.com/office/drawing/2014/main" id="{17244A49-6BDA-47EE-8F72-D40F78D76810}"/>
              </a:ext>
            </a:extLst>
          </p:cNvPr>
          <p:cNvSpPr txBox="1"/>
          <p:nvPr/>
        </p:nvSpPr>
        <p:spPr>
          <a:xfrm>
            <a:off x="4499992" y="5848531"/>
            <a:ext cx="2952328" cy="461665"/>
          </a:xfrm>
          <a:prstGeom prst="rect">
            <a:avLst/>
          </a:prstGeom>
          <a:noFill/>
          <a:ln>
            <a:solidFill>
              <a:schemeClr val="tx1"/>
            </a:solidFill>
          </a:ln>
        </p:spPr>
        <p:txBody>
          <a:bodyPr wrap="square" rtlCol="0">
            <a:spAutoFit/>
          </a:bodyPr>
          <a:lstStyle/>
          <a:p>
            <a:r>
              <a:rPr lang="en-US" sz="1200" u="sng" dirty="0">
                <a:latin typeface="Century Gothic" panose="020B0502020202020204" pitchFamily="34" charset="0"/>
              </a:rPr>
              <a:t>High-performance computing:</a:t>
            </a:r>
          </a:p>
          <a:p>
            <a:r>
              <a:rPr lang="en-US" sz="1200" dirty="0">
                <a:latin typeface="Century Gothic" panose="020B0502020202020204" pitchFamily="34" charset="0"/>
              </a:rPr>
              <a:t>parallelization / RAM Memory</a:t>
            </a:r>
          </a:p>
        </p:txBody>
      </p:sp>
      <p:sp>
        <p:nvSpPr>
          <p:cNvPr id="13" name="Rectangle 12">
            <a:extLst>
              <a:ext uri="{FF2B5EF4-FFF2-40B4-BE49-F238E27FC236}">
                <a16:creationId xmlns:a16="http://schemas.microsoft.com/office/drawing/2014/main" id="{0BF2C039-88F9-466D-8D3E-38BB61A9B032}"/>
              </a:ext>
            </a:extLst>
          </p:cNvPr>
          <p:cNvSpPr/>
          <p:nvPr/>
        </p:nvSpPr>
        <p:spPr>
          <a:xfrm>
            <a:off x="497934" y="1384990"/>
            <a:ext cx="7291530" cy="338554"/>
          </a:xfrm>
          <a:prstGeom prst="rect">
            <a:avLst/>
          </a:prstGeom>
        </p:spPr>
        <p:txBody>
          <a:bodyPr wrap="square">
            <a:spAutoFit/>
          </a:bodyPr>
          <a:lstStyle/>
          <a:p>
            <a:r>
              <a:rPr lang="fr-FR" sz="1600" b="1" i="1" u="sng" dirty="0" err="1">
                <a:latin typeface="Century Gothic" panose="020B0502020202020204" pitchFamily="34" charset="0"/>
              </a:rPr>
              <a:t>Availability</a:t>
            </a:r>
            <a:r>
              <a:rPr lang="fr-FR" sz="1600" b="1" i="1" u="sng" dirty="0">
                <a:latin typeface="Century Gothic" panose="020B0502020202020204" pitchFamily="34" charset="0"/>
              </a:rPr>
              <a:t> for download or analyses</a:t>
            </a:r>
          </a:p>
        </p:txBody>
      </p:sp>
      <p:sp>
        <p:nvSpPr>
          <p:cNvPr id="14" name="Rectangle 13">
            <a:extLst>
              <a:ext uri="{FF2B5EF4-FFF2-40B4-BE49-F238E27FC236}">
                <a16:creationId xmlns:a16="http://schemas.microsoft.com/office/drawing/2014/main" id="{B6088AF4-29EA-44AD-9BFF-622ED209A60E}"/>
              </a:ext>
            </a:extLst>
          </p:cNvPr>
          <p:cNvSpPr/>
          <p:nvPr/>
        </p:nvSpPr>
        <p:spPr>
          <a:xfrm>
            <a:off x="4594025" y="2445904"/>
            <a:ext cx="4240263" cy="461665"/>
          </a:xfrm>
          <a:prstGeom prst="rect">
            <a:avLst/>
          </a:prstGeom>
        </p:spPr>
        <p:txBody>
          <a:bodyPr wrap="none">
            <a:spAutoFit/>
          </a:bodyPr>
          <a:lstStyle/>
          <a:p>
            <a:r>
              <a:rPr lang="en-US" sz="1200" dirty="0">
                <a:latin typeface="Century Gothic" panose="020B0502020202020204" pitchFamily="34" charset="0"/>
              </a:rPr>
              <a:t>Web portal (virtual machine at Genotoul ; 320€ / year)</a:t>
            </a:r>
          </a:p>
          <a:p>
            <a:r>
              <a:rPr lang="en-US" sz="1200" dirty="0">
                <a:latin typeface="Century Gothic" panose="020B0502020202020204" pitchFamily="34" charset="0"/>
              </a:rPr>
              <a:t>public / private </a:t>
            </a:r>
            <a:r>
              <a:rPr lang="en-US" sz="1200" b="1" dirty="0">
                <a:latin typeface="Century Gothic" panose="020B0502020202020204" pitchFamily="34" charset="0"/>
              </a:rPr>
              <a:t>download</a:t>
            </a:r>
          </a:p>
        </p:txBody>
      </p:sp>
      <p:sp>
        <p:nvSpPr>
          <p:cNvPr id="15" name="Rectangle 14">
            <a:extLst>
              <a:ext uri="{FF2B5EF4-FFF2-40B4-BE49-F238E27FC236}">
                <a16:creationId xmlns:a16="http://schemas.microsoft.com/office/drawing/2014/main" id="{8AEF46F9-7CE1-4DC6-B8F5-23B807D25584}"/>
              </a:ext>
            </a:extLst>
          </p:cNvPr>
          <p:cNvSpPr/>
          <p:nvPr/>
        </p:nvSpPr>
        <p:spPr>
          <a:xfrm>
            <a:off x="2195736" y="2420130"/>
            <a:ext cx="1208985" cy="461665"/>
          </a:xfrm>
          <a:prstGeom prst="rect">
            <a:avLst/>
          </a:prstGeom>
        </p:spPr>
        <p:txBody>
          <a:bodyPr wrap="none">
            <a:spAutoFit/>
          </a:bodyPr>
          <a:lstStyle/>
          <a:p>
            <a:r>
              <a:rPr lang="en-US" sz="1200" b="1" dirty="0">
                <a:latin typeface="Century Gothic" panose="020B0502020202020204" pitchFamily="34" charset="0"/>
              </a:rPr>
              <a:t>work : 8To</a:t>
            </a:r>
          </a:p>
          <a:p>
            <a:r>
              <a:rPr lang="en-US" sz="1200" dirty="0">
                <a:latin typeface="Century Gothic" panose="020B0502020202020204" pitchFamily="34" charset="0"/>
              </a:rPr>
              <a:t>(1200€ / year)</a:t>
            </a:r>
          </a:p>
        </p:txBody>
      </p:sp>
      <p:sp>
        <p:nvSpPr>
          <p:cNvPr id="17" name="Rectangle 16">
            <a:extLst>
              <a:ext uri="{FF2B5EF4-FFF2-40B4-BE49-F238E27FC236}">
                <a16:creationId xmlns:a16="http://schemas.microsoft.com/office/drawing/2014/main" id="{F3719AB6-2A6E-4C8F-BA64-16F65EBE399D}"/>
              </a:ext>
            </a:extLst>
          </p:cNvPr>
          <p:cNvSpPr/>
          <p:nvPr/>
        </p:nvSpPr>
        <p:spPr>
          <a:xfrm>
            <a:off x="4617297" y="2929666"/>
            <a:ext cx="3948710" cy="307777"/>
          </a:xfrm>
          <a:prstGeom prst="rect">
            <a:avLst/>
          </a:prstGeom>
        </p:spPr>
        <p:txBody>
          <a:bodyPr wrap="none">
            <a:spAutoFit/>
          </a:bodyPr>
          <a:lstStyle/>
          <a:p>
            <a:r>
              <a:rPr lang="fr-FR" sz="1400" dirty="0">
                <a:hlinkClick r:id="rId3"/>
              </a:rPr>
              <a:t>https://bioinfo.bioger.inrae.fr/portal/data-browser/</a:t>
            </a:r>
            <a:endParaRPr lang="fr-FR" sz="1400" dirty="0"/>
          </a:p>
        </p:txBody>
      </p:sp>
      <p:cxnSp>
        <p:nvCxnSpPr>
          <p:cNvPr id="18" name="Connecteur droit avec flèche 17">
            <a:extLst>
              <a:ext uri="{FF2B5EF4-FFF2-40B4-BE49-F238E27FC236}">
                <a16:creationId xmlns:a16="http://schemas.microsoft.com/office/drawing/2014/main" id="{38489D65-5265-4391-9027-535A02B52AA7}"/>
              </a:ext>
            </a:extLst>
          </p:cNvPr>
          <p:cNvCxnSpPr>
            <a:cxnSpLocks/>
          </p:cNvCxnSpPr>
          <p:nvPr/>
        </p:nvCxnSpPr>
        <p:spPr>
          <a:xfrm flipV="1">
            <a:off x="3186271" y="2318773"/>
            <a:ext cx="945162" cy="153889"/>
          </a:xfrm>
          <a:prstGeom prst="straightConnector1">
            <a:avLst/>
          </a:prstGeom>
          <a:ln w="25400">
            <a:solidFill>
              <a:srgbClr val="66C1B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0AA170B7-0A98-4ADA-85B0-10085CDD9AC4}"/>
              </a:ext>
            </a:extLst>
          </p:cNvPr>
          <p:cNvCxnSpPr>
            <a:cxnSpLocks/>
          </p:cNvCxnSpPr>
          <p:nvPr/>
        </p:nvCxnSpPr>
        <p:spPr>
          <a:xfrm>
            <a:off x="3186271" y="2973860"/>
            <a:ext cx="1601753" cy="1463252"/>
          </a:xfrm>
          <a:prstGeom prst="straightConnector1">
            <a:avLst/>
          </a:prstGeom>
          <a:ln w="25400">
            <a:solidFill>
              <a:srgbClr val="66C1BF"/>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C2E45E1-25D7-485D-8A13-16E7D4A8E114}"/>
              </a:ext>
            </a:extLst>
          </p:cNvPr>
          <p:cNvSpPr/>
          <p:nvPr/>
        </p:nvSpPr>
        <p:spPr>
          <a:xfrm>
            <a:off x="4167167" y="5255380"/>
            <a:ext cx="3960440" cy="461665"/>
          </a:xfrm>
          <a:prstGeom prst="rect">
            <a:avLst/>
          </a:prstGeom>
        </p:spPr>
        <p:txBody>
          <a:bodyPr wrap="square">
            <a:spAutoFit/>
          </a:bodyPr>
          <a:lstStyle/>
          <a:p>
            <a:r>
              <a:rPr lang="en-US" sz="1200" dirty="0">
                <a:latin typeface="Century Gothic" panose="020B0502020202020204" pitchFamily="34" charset="0"/>
              </a:rPr>
              <a:t>Direct link to raw data with access to a working directory to perform high computing </a:t>
            </a:r>
            <a:r>
              <a:rPr lang="en-US" sz="1200" b="1" dirty="0">
                <a:latin typeface="Century Gothic" panose="020B0502020202020204" pitchFamily="34" charset="0"/>
              </a:rPr>
              <a:t>analyses</a:t>
            </a:r>
          </a:p>
        </p:txBody>
      </p:sp>
      <p:pic>
        <p:nvPicPr>
          <p:cNvPr id="5" name="Image 4">
            <a:extLst>
              <a:ext uri="{FF2B5EF4-FFF2-40B4-BE49-F238E27FC236}">
                <a16:creationId xmlns:a16="http://schemas.microsoft.com/office/drawing/2014/main" id="{4750D403-02C8-4103-BBDA-4FE1E30949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020" y="1970986"/>
            <a:ext cx="1879904" cy="917922"/>
          </a:xfrm>
          <a:prstGeom prst="rect">
            <a:avLst/>
          </a:prstGeom>
        </p:spPr>
      </p:pic>
      <p:pic>
        <p:nvPicPr>
          <p:cNvPr id="7" name="Image 6">
            <a:extLst>
              <a:ext uri="{FF2B5EF4-FFF2-40B4-BE49-F238E27FC236}">
                <a16:creationId xmlns:a16="http://schemas.microsoft.com/office/drawing/2014/main" id="{B1C8FDA2-F6B9-4593-A68A-BED25616BD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5976" y="1621279"/>
            <a:ext cx="2186951" cy="755983"/>
          </a:xfrm>
          <a:prstGeom prst="rect">
            <a:avLst/>
          </a:prstGeom>
        </p:spPr>
      </p:pic>
    </p:spTree>
    <p:extLst>
      <p:ext uri="{BB962C8B-B14F-4D97-AF65-F5344CB8AC3E}">
        <p14:creationId xmlns:p14="http://schemas.microsoft.com/office/powerpoint/2010/main" val="3717377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33E1D9C7-8F39-4726-8991-58A6629FA870}"/>
              </a:ext>
            </a:extLst>
          </p:cNvPr>
          <p:cNvSpPr>
            <a:spLocks noGrp="1"/>
          </p:cNvSpPr>
          <p:nvPr>
            <p:ph type="title"/>
          </p:nvPr>
        </p:nvSpPr>
        <p:spPr>
          <a:xfrm>
            <a:off x="502497" y="2823"/>
            <a:ext cx="8229600" cy="1089503"/>
          </a:xfrm>
        </p:spPr>
        <p:txBody>
          <a:bodyPr>
            <a:normAutofit/>
          </a:bodyPr>
          <a:lstStyle/>
          <a:p>
            <a:r>
              <a:rPr lang="fr-FR" i="1" dirty="0"/>
              <a:t>3- </a:t>
            </a:r>
            <a:r>
              <a:rPr lang="fr-FR" i="1" dirty="0" err="1"/>
              <a:t>Genomics</a:t>
            </a:r>
            <a:r>
              <a:rPr lang="fr-FR" i="1" dirty="0"/>
              <a:t> </a:t>
            </a:r>
            <a:r>
              <a:rPr lang="fr-FR" i="1" dirty="0" err="1"/>
              <a:t>raw</a:t>
            </a:r>
            <a:r>
              <a:rPr lang="fr-FR" i="1" dirty="0"/>
              <a:t> data</a:t>
            </a:r>
            <a:br>
              <a:rPr lang="fr-FR" sz="1800" i="1" dirty="0">
                <a:solidFill>
                  <a:srgbClr val="00A3A6"/>
                </a:solidFill>
              </a:rPr>
            </a:br>
            <a:r>
              <a:rPr lang="fr-FR" sz="1600" i="1" dirty="0" err="1">
                <a:solidFill>
                  <a:srgbClr val="00A3A6"/>
                </a:solidFill>
              </a:rPr>
              <a:t>Availability</a:t>
            </a:r>
            <a:r>
              <a:rPr lang="fr-FR" sz="1600" i="1" dirty="0">
                <a:solidFill>
                  <a:srgbClr val="00A3A6"/>
                </a:solidFill>
              </a:rPr>
              <a:t> for download or in-situ analyses</a:t>
            </a:r>
            <a:br>
              <a:rPr lang="fr-FR" sz="1800" i="1" dirty="0">
                <a:solidFill>
                  <a:srgbClr val="00A3A6"/>
                </a:solidFill>
              </a:rPr>
            </a:br>
            <a:endParaRPr lang="fr-FR" sz="1800" i="1" dirty="0">
              <a:solidFill>
                <a:srgbClr val="00A3A6"/>
              </a:solidFill>
            </a:endParaRPr>
          </a:p>
        </p:txBody>
      </p:sp>
      <p:sp>
        <p:nvSpPr>
          <p:cNvPr id="13" name="Rectangle 12">
            <a:extLst>
              <a:ext uri="{FF2B5EF4-FFF2-40B4-BE49-F238E27FC236}">
                <a16:creationId xmlns:a16="http://schemas.microsoft.com/office/drawing/2014/main" id="{0BF2C039-88F9-466D-8D3E-38BB61A9B032}"/>
              </a:ext>
            </a:extLst>
          </p:cNvPr>
          <p:cNvSpPr/>
          <p:nvPr/>
        </p:nvSpPr>
        <p:spPr>
          <a:xfrm>
            <a:off x="926235" y="923049"/>
            <a:ext cx="7291530" cy="338554"/>
          </a:xfrm>
          <a:prstGeom prst="rect">
            <a:avLst/>
          </a:prstGeom>
        </p:spPr>
        <p:txBody>
          <a:bodyPr wrap="square">
            <a:spAutoFit/>
          </a:bodyPr>
          <a:lstStyle/>
          <a:p>
            <a:r>
              <a:rPr lang="fr-FR" sz="1600" b="1" i="1" u="sng" dirty="0" err="1">
                <a:latin typeface="Century Gothic" panose="020B0502020202020204" pitchFamily="34" charset="0"/>
              </a:rPr>
              <a:t>Availability</a:t>
            </a:r>
            <a:r>
              <a:rPr lang="fr-FR" sz="1600" b="1" i="1" u="sng" dirty="0">
                <a:latin typeface="Century Gothic" panose="020B0502020202020204" pitchFamily="34" charset="0"/>
              </a:rPr>
              <a:t> for download or </a:t>
            </a:r>
            <a:r>
              <a:rPr lang="fr-FR" sz="1600" b="1" i="1" u="sng" dirty="0" err="1">
                <a:latin typeface="Century Gothic" panose="020B0502020202020204" pitchFamily="34" charset="0"/>
              </a:rPr>
              <a:t>analysis</a:t>
            </a:r>
            <a:endParaRPr lang="fr-FR" sz="1600" b="1" i="1" u="sng" dirty="0">
              <a:latin typeface="Century Gothic" panose="020B0502020202020204" pitchFamily="34" charset="0"/>
            </a:endParaRPr>
          </a:p>
        </p:txBody>
      </p:sp>
      <p:pic>
        <p:nvPicPr>
          <p:cNvPr id="2" name="Image 1">
            <a:extLst>
              <a:ext uri="{FF2B5EF4-FFF2-40B4-BE49-F238E27FC236}">
                <a16:creationId xmlns:a16="http://schemas.microsoft.com/office/drawing/2014/main" id="{BB9CD650-BCB6-4C8A-8C6D-E3AA8C1661D5}"/>
              </a:ext>
            </a:extLst>
          </p:cNvPr>
          <p:cNvPicPr>
            <a:picLocks noChangeAspect="1"/>
          </p:cNvPicPr>
          <p:nvPr/>
        </p:nvPicPr>
        <p:blipFill>
          <a:blip r:embed="rId2"/>
          <a:stretch>
            <a:fillRect/>
          </a:stretch>
        </p:blipFill>
        <p:spPr>
          <a:xfrm>
            <a:off x="385040" y="1484784"/>
            <a:ext cx="7067280" cy="2776247"/>
          </a:xfrm>
          <a:prstGeom prst="rect">
            <a:avLst/>
          </a:prstGeom>
          <a:noFill/>
          <a:ln>
            <a:solidFill>
              <a:schemeClr val="tx1"/>
            </a:solidFill>
          </a:ln>
          <a:effectLst/>
        </p:spPr>
      </p:pic>
      <p:cxnSp>
        <p:nvCxnSpPr>
          <p:cNvPr id="5" name="Connecteur droit avec flèche 4">
            <a:extLst>
              <a:ext uri="{FF2B5EF4-FFF2-40B4-BE49-F238E27FC236}">
                <a16:creationId xmlns:a16="http://schemas.microsoft.com/office/drawing/2014/main" id="{32F4D0E8-7C5F-478F-8F27-0B5C1D839D8D}"/>
              </a:ext>
            </a:extLst>
          </p:cNvPr>
          <p:cNvCxnSpPr>
            <a:cxnSpLocks/>
          </p:cNvCxnSpPr>
          <p:nvPr/>
        </p:nvCxnSpPr>
        <p:spPr>
          <a:xfrm flipH="1">
            <a:off x="6268309" y="2012552"/>
            <a:ext cx="1400035" cy="133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231E5EDF-2381-4EDC-BB25-68DDE4ABAEE1}"/>
              </a:ext>
            </a:extLst>
          </p:cNvPr>
          <p:cNvSpPr txBox="1"/>
          <p:nvPr/>
        </p:nvSpPr>
        <p:spPr>
          <a:xfrm>
            <a:off x="7668344" y="1781719"/>
            <a:ext cx="864096" cy="461665"/>
          </a:xfrm>
          <a:prstGeom prst="rect">
            <a:avLst/>
          </a:prstGeom>
          <a:noFill/>
        </p:spPr>
        <p:txBody>
          <a:bodyPr wrap="square" rtlCol="0">
            <a:spAutoFit/>
          </a:bodyPr>
          <a:lstStyle/>
          <a:p>
            <a:r>
              <a:rPr lang="en-GB" sz="1200" dirty="0"/>
              <a:t>Restricted access</a:t>
            </a:r>
          </a:p>
        </p:txBody>
      </p:sp>
      <p:sp>
        <p:nvSpPr>
          <p:cNvPr id="21" name="ZoneTexte 20">
            <a:extLst>
              <a:ext uri="{FF2B5EF4-FFF2-40B4-BE49-F238E27FC236}">
                <a16:creationId xmlns:a16="http://schemas.microsoft.com/office/drawing/2014/main" id="{AF7E5947-A391-44A3-8853-BCA6F6EDC4DC}"/>
              </a:ext>
            </a:extLst>
          </p:cNvPr>
          <p:cNvSpPr txBox="1"/>
          <p:nvPr/>
        </p:nvSpPr>
        <p:spPr>
          <a:xfrm>
            <a:off x="7596336" y="3462288"/>
            <a:ext cx="864096" cy="276999"/>
          </a:xfrm>
          <a:prstGeom prst="rect">
            <a:avLst/>
          </a:prstGeom>
          <a:noFill/>
        </p:spPr>
        <p:txBody>
          <a:bodyPr wrap="square" rtlCol="0">
            <a:spAutoFit/>
          </a:bodyPr>
          <a:lstStyle/>
          <a:p>
            <a:r>
              <a:rPr lang="en-GB" sz="1200" dirty="0"/>
              <a:t>Metadata</a:t>
            </a:r>
          </a:p>
        </p:txBody>
      </p:sp>
      <p:cxnSp>
        <p:nvCxnSpPr>
          <p:cNvPr id="23" name="Connecteur droit avec flèche 22">
            <a:extLst>
              <a:ext uri="{FF2B5EF4-FFF2-40B4-BE49-F238E27FC236}">
                <a16:creationId xmlns:a16="http://schemas.microsoft.com/office/drawing/2014/main" id="{C3A41DC4-5BBF-43C4-AA19-A2BB1CFB5C51}"/>
              </a:ext>
            </a:extLst>
          </p:cNvPr>
          <p:cNvCxnSpPr>
            <a:cxnSpLocks/>
            <a:stCxn id="21" idx="1"/>
          </p:cNvCxnSpPr>
          <p:nvPr/>
        </p:nvCxnSpPr>
        <p:spPr>
          <a:xfrm flipH="1">
            <a:off x="2627786" y="3600788"/>
            <a:ext cx="49685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F7B407AB-A39D-4929-AA4A-B098D6C45199}"/>
              </a:ext>
            </a:extLst>
          </p:cNvPr>
          <p:cNvCxnSpPr>
            <a:cxnSpLocks/>
          </p:cNvCxnSpPr>
          <p:nvPr/>
        </p:nvCxnSpPr>
        <p:spPr>
          <a:xfrm flipH="1">
            <a:off x="3918680" y="2872907"/>
            <a:ext cx="36776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544F6193-ED70-423B-B494-032EDF3D0D4D}"/>
              </a:ext>
            </a:extLst>
          </p:cNvPr>
          <p:cNvSpPr txBox="1"/>
          <p:nvPr/>
        </p:nvSpPr>
        <p:spPr>
          <a:xfrm>
            <a:off x="7623968" y="2720725"/>
            <a:ext cx="864096" cy="276999"/>
          </a:xfrm>
          <a:prstGeom prst="rect">
            <a:avLst/>
          </a:prstGeom>
          <a:noFill/>
        </p:spPr>
        <p:txBody>
          <a:bodyPr wrap="square" rtlCol="0">
            <a:spAutoFit/>
          </a:bodyPr>
          <a:lstStyle/>
          <a:p>
            <a:r>
              <a:rPr lang="en-GB" sz="1200" dirty="0"/>
              <a:t>Raw Data</a:t>
            </a:r>
          </a:p>
        </p:txBody>
      </p:sp>
      <p:sp>
        <p:nvSpPr>
          <p:cNvPr id="28" name="ZoneTexte 27">
            <a:extLst>
              <a:ext uri="{FF2B5EF4-FFF2-40B4-BE49-F238E27FC236}">
                <a16:creationId xmlns:a16="http://schemas.microsoft.com/office/drawing/2014/main" id="{87A44786-B0CE-455F-941A-516A2395EC96}"/>
              </a:ext>
            </a:extLst>
          </p:cNvPr>
          <p:cNvSpPr txBox="1"/>
          <p:nvPr/>
        </p:nvSpPr>
        <p:spPr>
          <a:xfrm>
            <a:off x="7599217" y="1404707"/>
            <a:ext cx="1132880" cy="276999"/>
          </a:xfrm>
          <a:prstGeom prst="rect">
            <a:avLst/>
          </a:prstGeom>
          <a:noFill/>
        </p:spPr>
        <p:txBody>
          <a:bodyPr wrap="square" rtlCol="0">
            <a:spAutoFit/>
          </a:bodyPr>
          <a:lstStyle/>
          <a:p>
            <a:r>
              <a:rPr lang="en-GB" sz="1200" dirty="0"/>
              <a:t>Path to data</a:t>
            </a:r>
          </a:p>
        </p:txBody>
      </p:sp>
      <p:cxnSp>
        <p:nvCxnSpPr>
          <p:cNvPr id="29" name="Connecteur droit avec flèche 28">
            <a:extLst>
              <a:ext uri="{FF2B5EF4-FFF2-40B4-BE49-F238E27FC236}">
                <a16:creationId xmlns:a16="http://schemas.microsoft.com/office/drawing/2014/main" id="{C85C767D-EB6F-4A9C-9AA3-F0023F66E24C}"/>
              </a:ext>
            </a:extLst>
          </p:cNvPr>
          <p:cNvCxnSpPr>
            <a:cxnSpLocks/>
            <a:stCxn id="28" idx="1"/>
          </p:cNvCxnSpPr>
          <p:nvPr/>
        </p:nvCxnSpPr>
        <p:spPr>
          <a:xfrm flipH="1">
            <a:off x="4139952" y="1543207"/>
            <a:ext cx="3459265" cy="76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D4CCF651-2FD0-491B-8743-0A13A9B48006}"/>
              </a:ext>
            </a:extLst>
          </p:cNvPr>
          <p:cNvSpPr txBox="1"/>
          <p:nvPr/>
        </p:nvSpPr>
        <p:spPr>
          <a:xfrm>
            <a:off x="387354" y="2628391"/>
            <a:ext cx="656253" cy="338554"/>
          </a:xfrm>
          <a:prstGeom prst="rect">
            <a:avLst/>
          </a:prstGeom>
          <a:noFill/>
        </p:spPr>
        <p:txBody>
          <a:bodyPr wrap="square" rtlCol="0">
            <a:spAutoFit/>
          </a:bodyPr>
          <a:lstStyle/>
          <a:p>
            <a:r>
              <a:rPr lang="en-GB" sz="1600" u="sng" dirty="0"/>
              <a:t>Web</a:t>
            </a:r>
          </a:p>
        </p:txBody>
      </p:sp>
      <p:sp>
        <p:nvSpPr>
          <p:cNvPr id="33" name="ZoneTexte 32">
            <a:extLst>
              <a:ext uri="{FF2B5EF4-FFF2-40B4-BE49-F238E27FC236}">
                <a16:creationId xmlns:a16="http://schemas.microsoft.com/office/drawing/2014/main" id="{F8292B1B-BC86-4B2D-B276-DF889AB38674}"/>
              </a:ext>
            </a:extLst>
          </p:cNvPr>
          <p:cNvSpPr txBox="1"/>
          <p:nvPr/>
        </p:nvSpPr>
        <p:spPr>
          <a:xfrm>
            <a:off x="246625" y="4869160"/>
            <a:ext cx="773625" cy="338554"/>
          </a:xfrm>
          <a:prstGeom prst="rect">
            <a:avLst/>
          </a:prstGeom>
          <a:noFill/>
        </p:spPr>
        <p:txBody>
          <a:bodyPr wrap="square" rtlCol="0">
            <a:spAutoFit/>
          </a:bodyPr>
          <a:lstStyle/>
          <a:p>
            <a:r>
              <a:rPr lang="en-GB" sz="1600" u="sng" dirty="0"/>
              <a:t>Cluster</a:t>
            </a:r>
          </a:p>
        </p:txBody>
      </p:sp>
      <p:cxnSp>
        <p:nvCxnSpPr>
          <p:cNvPr id="34" name="Connecteur droit avec flèche 33">
            <a:extLst>
              <a:ext uri="{FF2B5EF4-FFF2-40B4-BE49-F238E27FC236}">
                <a16:creationId xmlns:a16="http://schemas.microsoft.com/office/drawing/2014/main" id="{3101ECB6-8DF1-47B0-AAD4-A03A2E7F91AB}"/>
              </a:ext>
            </a:extLst>
          </p:cNvPr>
          <p:cNvCxnSpPr>
            <a:cxnSpLocks/>
          </p:cNvCxnSpPr>
          <p:nvPr/>
        </p:nvCxnSpPr>
        <p:spPr>
          <a:xfrm flipV="1">
            <a:off x="3851920" y="4149080"/>
            <a:ext cx="0" cy="8893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8" name="Image 37">
            <a:extLst>
              <a:ext uri="{FF2B5EF4-FFF2-40B4-BE49-F238E27FC236}">
                <a16:creationId xmlns:a16="http://schemas.microsoft.com/office/drawing/2014/main" id="{2A6C01F9-3898-404F-B439-41AEA05FB1B0}"/>
              </a:ext>
            </a:extLst>
          </p:cNvPr>
          <p:cNvPicPr>
            <a:picLocks noChangeAspect="1"/>
          </p:cNvPicPr>
          <p:nvPr/>
        </p:nvPicPr>
        <p:blipFill>
          <a:blip r:embed="rId3"/>
          <a:stretch>
            <a:fillRect/>
          </a:stretch>
        </p:blipFill>
        <p:spPr>
          <a:xfrm>
            <a:off x="477590" y="5300090"/>
            <a:ext cx="7740350" cy="860039"/>
          </a:xfrm>
          <a:prstGeom prst="rect">
            <a:avLst/>
          </a:prstGeom>
        </p:spPr>
      </p:pic>
      <p:sp>
        <p:nvSpPr>
          <p:cNvPr id="39" name="ZoneTexte 38">
            <a:extLst>
              <a:ext uri="{FF2B5EF4-FFF2-40B4-BE49-F238E27FC236}">
                <a16:creationId xmlns:a16="http://schemas.microsoft.com/office/drawing/2014/main" id="{FC627BF3-E2B0-411F-BACC-4375D4E83E2C}"/>
              </a:ext>
            </a:extLst>
          </p:cNvPr>
          <p:cNvSpPr txBox="1"/>
          <p:nvPr/>
        </p:nvSpPr>
        <p:spPr>
          <a:xfrm>
            <a:off x="2339752" y="6356587"/>
            <a:ext cx="1578928" cy="461665"/>
          </a:xfrm>
          <a:prstGeom prst="rect">
            <a:avLst/>
          </a:prstGeom>
          <a:noFill/>
        </p:spPr>
        <p:txBody>
          <a:bodyPr wrap="square" rtlCol="0">
            <a:spAutoFit/>
          </a:bodyPr>
          <a:lstStyle/>
          <a:p>
            <a:r>
              <a:rPr lang="en-GB" sz="1200" dirty="0"/>
              <a:t>Restricted access per group</a:t>
            </a:r>
          </a:p>
        </p:txBody>
      </p:sp>
      <p:cxnSp>
        <p:nvCxnSpPr>
          <p:cNvPr id="40" name="Connecteur droit avec flèche 39">
            <a:extLst>
              <a:ext uri="{FF2B5EF4-FFF2-40B4-BE49-F238E27FC236}">
                <a16:creationId xmlns:a16="http://schemas.microsoft.com/office/drawing/2014/main" id="{426CE2EE-34BA-4395-BF40-A44F7B184B69}"/>
              </a:ext>
            </a:extLst>
          </p:cNvPr>
          <p:cNvCxnSpPr>
            <a:cxnSpLocks/>
            <a:stCxn id="39" idx="1"/>
          </p:cNvCxnSpPr>
          <p:nvPr/>
        </p:nvCxnSpPr>
        <p:spPr>
          <a:xfrm flipH="1" flipV="1">
            <a:off x="2051722" y="6197288"/>
            <a:ext cx="288030" cy="390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17588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12193</TotalTime>
  <Words>1273</Words>
  <Application>Microsoft Office PowerPoint</Application>
  <PresentationFormat>Affichage à l'écran (4:3)</PresentationFormat>
  <Paragraphs>187</Paragraphs>
  <Slides>21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Calibri</vt:lpstr>
      <vt:lpstr>Century Gothic</vt:lpstr>
      <vt:lpstr>Thème Office</vt:lpstr>
      <vt:lpstr>BIOGER Bioinformatics platform   bioinfo.bioger.inrae.fr </vt:lpstr>
      <vt:lpstr>Genomics project - life cycle When and How we can help you ?</vt:lpstr>
      <vt:lpstr>1- Project Proposal Experimental design; technological choices Data Management Plan (DMP): support on genomics data </vt:lpstr>
      <vt:lpstr>1- Project Proposal Experimental design; technological choices Data Management Plan (DMP): support on genomics data </vt:lpstr>
      <vt:lpstr>1- Project Proposal Data Management Plan (DMP): support on genomics data </vt:lpstr>
      <vt:lpstr>2- Experiments – Biological material Protocol and associated metadata </vt:lpstr>
      <vt:lpstr>2- Experiments – Biological material Protocol and associated metadata </vt:lpstr>
      <vt:lpstr>3- Genomics raw data Availability for download or in-situ analyses </vt:lpstr>
      <vt:lpstr>3- Genomics raw data Availability for download or in-situ analyses </vt:lpstr>
      <vt:lpstr>3- Genomics raw data Long term storage of raw data with metadata </vt:lpstr>
      <vt:lpstr>Présentation PowerPoint</vt:lpstr>
      <vt:lpstr>4- Analyses  Carry out analyses / support for analyses</vt:lpstr>
      <vt:lpstr>4- Analyses Carry out analyses / support for analyses </vt:lpstr>
      <vt:lpstr>4- Analyses Carry out analyses / support for analyses </vt:lpstr>
      <vt:lpstr>4- Analyses Development of tool/workflows if necessary </vt:lpstr>
      <vt:lpstr>4- Analyses Development of tool/workflows if necessary </vt:lpstr>
      <vt:lpstr>5- Results: availability, integration Web Interface development (private / public) </vt:lpstr>
      <vt:lpstr>Présentation PowerPoint</vt:lpstr>
      <vt:lpstr>5- Results: availability, integration Web Interface development (private / public) </vt:lpstr>
      <vt:lpstr>6- Data / Result release Publications Publishing data in public repositories</vt:lpstr>
      <vt:lpstr>Perspectives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nlapalu</dc:creator>
  <cp:lastModifiedBy>Nicolas Lapalu</cp:lastModifiedBy>
  <cp:revision>347</cp:revision>
  <dcterms:created xsi:type="dcterms:W3CDTF">2020-03-03T10:20:39Z</dcterms:created>
  <dcterms:modified xsi:type="dcterms:W3CDTF">2021-09-20T08:13:03Z</dcterms:modified>
</cp:coreProperties>
</file>