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9144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240" y="10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Version 2">
    <p:bg>
      <p:bgPr>
        <a:solidFill>
          <a:srgbClr val="00A3A6"/>
        </a:solidFill>
        <a:effectLst/>
      </p:bgPr>
    </p:bg>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1801381" y="1272215"/>
            <a:ext cx="1160145" cy="313371"/>
          </a:xfrm>
          <a:prstGeom prst="rect">
            <a:avLst/>
          </a:prstGeom>
        </p:spPr>
      </p:pic>
      <p:pic>
        <p:nvPicPr>
          <p:cNvPr id="5" name="Image 4"/>
          <p:cNvPicPr>
            <a:picLocks noChangeAspect="1"/>
          </p:cNvPicPr>
          <p:nvPr userDrawn="1"/>
        </p:nvPicPr>
        <p:blipFill>
          <a:blip r:embed="rId3"/>
          <a:stretch/>
        </p:blipFill>
        <p:spPr bwMode="auto">
          <a:xfrm>
            <a:off x="0" y="2837626"/>
            <a:ext cx="4076698" cy="2790823"/>
          </a:xfrm>
          <a:prstGeom prst="rect">
            <a:avLst/>
          </a:prstGeom>
        </p:spPr>
      </p:pic>
      <p:pic>
        <p:nvPicPr>
          <p:cNvPr id="6" name="Image 5"/>
          <p:cNvPicPr>
            <a:picLocks noChangeAspect="1"/>
          </p:cNvPicPr>
          <p:nvPr userDrawn="1"/>
        </p:nvPicPr>
        <p:blipFill>
          <a:blip r:embed="rId4"/>
          <a:stretch/>
        </p:blipFill>
        <p:spPr bwMode="auto">
          <a:xfrm>
            <a:off x="1401978" y="2862261"/>
            <a:ext cx="235742" cy="321468"/>
          </a:xfrm>
          <a:prstGeom prst="rect">
            <a:avLst/>
          </a:prstGeom>
        </p:spPr>
      </p:pic>
      <p:sp>
        <p:nvSpPr>
          <p:cNvPr id="7" name="Rectangle 6"/>
          <p:cNvSpPr/>
          <p:nvPr userDrawn="1"/>
        </p:nvSpPr>
        <p:spPr bwMode="auto">
          <a:xfrm>
            <a:off x="0" y="5994603"/>
            <a:ext cx="9144000" cy="864523"/>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solidFill>
                <a:schemeClr val="bg1"/>
              </a:solidFill>
            </a:endParaRPr>
          </a:p>
        </p:txBody>
      </p:sp>
      <p:sp>
        <p:nvSpPr>
          <p:cNvPr id="8" name="Title 1"/>
          <p:cNvSpPr>
            <a:spLocks noGrp="1"/>
          </p:cNvSpPr>
          <p:nvPr>
            <p:ph type="ctrTitle"/>
          </p:nvPr>
        </p:nvSpPr>
        <p:spPr bwMode="auto">
          <a:xfrm>
            <a:off x="1801381" y="2767204"/>
            <a:ext cx="6858000" cy="1057707"/>
          </a:xfrm>
        </p:spPr>
        <p:txBody>
          <a:bodyPr anchor="t" anchorCtr="0">
            <a:normAutofit/>
          </a:bodyPr>
          <a:lstStyle>
            <a:lvl1pPr marL="0" indent="0" algn="l">
              <a:buFontTx/>
              <a:buNone/>
              <a:defRPr sz="3600">
                <a:solidFill>
                  <a:schemeClr val="bg1"/>
                </a:solidFill>
              </a:defRPr>
            </a:lvl1pPr>
          </a:lstStyle>
          <a:p>
            <a:pPr>
              <a:defRPr/>
            </a:pPr>
            <a:r>
              <a:rPr lang="fr-FR"/>
              <a:t>Modifiez le style du titre</a:t>
            </a:r>
            <a:endParaRPr lang="en-US"/>
          </a:p>
        </p:txBody>
      </p:sp>
      <p:sp>
        <p:nvSpPr>
          <p:cNvPr id="9" name="Subtitle 2"/>
          <p:cNvSpPr>
            <a:spLocks noGrp="1"/>
          </p:cNvSpPr>
          <p:nvPr>
            <p:ph type="subTitle" idx="1"/>
          </p:nvPr>
        </p:nvSpPr>
        <p:spPr bwMode="auto">
          <a:xfrm>
            <a:off x="1801381" y="3634443"/>
            <a:ext cx="6858000" cy="654922"/>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Contenu avec légend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38842" y="581888"/>
            <a:ext cx="2440174" cy="910243"/>
          </a:xfrm>
        </p:spPr>
        <p:txBody>
          <a:bodyPr anchor="t" anchorCtr="0">
            <a:normAutofit/>
          </a:bodyPr>
          <a:lstStyle>
            <a:lvl1pPr>
              <a:defRPr sz="2400"/>
            </a:lvl1pPr>
          </a:lstStyle>
          <a:p>
            <a:pPr>
              <a:defRPr/>
            </a:pPr>
            <a:r>
              <a:rPr lang="fr-FR"/>
              <a:t>Modifiez le style du titre</a:t>
            </a:r>
            <a:endParaRPr lang="en-US"/>
          </a:p>
        </p:txBody>
      </p:sp>
      <p:sp>
        <p:nvSpPr>
          <p:cNvPr id="3" name="Content Placeholder 2"/>
          <p:cNvSpPr>
            <a:spLocks noGrp="1"/>
          </p:cNvSpPr>
          <p:nvPr>
            <p:ph idx="1"/>
          </p:nvPr>
        </p:nvSpPr>
        <p:spPr bwMode="auto">
          <a:xfrm>
            <a:off x="3887390" y="581888"/>
            <a:ext cx="4629150" cy="5062451"/>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8" name="Subtitle 2"/>
          <p:cNvSpPr>
            <a:spLocks noGrp="1"/>
          </p:cNvSpPr>
          <p:nvPr>
            <p:ph type="subTitle" idx="10"/>
          </p:nvPr>
        </p:nvSpPr>
        <p:spPr bwMode="auto">
          <a:xfrm>
            <a:off x="1138842" y="1492132"/>
            <a:ext cx="2440174" cy="1101436"/>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
        <p:nvSpPr>
          <p:cNvPr id="9" name="Text Placeholder 2"/>
          <p:cNvSpPr>
            <a:spLocks noGrp="1"/>
          </p:cNvSpPr>
          <p:nvPr>
            <p:ph type="body" idx="11"/>
          </p:nvPr>
        </p:nvSpPr>
        <p:spPr bwMode="auto">
          <a:xfrm>
            <a:off x="1138843" y="2593568"/>
            <a:ext cx="2440173" cy="305077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vec légende">
    <p:spTree>
      <p:nvGrpSpPr>
        <p:cNvPr id="1" name=""/>
        <p:cNvGrpSpPr/>
        <p:nvPr/>
      </p:nvGrpSpPr>
      <p:grpSpPr bwMode="auto">
        <a:xfrm>
          <a:off x="0" y="0"/>
          <a:ext cx="0" cy="0"/>
          <a:chOff x="0" y="0"/>
          <a:chExt cx="0" cy="0"/>
        </a:xfrm>
      </p:grpSpPr>
      <p:sp>
        <p:nvSpPr>
          <p:cNvPr id="3" name="Picture Placeholder 2"/>
          <p:cNvSpPr>
            <a:spLocks noGrp="1" noChangeAspect="1"/>
          </p:cNvSpPr>
          <p:nvPr>
            <p:ph type="pic" idx="1"/>
          </p:nvPr>
        </p:nvSpPr>
        <p:spPr bwMode="auto">
          <a:xfrm>
            <a:off x="3887390" y="581888"/>
            <a:ext cx="4629150" cy="503751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10" name="Title 1"/>
          <p:cNvSpPr>
            <a:spLocks noGrp="1"/>
          </p:cNvSpPr>
          <p:nvPr>
            <p:ph type="title"/>
          </p:nvPr>
        </p:nvSpPr>
        <p:spPr bwMode="auto">
          <a:xfrm>
            <a:off x="1138842" y="581888"/>
            <a:ext cx="2440174" cy="910243"/>
          </a:xfrm>
        </p:spPr>
        <p:txBody>
          <a:bodyPr anchor="t" anchorCtr="0">
            <a:normAutofit/>
          </a:bodyPr>
          <a:lstStyle>
            <a:lvl1pPr>
              <a:defRPr sz="2400"/>
            </a:lvl1pPr>
          </a:lstStyle>
          <a:p>
            <a:pPr>
              <a:defRPr/>
            </a:pPr>
            <a:r>
              <a:rPr lang="fr-FR"/>
              <a:t>Modifiez le style du titre</a:t>
            </a:r>
            <a:endParaRPr lang="en-US"/>
          </a:p>
        </p:txBody>
      </p:sp>
      <p:sp>
        <p:nvSpPr>
          <p:cNvPr id="11" name="Subtitle 2"/>
          <p:cNvSpPr>
            <a:spLocks noGrp="1"/>
          </p:cNvSpPr>
          <p:nvPr>
            <p:ph type="subTitle" idx="10"/>
          </p:nvPr>
        </p:nvSpPr>
        <p:spPr bwMode="auto">
          <a:xfrm>
            <a:off x="1138842" y="1492132"/>
            <a:ext cx="2440174" cy="1101436"/>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
        <p:nvSpPr>
          <p:cNvPr id="12" name="Text Placeholder 2"/>
          <p:cNvSpPr>
            <a:spLocks noGrp="1"/>
          </p:cNvSpPr>
          <p:nvPr>
            <p:ph type="body" idx="11"/>
          </p:nvPr>
        </p:nvSpPr>
        <p:spPr bwMode="auto">
          <a:xfrm>
            <a:off x="1138843" y="2593568"/>
            <a:ext cx="2440173" cy="305077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texte vertical">
    <p:spTree>
      <p:nvGrpSpPr>
        <p:cNvPr id="1" name=""/>
        <p:cNvGrpSpPr/>
        <p:nvPr/>
      </p:nvGrpSpPr>
      <p:grpSpPr bwMode="auto">
        <a:xfrm>
          <a:off x="0" y="0"/>
          <a:ext cx="0" cy="0"/>
          <a:chOff x="0" y="0"/>
          <a:chExt cx="0" cy="0"/>
        </a:xfrm>
      </p:grpSpPr>
      <p:sp>
        <p:nvSpPr>
          <p:cNvPr id="3" name="Vertical Text Placeholder 2"/>
          <p:cNvSpPr>
            <a:spLocks noGrp="1"/>
          </p:cNvSpPr>
          <p:nvPr>
            <p:ph type="body" orient="vert" idx="1"/>
          </p:nvPr>
        </p:nvSpPr>
        <p:spPr bwMode="auto">
          <a:xfrm>
            <a:off x="1230283" y="1424044"/>
            <a:ext cx="7285065" cy="4009909"/>
          </a:xfrm>
        </p:spPr>
        <p:txBody>
          <a:bodyPr vert="eaVert"/>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itle 1"/>
          <p:cNvSpPr>
            <a:spLocks noGrp="1"/>
          </p:cNvSpPr>
          <p:nvPr>
            <p:ph type="title"/>
          </p:nvPr>
        </p:nvSpPr>
        <p:spPr bwMode="auto">
          <a:xfrm>
            <a:off x="848331" y="149628"/>
            <a:ext cx="7662256" cy="888250"/>
          </a:xfrm>
        </p:spPr>
        <p:txBody>
          <a:bodyPr anchor="ctr" anchorCtr="0">
            <a:normAutofit/>
          </a:bodyPr>
          <a:lstStyle>
            <a:lvl1pPr>
              <a:defRPr sz="3000"/>
            </a:lvl1pPr>
          </a:lstStyle>
          <a:p>
            <a:pPr>
              <a:defRPr/>
            </a:pPr>
            <a:r>
              <a:rPr lang="fr-FR"/>
              <a:t>Modifiez le style du titre</a:t>
            </a:r>
            <a:endParaRPr lang="en-US"/>
          </a:p>
        </p:txBody>
      </p:sp>
      <p:sp>
        <p:nvSpPr>
          <p:cNvPr id="8" name="Subtitle 2"/>
          <p:cNvSpPr>
            <a:spLocks noGrp="1"/>
          </p:cNvSpPr>
          <p:nvPr>
            <p:ph type="subTitle" idx="10"/>
          </p:nvPr>
        </p:nvSpPr>
        <p:spPr bwMode="auto">
          <a:xfrm>
            <a:off x="1250456" y="858837"/>
            <a:ext cx="7260129" cy="67901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vertical et texte">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198821" y="365124"/>
            <a:ext cx="1316527" cy="5811837"/>
          </a:xfrm>
        </p:spPr>
        <p:txBody>
          <a:bodyPr vert="eaVert"/>
          <a:lstStyle/>
          <a:p>
            <a:pPr>
              <a:defRPr/>
            </a:pPr>
            <a:r>
              <a:rPr lang="fr-FR"/>
              <a:t>Modifiez le style du titre</a:t>
            </a:r>
            <a:endParaRPr lang="en-US"/>
          </a:p>
        </p:txBody>
      </p:sp>
      <p:sp>
        <p:nvSpPr>
          <p:cNvPr id="3" name="Vertical Text Placeholder 2"/>
          <p:cNvSpPr>
            <a:spLocks noGrp="1"/>
          </p:cNvSpPr>
          <p:nvPr>
            <p:ph type="body" orient="vert" idx="1"/>
          </p:nvPr>
        </p:nvSpPr>
        <p:spPr bwMode="auto">
          <a:xfrm>
            <a:off x="628649" y="365124"/>
            <a:ext cx="6180784" cy="5811837"/>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Subtitle 2"/>
          <p:cNvSpPr>
            <a:spLocks noGrp="1"/>
          </p:cNvSpPr>
          <p:nvPr>
            <p:ph type="subTitle" idx="10"/>
          </p:nvPr>
        </p:nvSpPr>
        <p:spPr bwMode="auto">
          <a:xfrm rot="5400000">
            <a:off x="4243024" y="2931535"/>
            <a:ext cx="5811838" cy="67901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Version 1">
    <p:bg>
      <p:bgPr>
        <a:solidFill>
          <a:schemeClr val="bg1"/>
        </a:solidFill>
        <a:effectLst/>
      </p:bgPr>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2"/>
          <a:stretch/>
        </p:blipFill>
        <p:spPr bwMode="auto">
          <a:xfrm>
            <a:off x="0" y="2330550"/>
            <a:ext cx="4076698" cy="2790823"/>
          </a:xfrm>
          <a:prstGeom prst="rect">
            <a:avLst/>
          </a:prstGeom>
        </p:spPr>
      </p:pic>
      <p:pic>
        <p:nvPicPr>
          <p:cNvPr id="6" name="Image 5"/>
          <p:cNvPicPr>
            <a:picLocks noChangeAspect="1"/>
          </p:cNvPicPr>
          <p:nvPr userDrawn="1"/>
        </p:nvPicPr>
        <p:blipFill>
          <a:blip r:embed="rId3"/>
          <a:stretch/>
        </p:blipFill>
        <p:spPr bwMode="auto">
          <a:xfrm>
            <a:off x="1401978" y="2355183"/>
            <a:ext cx="235743" cy="321468"/>
          </a:xfrm>
          <a:prstGeom prst="rect">
            <a:avLst/>
          </a:prstGeom>
        </p:spPr>
      </p:pic>
      <p:sp>
        <p:nvSpPr>
          <p:cNvPr id="7" name="Rectangle 6"/>
          <p:cNvSpPr/>
          <p:nvPr userDrawn="1"/>
        </p:nvSpPr>
        <p:spPr bwMode="auto">
          <a:xfrm>
            <a:off x="0" y="5994603"/>
            <a:ext cx="9144000" cy="864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solidFill>
                <a:schemeClr val="bg1"/>
              </a:solidFill>
            </a:endParaRPr>
          </a:p>
        </p:txBody>
      </p:sp>
      <p:sp>
        <p:nvSpPr>
          <p:cNvPr id="8" name="Title 1"/>
          <p:cNvSpPr>
            <a:spLocks noGrp="1"/>
          </p:cNvSpPr>
          <p:nvPr>
            <p:ph type="ctrTitle"/>
          </p:nvPr>
        </p:nvSpPr>
        <p:spPr bwMode="auto">
          <a:xfrm>
            <a:off x="1801381" y="2260126"/>
            <a:ext cx="6858000" cy="1057707"/>
          </a:xfrm>
        </p:spPr>
        <p:txBody>
          <a:bodyPr anchor="t" anchorCtr="0">
            <a:normAutofit/>
          </a:bodyPr>
          <a:lstStyle>
            <a:lvl1pPr marL="0" indent="0" algn="l">
              <a:buFontTx/>
              <a:buNone/>
              <a:defRPr sz="3600"/>
            </a:lvl1pPr>
          </a:lstStyle>
          <a:p>
            <a:pPr>
              <a:defRPr/>
            </a:pPr>
            <a:r>
              <a:rPr lang="fr-FR"/>
              <a:t>Modifiez le style du titre</a:t>
            </a:r>
            <a:endParaRPr lang="en-US"/>
          </a:p>
        </p:txBody>
      </p:sp>
      <p:sp>
        <p:nvSpPr>
          <p:cNvPr id="9" name="Subtitle 2"/>
          <p:cNvSpPr>
            <a:spLocks noGrp="1"/>
          </p:cNvSpPr>
          <p:nvPr>
            <p:ph type="subTitle" idx="1"/>
          </p:nvPr>
        </p:nvSpPr>
        <p:spPr bwMode="auto">
          <a:xfrm>
            <a:off x="1801381" y="3127365"/>
            <a:ext cx="6858000" cy="654922"/>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3" name="Image 2" descr="Une image contenant dessin, signe&#10;&#10;Description générée automatiquement"/>
          <p:cNvPicPr>
            <a:picLocks noChangeAspect="1"/>
          </p:cNvPicPr>
          <p:nvPr userDrawn="1"/>
        </p:nvPicPr>
        <p:blipFill>
          <a:blip r:embed="rId4"/>
          <a:stretch/>
        </p:blipFill>
        <p:spPr bwMode="auto">
          <a:xfrm>
            <a:off x="1801381" y="5561801"/>
            <a:ext cx="2286000" cy="8972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Page classiqu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48331" y="149628"/>
            <a:ext cx="7662256" cy="888250"/>
          </a:xfrm>
        </p:spPr>
        <p:txBody>
          <a:bodyPr anchor="ctr" anchorCtr="0">
            <a:normAutofit/>
          </a:bodyPr>
          <a:lstStyle>
            <a:lvl1pPr>
              <a:defRPr sz="2400"/>
            </a:lvl1pPr>
          </a:lstStyle>
          <a:p>
            <a:pPr>
              <a:defRPr/>
            </a:pPr>
            <a:r>
              <a:rPr lang="fr-FR"/>
              <a:t>Modifiez le style du titre</a:t>
            </a:r>
            <a:endParaRPr lang="en-US"/>
          </a:p>
        </p:txBody>
      </p:sp>
      <p:sp>
        <p:nvSpPr>
          <p:cNvPr id="3" name="Text Placeholder 2"/>
          <p:cNvSpPr>
            <a:spLocks noGrp="1"/>
          </p:cNvSpPr>
          <p:nvPr>
            <p:ph type="body" idx="1"/>
          </p:nvPr>
        </p:nvSpPr>
        <p:spPr bwMode="auto">
          <a:xfrm>
            <a:off x="1250456" y="1537855"/>
            <a:ext cx="7260129" cy="4006732"/>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7" name="Subtitle 2"/>
          <p:cNvSpPr>
            <a:spLocks noGrp="1"/>
          </p:cNvSpPr>
          <p:nvPr>
            <p:ph type="subTitle" idx="10"/>
          </p:nvPr>
        </p:nvSpPr>
        <p:spPr bwMode="auto">
          <a:xfrm>
            <a:off x="1250458" y="858837"/>
            <a:ext cx="7260127" cy="679017"/>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userDrawn="1">
  <p:cSld name="Page intermédiair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0" y="1920240"/>
            <a:ext cx="9144000" cy="1057707"/>
          </a:xfrm>
        </p:spPr>
        <p:txBody>
          <a:bodyPr anchor="b">
            <a:normAutofit/>
          </a:bodyPr>
          <a:lstStyle>
            <a:lvl1pPr algn="ctr">
              <a:defRPr sz="4000"/>
            </a:lvl1pPr>
          </a:lstStyle>
          <a:p>
            <a:pPr>
              <a:defRPr/>
            </a:pPr>
            <a:r>
              <a:rPr lang="fr-FR"/>
              <a:t>Modifiez le style du titre</a:t>
            </a:r>
            <a:endParaRPr lang="en-US"/>
          </a:p>
        </p:txBody>
      </p:sp>
      <p:sp>
        <p:nvSpPr>
          <p:cNvPr id="3" name="Subtitle 2"/>
          <p:cNvSpPr>
            <a:spLocks noGrp="1"/>
          </p:cNvSpPr>
          <p:nvPr>
            <p:ph type="subTitle" idx="1"/>
          </p:nvPr>
        </p:nvSpPr>
        <p:spPr bwMode="auto">
          <a:xfrm>
            <a:off x="1143000" y="3161461"/>
            <a:ext cx="6858000" cy="1684855"/>
          </a:xfrm>
        </p:spPr>
        <p:txBody>
          <a:bodyPr/>
          <a:lstStyle>
            <a:lvl1pPr marL="0" indent="0" algn="ctr">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221971" y="1747089"/>
            <a:ext cx="7293377" cy="4009909"/>
          </a:xfrm>
        </p:spPr>
        <p:txBody>
          <a:bodyPr/>
          <a:lstStyle>
            <a:lvl1pPr>
              <a:defRPr sz="2400" b="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itle 1"/>
          <p:cNvSpPr>
            <a:spLocks noGrp="1"/>
          </p:cNvSpPr>
          <p:nvPr>
            <p:ph type="title"/>
          </p:nvPr>
        </p:nvSpPr>
        <p:spPr bwMode="auto">
          <a:xfrm>
            <a:off x="848331" y="149628"/>
            <a:ext cx="7662256" cy="888250"/>
          </a:xfrm>
        </p:spPr>
        <p:txBody>
          <a:bodyPr anchor="ctr" anchorCtr="0">
            <a:normAutofit/>
          </a:bodyPr>
          <a:lstStyle>
            <a:lvl1pPr>
              <a:defRPr sz="3000"/>
            </a:lvl1pPr>
          </a:lstStyle>
          <a:p>
            <a:pPr>
              <a:defRPr/>
            </a:pPr>
            <a:r>
              <a:rPr lang="fr-FR"/>
              <a:t>Modifiez le style du titre</a:t>
            </a:r>
            <a:endParaRPr lang="en-US"/>
          </a:p>
        </p:txBody>
      </p:sp>
      <p:sp>
        <p:nvSpPr>
          <p:cNvPr id="8" name="Subtitle 2"/>
          <p:cNvSpPr>
            <a:spLocks noGrp="1"/>
          </p:cNvSpPr>
          <p:nvPr>
            <p:ph type="subTitle" idx="10"/>
          </p:nvPr>
        </p:nvSpPr>
        <p:spPr bwMode="auto">
          <a:xfrm>
            <a:off x="1250456" y="858837"/>
            <a:ext cx="7260129" cy="67901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Deux contenus">
    <p:spTree>
      <p:nvGrpSpPr>
        <p:cNvPr id="1" name=""/>
        <p:cNvGrpSpPr/>
        <p:nvPr/>
      </p:nvGrpSpPr>
      <p:grpSpPr bwMode="auto">
        <a:xfrm>
          <a:off x="0" y="0"/>
          <a:ext cx="0" cy="0"/>
          <a:chOff x="0" y="0"/>
          <a:chExt cx="0" cy="0"/>
        </a:xfrm>
      </p:grpSpPr>
      <p:sp>
        <p:nvSpPr>
          <p:cNvPr id="3" name="Content Placeholder 2"/>
          <p:cNvSpPr>
            <a:spLocks noGrp="1"/>
          </p:cNvSpPr>
          <p:nvPr>
            <p:ph sz="half" idx="1"/>
          </p:nvPr>
        </p:nvSpPr>
        <p:spPr bwMode="auto">
          <a:xfrm>
            <a:off x="1213656" y="1537855"/>
            <a:ext cx="3301191" cy="4351338"/>
          </a:xfr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Content Placeholder 3"/>
          <p:cNvSpPr>
            <a:spLocks noGrp="1"/>
          </p:cNvSpPr>
          <p:nvPr>
            <p:ph sz="half" idx="2"/>
          </p:nvPr>
        </p:nvSpPr>
        <p:spPr bwMode="auto">
          <a:xfrm>
            <a:off x="4981401" y="1537855"/>
            <a:ext cx="3301191" cy="4351338"/>
          </a:xfr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8" name="Title 1"/>
          <p:cNvSpPr>
            <a:spLocks noGrp="1"/>
          </p:cNvSpPr>
          <p:nvPr>
            <p:ph type="title"/>
          </p:nvPr>
        </p:nvSpPr>
        <p:spPr bwMode="auto">
          <a:xfrm>
            <a:off x="848331" y="149628"/>
            <a:ext cx="7662256" cy="888250"/>
          </a:xfrm>
        </p:spPr>
        <p:txBody>
          <a:bodyPr anchor="ctr" anchorCtr="0">
            <a:normAutofit/>
          </a:bodyPr>
          <a:lstStyle>
            <a:lvl1pPr>
              <a:defRPr sz="3000"/>
            </a:lvl1pPr>
          </a:lstStyle>
          <a:p>
            <a:pPr>
              <a:defRPr/>
            </a:pPr>
            <a:r>
              <a:rPr lang="fr-FR"/>
              <a:t>Modifiez le style du titre</a:t>
            </a:r>
            <a:endParaRPr lang="en-US"/>
          </a:p>
        </p:txBody>
      </p:sp>
      <p:sp>
        <p:nvSpPr>
          <p:cNvPr id="9" name="Subtitle 2"/>
          <p:cNvSpPr>
            <a:spLocks noGrp="1"/>
          </p:cNvSpPr>
          <p:nvPr>
            <p:ph type="subTitle" idx="10"/>
          </p:nvPr>
        </p:nvSpPr>
        <p:spPr bwMode="auto">
          <a:xfrm>
            <a:off x="1250456" y="858837"/>
            <a:ext cx="7260129" cy="67901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ompara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1250456" y="1537855"/>
            <a:ext cx="3247722" cy="817593"/>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4" name="Content Placeholder 3"/>
          <p:cNvSpPr>
            <a:spLocks noGrp="1"/>
          </p:cNvSpPr>
          <p:nvPr>
            <p:ph sz="half" idx="2"/>
          </p:nvPr>
        </p:nvSpPr>
        <p:spPr bwMode="auto">
          <a:xfrm>
            <a:off x="1250456" y="2355448"/>
            <a:ext cx="3247722" cy="3369393"/>
          </a:xfr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ext Placeholder 4"/>
          <p:cNvSpPr>
            <a:spLocks noGrp="1"/>
          </p:cNvSpPr>
          <p:nvPr>
            <p:ph type="body" sz="quarter" idx="3"/>
          </p:nvPr>
        </p:nvSpPr>
        <p:spPr bwMode="auto">
          <a:xfrm>
            <a:off x="4986815" y="1537855"/>
            <a:ext cx="3263717" cy="817593"/>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Content Placeholder 5"/>
          <p:cNvSpPr>
            <a:spLocks noGrp="1"/>
          </p:cNvSpPr>
          <p:nvPr>
            <p:ph sz="quarter" idx="4"/>
          </p:nvPr>
        </p:nvSpPr>
        <p:spPr bwMode="auto">
          <a:xfrm>
            <a:off x="4986815" y="2355448"/>
            <a:ext cx="3263717" cy="3369393"/>
          </a:xfr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0" name="Title 1"/>
          <p:cNvSpPr>
            <a:spLocks noGrp="1"/>
          </p:cNvSpPr>
          <p:nvPr>
            <p:ph type="title"/>
          </p:nvPr>
        </p:nvSpPr>
        <p:spPr bwMode="auto">
          <a:xfrm>
            <a:off x="848331" y="149628"/>
            <a:ext cx="7662256" cy="888250"/>
          </a:xfrm>
        </p:spPr>
        <p:txBody>
          <a:bodyPr anchor="ctr" anchorCtr="0">
            <a:normAutofit/>
          </a:bodyPr>
          <a:lstStyle>
            <a:lvl1pPr>
              <a:defRPr sz="3000"/>
            </a:lvl1pPr>
          </a:lstStyle>
          <a:p>
            <a:pPr>
              <a:defRPr/>
            </a:pPr>
            <a:r>
              <a:rPr lang="fr-FR"/>
              <a:t>Modifiez le style du titre</a:t>
            </a:r>
            <a:endParaRPr lang="en-US"/>
          </a:p>
        </p:txBody>
      </p:sp>
      <p:sp>
        <p:nvSpPr>
          <p:cNvPr id="11" name="Subtitle 2"/>
          <p:cNvSpPr>
            <a:spLocks noGrp="1"/>
          </p:cNvSpPr>
          <p:nvPr>
            <p:ph type="subTitle" idx="10"/>
          </p:nvPr>
        </p:nvSpPr>
        <p:spPr bwMode="auto">
          <a:xfrm>
            <a:off x="1250456" y="858837"/>
            <a:ext cx="7260129" cy="67901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re seul">
    <p:spTree>
      <p:nvGrpSpPr>
        <p:cNvPr id="1" name=""/>
        <p:cNvGrpSpPr/>
        <p:nvPr/>
      </p:nvGrpSpPr>
      <p:grpSpPr bwMode="auto">
        <a:xfrm>
          <a:off x="0" y="0"/>
          <a:ext cx="0" cy="0"/>
          <a:chOff x="0" y="0"/>
          <a:chExt cx="0" cy="0"/>
        </a:xfrm>
      </p:grpSpPr>
      <p:sp>
        <p:nvSpPr>
          <p:cNvPr id="6" name="Title 1"/>
          <p:cNvSpPr>
            <a:spLocks noGrp="1"/>
          </p:cNvSpPr>
          <p:nvPr>
            <p:ph type="title"/>
          </p:nvPr>
        </p:nvSpPr>
        <p:spPr bwMode="auto">
          <a:xfrm>
            <a:off x="848331" y="149628"/>
            <a:ext cx="7662256" cy="888250"/>
          </a:xfrm>
        </p:spPr>
        <p:txBody>
          <a:bodyPr anchor="ctr" anchorCtr="0">
            <a:normAutofit/>
          </a:bodyPr>
          <a:lstStyle>
            <a:lvl1pPr>
              <a:defRPr sz="3000"/>
            </a:lvl1pPr>
          </a:lstStyle>
          <a:p>
            <a:pPr>
              <a:defRPr/>
            </a:pPr>
            <a:r>
              <a:rPr lang="fr-FR"/>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49" y="365125"/>
            <a:ext cx="7886700" cy="765405"/>
          </a:xfrm>
          <a:prstGeom prst="rect">
            <a:avLst/>
          </a:prstGeom>
        </p:spPr>
        <p:txBody>
          <a:bodyPr vert="horz" lIns="0" tIns="46800" rIns="91440" bIns="45720" rtlCol="0" anchor="ctr">
            <a:norm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628649" y="1424044"/>
            <a:ext cx="7886700" cy="2004954"/>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ZoneTexte 6"/>
          <p:cNvSpPr txBox="1"/>
          <p:nvPr userDrawn="1"/>
        </p:nvSpPr>
        <p:spPr bwMode="auto">
          <a:xfrm>
            <a:off x="6865881" y="6337737"/>
            <a:ext cx="2088930" cy="276998"/>
          </a:xfrm>
          <a:prstGeom prst="rect">
            <a:avLst/>
          </a:prstGeom>
          <a:noFill/>
        </p:spPr>
        <p:txBody>
          <a:bodyPr wrap="square" rtlCol="0">
            <a:spAutoFit/>
          </a:bodyPr>
          <a:lstStyle/>
          <a:p>
            <a:pPr algn="r">
              <a:defRPr/>
            </a:pPr>
            <a:r>
              <a:rPr lang="fr-FR" sz="1200" b="0">
                <a:solidFill>
                  <a:srgbClr val="00A3A6"/>
                </a:solidFill>
                <a:latin typeface="Raleway"/>
              </a:rPr>
              <a:t>p. </a:t>
            </a:r>
            <a:fld id="{10B4F56D-375A-4CA4-ABA3-E73F3ECBB440}" type="slidenum">
              <a:rPr lang="fr-FR" sz="1200" b="0">
                <a:solidFill>
                  <a:srgbClr val="00A3A6"/>
                </a:solidFill>
                <a:latin typeface="Raleway"/>
              </a:rPr>
              <a:t>‹N°›</a:t>
            </a:fld>
            <a:endParaRPr lang="fr-FR" sz="1200" b="0">
              <a:solidFill>
                <a:srgbClr val="00A3A6"/>
              </a:solidFill>
              <a:latin typeface="Raleway"/>
            </a:endParaRPr>
          </a:p>
        </p:txBody>
      </p:sp>
      <p:pic>
        <p:nvPicPr>
          <p:cNvPr id="8" name="Image 7"/>
          <p:cNvPicPr>
            <a:picLocks noChangeAspect="1"/>
          </p:cNvPicPr>
          <p:nvPr userDrawn="1"/>
        </p:nvPicPr>
        <p:blipFill>
          <a:blip r:embed="rId15"/>
          <a:stretch/>
        </p:blipFill>
        <p:spPr bwMode="auto">
          <a:xfrm>
            <a:off x="0" y="6076186"/>
            <a:ext cx="2000250" cy="800100"/>
          </a:xfrm>
          <a:prstGeom prst="rect">
            <a:avLst/>
          </a:prstGeom>
        </p:spPr>
      </p:pic>
      <p:sp>
        <p:nvSpPr>
          <p:cNvPr id="9" name="ZoneTexte 8"/>
          <p:cNvSpPr txBox="1"/>
          <p:nvPr userDrawn="1"/>
        </p:nvSpPr>
        <p:spPr bwMode="auto">
          <a:xfrm>
            <a:off x="1142998" y="6350732"/>
            <a:ext cx="6716109" cy="253915"/>
          </a:xfrm>
          <a:prstGeom prst="rect">
            <a:avLst/>
          </a:prstGeom>
          <a:noFill/>
        </p:spPr>
        <p:txBody>
          <a:bodyPr wrap="square" rtlCol="0">
            <a:spAutoFit/>
          </a:bodyPr>
          <a:lstStyle/>
          <a:p>
            <a:pPr>
              <a:defRPr/>
            </a:pPr>
            <a:r>
              <a:rPr lang="it-IT" sz="1000">
                <a:solidFill>
                  <a:srgbClr val="275662"/>
                </a:solidFill>
                <a:latin typeface="+mn-lt"/>
              </a:rPr>
              <a:t>Science Ouverte – INRAE / BIOGER</a:t>
            </a:r>
            <a:endParaRPr lang="fr-FR" sz="1000">
              <a:solidFill>
                <a:srgbClr val="275662"/>
              </a:solidFill>
              <a:latin typeface="+mn-lt"/>
            </a:endParaRPr>
          </a:p>
        </p:txBody>
      </p:sp>
      <p:sp>
        <p:nvSpPr>
          <p:cNvPr id="10" name="ZoneTexte 9"/>
          <p:cNvSpPr txBox="1"/>
          <p:nvPr userDrawn="1"/>
        </p:nvSpPr>
        <p:spPr bwMode="auto">
          <a:xfrm>
            <a:off x="1142998" y="6533136"/>
            <a:ext cx="6716109" cy="253915"/>
          </a:xfrm>
          <a:prstGeom prst="rect">
            <a:avLst/>
          </a:prstGeom>
          <a:noFill/>
        </p:spPr>
        <p:txBody>
          <a:bodyPr wrap="square" rtlCol="0">
            <a:spAutoFit/>
          </a:bodyPr>
          <a:lstStyle/>
          <a:p>
            <a:pPr>
              <a:defRPr/>
            </a:pPr>
            <a:r>
              <a:rPr lang="fr-FR" sz="1000">
                <a:solidFill>
                  <a:srgbClr val="00A3A6"/>
                </a:solidFill>
                <a:latin typeface="+mj-lt"/>
              </a:rPr>
              <a:t>A.Simon, I.Fudal, A.Genissel, N.Lapalu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457200" indent="-457200" algn="l" defTabSz="914400">
        <a:lnSpc>
          <a:spcPct val="90000"/>
        </a:lnSpc>
        <a:spcBef>
          <a:spcPts val="0"/>
        </a:spcBef>
        <a:buSzPct val="125000"/>
        <a:buFontTx/>
        <a:buBlip>
          <a:blip r:embed="rId16"/>
        </a:buBlip>
        <a:defRPr sz="3000" b="1">
          <a:solidFill>
            <a:srgbClr val="00A3A6"/>
          </a:solidFill>
          <a:latin typeface="+mj-lt"/>
          <a:ea typeface="+mj-ea"/>
          <a:cs typeface="+mj-cs"/>
        </a:defRPr>
      </a:lvl1pPr>
    </p:titleStyle>
    <p:bodyStyle>
      <a:lvl1pPr marL="228600" indent="-228600" algn="l" defTabSz="914400">
        <a:lnSpc>
          <a:spcPct val="90000"/>
        </a:lnSpc>
        <a:spcBef>
          <a:spcPts val="1000"/>
        </a:spcBef>
        <a:buFont typeface="Arial"/>
        <a:buChar char="•"/>
        <a:defRPr sz="2600">
          <a:solidFill>
            <a:srgbClr val="00A3A6"/>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nrae.fr/actualites/prix-recherche-participativ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rae.fr/sites/default/files/pdf/Plan%20donnees%20pour%20la%20science.pdf" TargetMode="External"/><Relationship Id="rId2" Type="http://schemas.openxmlformats.org/officeDocument/2006/relationships/hyperlink" Target="https://www.inrae.fr/actualites/plan-donnees-pour-la-science" TargetMode="Externa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5stardata.info/en/"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op-ist.cirad.fr/etre-auteur/utiliser-les-licences-creative-commons/4-les-6-licences-cc"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nextcloud.inrae.fr/apps/onlyoffice/120894451?filePath=%2Fdocuments-rdo%2Fpresentations%2Fpres-rdo.pptx"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ondages.intranet.inrae.fr/index.php/649431?lang=fr" TargetMode="External"/><Relationship Id="rId2" Type="http://schemas.openxmlformats.org/officeDocument/2006/relationships/hyperlink" Target="https://hal.inrae.fr/page/creer-une-collection" TargetMode="Externa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hyperlink" Target="https://printempsdeladonnee.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inrae.fr/actualites/plan-donnees-pour-la-science" TargetMode="External"/><Relationship Id="rId3" Type="http://schemas.openxmlformats.org/officeDocument/2006/relationships/hyperlink" Target="https://www.inrae.fr/actualites/odile-hologne" TargetMode="External"/><Relationship Id="rId7" Type="http://schemas.openxmlformats.org/officeDocument/2006/relationships/hyperlink" Target="https://www.inrae.fr/actualites/recherche-data-gouv-donnees-commun" TargetMode="External"/><Relationship Id="rId2" Type="http://schemas.openxmlformats.org/officeDocument/2006/relationships/hyperlink" Target="https://www.inrae.fr/actualites/sciences-recherches-participatives-inrae" TargetMode="External"/><Relationship Id="rId1" Type="http://schemas.openxmlformats.org/officeDocument/2006/relationships/slideLayout" Target="../slideLayouts/slideLayout3.xml"/><Relationship Id="rId6" Type="http://schemas.openxmlformats.org/officeDocument/2006/relationships/hyperlink" Target="https://www.inrae.fr/actualites/ouvrir-sciences-plus-que-jamais" TargetMode="External"/><Relationship Id="rId5" Type="http://schemas.openxmlformats.org/officeDocument/2006/relationships/hyperlink" Target="https://www.inrae.fr/actualites/2eme-plan-national-science-ouverte-creation-dune-plateforme-nationale-donnees-recherche-data-gouv-pilotee-inrae" TargetMode="External"/><Relationship Id="rId4" Type="http://schemas.openxmlformats.org/officeDocument/2006/relationships/hyperlink" Target="https://www.inrae.fr/actualites/inrae-engage-louverture-sciences-socie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inrae.fr/actualites/ouvrir-sciences-plus-que-jamai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ouverte.inrae.fr/fr/la-science-ouverte/les-10-actions-phares-de-la-science-ouverte-inrae" TargetMode="External"/><Relationship Id="rId2" Type="http://schemas.openxmlformats.org/officeDocument/2006/relationships/hyperlink" Target="https://www.static.inrae.fr/cdn/ff/hrXFWxK-aI_NBaYDGO-p6RTvdptVGlJiCrXnc3RiAUY/1634504863/public/png/Infographie%20Science%20ouverte%20V2.png"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penscience.pasteur.fr/2020/10/05/les-principes-fair-findable-accessible-interoperable-reusable/"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data.inrae.fr/" TargetMode="External"/><Relationship Id="rId3" Type="http://schemas.openxmlformats.org/officeDocument/2006/relationships/hyperlink" Target="https://science-ouverte.inrae.fr/fr" TargetMode="External"/><Relationship Id="rId7" Type="http://schemas.openxmlformats.org/officeDocument/2006/relationships/hyperlink" Target="https://hal.inrae.fr/" TargetMode="External"/><Relationship Id="rId2" Type="http://schemas.openxmlformats.org/officeDocument/2006/relationships/hyperlink" Target="https://www.google.com/url?sa=t&amp;rct=j&amp;q=&amp;esrc=s&amp;source=web&amp;cd=&amp;ved=2ahUKEwjP-8mUoLqEAxXCTaQEHfzUBo8QFnoECBAQAQ&amp;url=https%3A%2F%2Fdatapartage.inrae.fr%2F&amp;usg=AOvVaw0Vg5eUagPqwtgBpKaxq9lf&amp;opi=89978449" TargetMode="External"/><Relationship Id="rId1" Type="http://schemas.openxmlformats.org/officeDocument/2006/relationships/slideLayout" Target="../slideLayouts/slideLayout3.xml"/><Relationship Id="rId6" Type="http://schemas.openxmlformats.org/officeDocument/2006/relationships/hyperlink" Target="https://aureli.inrae.fr/"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arometredelascienceouverte.esr.gouv.fr/" TargetMode="Externa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learning.formation-permanente.inrae.fr/course/view.php?id=668&amp;section=0"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re 9"/>
          <p:cNvSpPr>
            <a:spLocks noGrp="1"/>
          </p:cNvSpPr>
          <p:nvPr>
            <p:ph type="ctrTitle"/>
          </p:nvPr>
        </p:nvSpPr>
        <p:spPr bwMode="auto">
          <a:xfrm>
            <a:off x="1801382" y="2260126"/>
            <a:ext cx="6428218" cy="1328893"/>
          </a:xfrm>
        </p:spPr>
        <p:txBody>
          <a:bodyPr>
            <a:noAutofit/>
          </a:bodyPr>
          <a:lstStyle/>
          <a:p>
            <a:pPr algn="just">
              <a:defRPr/>
            </a:pPr>
            <a:r>
              <a:rPr lang="fr-FR" sz="3200"/>
              <a:t>Science Ouverte – INRAE / BIOGER</a:t>
            </a:r>
            <a:endParaRPr/>
          </a:p>
        </p:txBody>
      </p:sp>
      <p:sp>
        <p:nvSpPr>
          <p:cNvPr id="11" name="Sous-titre 10"/>
          <p:cNvSpPr>
            <a:spLocks noGrp="1"/>
          </p:cNvSpPr>
          <p:nvPr>
            <p:ph type="subTitle" idx="1"/>
          </p:nvPr>
        </p:nvSpPr>
        <p:spPr bwMode="auto">
          <a:xfrm>
            <a:off x="1801382" y="4046220"/>
            <a:ext cx="6428218" cy="853043"/>
          </a:xfrm>
        </p:spPr>
        <p:txBody>
          <a:bodyPr>
            <a:normAutofit/>
          </a:bodyPr>
          <a:lstStyle/>
          <a:p>
            <a:pPr algn="ctr">
              <a:defRPr/>
            </a:pPr>
            <a:r>
              <a:rPr lang="fr-FR" sz="2000"/>
              <a:t>Adeline Simon, Isabelle Fudal, Anne Genissel, Nicolas Lapalu </a:t>
            </a:r>
            <a:endParaRPr/>
          </a:p>
          <a:p>
            <a:pPr algn="ctr">
              <a:defRPr/>
            </a:pPr>
            <a:r>
              <a:rPr lang="fr-FR" sz="2000"/>
              <a:t>Séminaire BIOGER - 26 février 2024 </a:t>
            </a:r>
            <a:endParaRPr/>
          </a:p>
        </p:txBody>
      </p:sp>
      <p:pic>
        <p:nvPicPr>
          <p:cNvPr id="1315354537" name="Image 1315354536"/>
          <p:cNvPicPr>
            <a:picLocks noChangeAspect="1"/>
          </p:cNvPicPr>
          <p:nvPr/>
        </p:nvPicPr>
        <p:blipFill>
          <a:blip r:embed="rId2"/>
          <a:stretch/>
        </p:blipFill>
        <p:spPr bwMode="auto">
          <a:xfrm>
            <a:off x="7172907" y="5911585"/>
            <a:ext cx="1166406" cy="4093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4549469" name="Title 1"/>
          <p:cNvSpPr>
            <a:spLocks noGrp="1"/>
          </p:cNvSpPr>
          <p:nvPr>
            <p:ph type="title"/>
          </p:nvPr>
        </p:nvSpPr>
        <p:spPr bwMode="auto">
          <a:xfrm>
            <a:off x="848331" y="149626"/>
            <a:ext cx="7662254" cy="888248"/>
          </a:xfrm>
        </p:spPr>
        <p:txBody>
          <a:bodyPr anchor="ctr" anchorCtr="0">
            <a:normAutofit/>
          </a:bodyPr>
          <a:lstStyle>
            <a:lvl1pPr>
              <a:defRPr sz="2400"/>
            </a:lvl1pPr>
          </a:lstStyle>
          <a:p>
            <a:pPr>
              <a:defRPr/>
            </a:pPr>
            <a:r>
              <a:rPr lang="en-US" sz="2400" b="1" i="0" u="none" strike="noStrike" cap="none" spc="0">
                <a:solidFill>
                  <a:srgbClr val="00A3A6"/>
                </a:solidFill>
                <a:latin typeface="Calibri Light"/>
                <a:ea typeface="Arial"/>
                <a:cs typeface="Arial"/>
              </a:rPr>
              <a:t>Mise en place SO – action </a:t>
            </a:r>
            <a:r>
              <a:rPr sz="2400"/>
              <a:t>6</a:t>
            </a:r>
          </a:p>
        </p:txBody>
      </p:sp>
      <p:sp>
        <p:nvSpPr>
          <p:cNvPr id="389323539" name="Text Placeholder 2"/>
          <p:cNvSpPr>
            <a:spLocks noGrp="1"/>
          </p:cNvSpPr>
          <p:nvPr>
            <p:ph type="body" idx="1"/>
          </p:nvPr>
        </p:nvSpPr>
        <p:spPr bwMode="auto">
          <a:xfrm>
            <a:off x="1250455" y="1537853"/>
            <a:ext cx="7260129" cy="400673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t>2022: </a:t>
            </a:r>
          </a:p>
          <a:p>
            <a:pPr marL="261850" indent="-261850">
              <a:buFont typeface="Arial"/>
              <a:buChar char="•"/>
              <a:defRPr/>
            </a:pPr>
            <a:r>
              <a:t>CiTIQUE</a:t>
            </a:r>
          </a:p>
          <a:p>
            <a:pPr marL="261850" indent="-261850">
              <a:buFont typeface="Arial"/>
              <a:buChar char="•"/>
              <a:defRPr/>
            </a:pPr>
            <a:r>
              <a:t>Des semences à l’assiette, 20 ans de recherche interdisciplinaire participative</a:t>
            </a:r>
          </a:p>
          <a:p>
            <a:pPr>
              <a:defRPr/>
            </a:pPr>
            <a:endParaRPr/>
          </a:p>
          <a:p>
            <a:pPr>
              <a:defRPr/>
            </a:pPr>
            <a:r>
              <a:t>2023:</a:t>
            </a:r>
          </a:p>
          <a:p>
            <a:pPr marL="261850" marR="0" indent="-261850" algn="l">
              <a:lnSpc>
                <a:spcPct val="90000"/>
              </a:lnSpc>
              <a:spcBef>
                <a:spcPts val="999"/>
              </a:spcBef>
              <a:spcAft>
                <a:spcPts val="0"/>
              </a:spcAft>
              <a:buFont typeface="Arial"/>
              <a:buChar char="•"/>
              <a:defRPr/>
            </a:pPr>
            <a:r>
              <a:rPr lang="en-US" sz="1600" b="0" i="0" u="none" strike="noStrike" cap="none" spc="0">
                <a:solidFill>
                  <a:schemeClr val="tx1"/>
                </a:solidFill>
                <a:latin typeface="Calibri"/>
                <a:ea typeface="Calibri"/>
                <a:cs typeface="Calibri"/>
              </a:rPr>
              <a:t>recueil citoyen:  « TEMPO, observer au fil des saisons »</a:t>
            </a:r>
            <a:endParaRPr lang="en-US" sz="1600" b="0" i="0" u="none" strike="noStrike" cap="none" spc="0">
              <a:solidFill>
                <a:schemeClr val="tx1"/>
              </a:solidFill>
              <a:latin typeface="Calibri"/>
              <a:cs typeface="Calibri"/>
            </a:endParaRPr>
          </a:p>
          <a:p>
            <a:pPr marL="261850" marR="0" indent="-261850" algn="l">
              <a:lnSpc>
                <a:spcPct val="90000"/>
              </a:lnSpc>
              <a:spcBef>
                <a:spcPts val="999"/>
              </a:spcBef>
              <a:spcAft>
                <a:spcPts val="0"/>
              </a:spcAft>
              <a:buFont typeface="Arial"/>
              <a:buChar char="•"/>
              <a:defRPr/>
            </a:pPr>
            <a:r>
              <a:rPr lang="en-US" sz="1600" b="0" i="0" u="none" strike="noStrike" cap="none" spc="0">
                <a:solidFill>
                  <a:schemeClr val="tx1"/>
                </a:solidFill>
                <a:latin typeface="Calibri"/>
                <a:ea typeface="Calibri"/>
                <a:cs typeface="Calibri"/>
              </a:rPr>
              <a:t>co-construction : prophylaxie pour réduire le risque d’exposition au VIH (AIDES, Coalition Plus,  l’Inserm et l’IRD)  // « Croiser les savoirs avec tou·te·s, production de connaissances  autour de la pauvreté» (ATD Quart  Monde, le CNRS , le CNAM université de Lille)</a:t>
            </a:r>
            <a:endParaRPr sz="1200" b="0" i="0" u="none">
              <a:solidFill>
                <a:srgbClr val="000000"/>
              </a:solidFill>
              <a:latin typeface="Times New Roman"/>
              <a:ea typeface="Times New Roman"/>
              <a:cs typeface="Times New Roman"/>
            </a:endParaRPr>
          </a:p>
          <a:p>
            <a:pPr>
              <a:defRPr/>
            </a:pPr>
            <a:r>
              <a:t>Plus d’info : </a:t>
            </a:r>
            <a:r>
              <a:rPr u="sng">
                <a:hlinkClick r:id="rId2" tooltip="https://www.inrae.fr/actualites/prix-recherche-participative"/>
              </a:rPr>
              <a:t>ici</a:t>
            </a:r>
            <a:endParaRPr/>
          </a:p>
        </p:txBody>
      </p:sp>
      <p:sp>
        <p:nvSpPr>
          <p:cNvPr id="2076240356" name="Subtitle 2"/>
          <p:cNvSpPr>
            <a:spLocks noGrp="1"/>
          </p:cNvSpPr>
          <p:nvPr>
            <p:ph type="subTitle" idx="10"/>
          </p:nvPr>
        </p:nvSpPr>
        <p:spPr bwMode="auto">
          <a:xfrm>
            <a:off x="1250455" y="858835"/>
            <a:ext cx="7260125" cy="679015"/>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sz="1600" b="0" i="0" u="none">
                <a:solidFill>
                  <a:srgbClr val="000000"/>
                </a:solidFill>
                <a:latin typeface="Calibri"/>
                <a:ea typeface="Calibri"/>
                <a:cs typeface="Calibri"/>
              </a:rPr>
              <a:t>Organisation annuelle, à l’échelle nationale, </a:t>
            </a:r>
          </a:p>
          <a:p>
            <a:pPr>
              <a:defRPr/>
            </a:pPr>
            <a:r>
              <a:rPr sz="1600" b="0" i="0" u="none">
                <a:solidFill>
                  <a:srgbClr val="000000"/>
                </a:solidFill>
                <a:latin typeface="Calibri"/>
                <a:ea typeface="Calibri"/>
                <a:cs typeface="Calibri"/>
              </a:rPr>
              <a:t>du </a:t>
            </a:r>
            <a:r>
              <a:rPr lang="en-US" sz="1600" b="0" i="0" strike="noStrike" cap="none" spc="0">
                <a:latin typeface="Calibri"/>
                <a:ea typeface="Arial"/>
                <a:cs typeface="Arial"/>
              </a:rPr>
              <a:t>Prix de la recherche participative</a:t>
            </a:r>
            <a:endParaRPr sz="1600" b="0">
              <a:latin typeface="Calibri"/>
              <a:cs typeface="Calibri"/>
            </a:endParaRPr>
          </a:p>
        </p:txBody>
      </p:sp>
      <p:pic>
        <p:nvPicPr>
          <p:cNvPr id="1155251465" name="Image 1155251464"/>
          <p:cNvPicPr>
            <a:picLocks noChangeAspect="1"/>
          </p:cNvPicPr>
          <p:nvPr/>
        </p:nvPicPr>
        <p:blipFill>
          <a:blip r:embed="rId3"/>
          <a:stretch/>
        </p:blipFill>
        <p:spPr bwMode="auto">
          <a:xfrm>
            <a:off x="5490979" y="149625"/>
            <a:ext cx="3553122" cy="17715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9045504" name="Title 1"/>
          <p:cNvSpPr>
            <a:spLocks noGrp="1"/>
          </p:cNvSpPr>
          <p:nvPr>
            <p:ph type="title"/>
          </p:nvPr>
        </p:nvSpPr>
        <p:spPr bwMode="auto">
          <a:xfrm>
            <a:off x="848331" y="149626"/>
            <a:ext cx="7662254" cy="888248"/>
          </a:xfrm>
        </p:spPr>
        <p:txBody>
          <a:bodyPr anchor="ctr" anchorCtr="0">
            <a:normAutofit/>
          </a:bodyPr>
          <a:lstStyle>
            <a:lvl1pPr>
              <a:defRPr sz="2400"/>
            </a:lvl1pPr>
          </a:lstStyle>
          <a:p>
            <a:pPr>
              <a:defRPr/>
            </a:pPr>
            <a:r>
              <a:rPr lang="en-US" sz="2400" b="1" i="0" u="none" strike="noStrike" cap="none" spc="0">
                <a:solidFill>
                  <a:srgbClr val="00A3A6"/>
                </a:solidFill>
                <a:latin typeface="Calibri Light"/>
                <a:ea typeface="Arial"/>
                <a:cs typeface="Arial"/>
              </a:rPr>
              <a:t>Mise en place SO – action ...</a:t>
            </a:r>
            <a:endParaRPr sz="2400"/>
          </a:p>
        </p:txBody>
      </p:sp>
      <p:pic>
        <p:nvPicPr>
          <p:cNvPr id="877575225" name="Image 877575224"/>
          <p:cNvPicPr>
            <a:picLocks noChangeAspect="1"/>
          </p:cNvPicPr>
          <p:nvPr/>
        </p:nvPicPr>
        <p:blipFill>
          <a:blip r:embed="rId2"/>
          <a:stretch/>
        </p:blipFill>
        <p:spPr bwMode="auto">
          <a:xfrm>
            <a:off x="795479" y="1037873"/>
            <a:ext cx="3306493" cy="1647698"/>
          </a:xfrm>
          <a:prstGeom prst="rect">
            <a:avLst/>
          </a:prstGeom>
        </p:spPr>
      </p:pic>
      <p:pic>
        <p:nvPicPr>
          <p:cNvPr id="861355655" name="Image 861355654"/>
          <p:cNvPicPr>
            <a:picLocks noChangeAspect="1"/>
          </p:cNvPicPr>
          <p:nvPr/>
        </p:nvPicPr>
        <p:blipFill>
          <a:blip r:embed="rId3"/>
          <a:stretch/>
        </p:blipFill>
        <p:spPr bwMode="auto">
          <a:xfrm>
            <a:off x="4571999" y="1037873"/>
            <a:ext cx="3201422" cy="1598002"/>
          </a:xfrm>
          <a:prstGeom prst="rect">
            <a:avLst/>
          </a:prstGeom>
        </p:spPr>
      </p:pic>
      <p:pic>
        <p:nvPicPr>
          <p:cNvPr id="1380263604" name="Image 1380263603"/>
          <p:cNvPicPr>
            <a:picLocks noChangeAspect="1"/>
          </p:cNvPicPr>
          <p:nvPr/>
        </p:nvPicPr>
        <p:blipFill>
          <a:blip r:embed="rId4"/>
          <a:stretch/>
        </p:blipFill>
        <p:spPr bwMode="auto">
          <a:xfrm>
            <a:off x="872149" y="2885589"/>
            <a:ext cx="3229822" cy="1617624"/>
          </a:xfrm>
          <a:prstGeom prst="rect">
            <a:avLst/>
          </a:prstGeom>
        </p:spPr>
      </p:pic>
      <p:pic>
        <p:nvPicPr>
          <p:cNvPr id="614999022" name="Image 614999021"/>
          <p:cNvPicPr>
            <a:picLocks noChangeAspect="1"/>
          </p:cNvPicPr>
          <p:nvPr/>
        </p:nvPicPr>
        <p:blipFill>
          <a:blip r:embed="rId5"/>
          <a:stretch/>
        </p:blipFill>
        <p:spPr bwMode="auto">
          <a:xfrm>
            <a:off x="4572000" y="2964228"/>
            <a:ext cx="3227555" cy="15866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99540606"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DipSO – Direction pour la Science Ouverte</a:t>
            </a:r>
          </a:p>
        </p:txBody>
      </p:sp>
      <p:sp>
        <p:nvSpPr>
          <p:cNvPr id="872853214"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sz="1200" b="0" i="0" u="none" strike="noStrike" cap="none" spc="0">
                <a:solidFill>
                  <a:srgbClr val="275662"/>
                </a:solidFill>
                <a:latin typeface="Calibri"/>
                <a:ea typeface="Calibri"/>
                <a:cs typeface="Calibri"/>
              </a:rPr>
              <a:t>http://science-ouverte.inrae.fr/fr/la-science-ouverte/la-direction-pour-la-science-ouverte</a:t>
            </a:r>
            <a:endParaRPr/>
          </a:p>
        </p:txBody>
      </p:sp>
      <p:pic>
        <p:nvPicPr>
          <p:cNvPr id="601430916" name="Image 601430915"/>
          <p:cNvPicPr>
            <a:picLocks noChangeAspect="1"/>
          </p:cNvPicPr>
          <p:nvPr/>
        </p:nvPicPr>
        <p:blipFill>
          <a:blip r:embed="rId2"/>
          <a:stretch/>
        </p:blipFill>
        <p:spPr bwMode="auto">
          <a:xfrm>
            <a:off x="1250456" y="1198343"/>
            <a:ext cx="6981841" cy="50972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3784933"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Plan Données pour la science 2022-2024 </a:t>
            </a:r>
          </a:p>
        </p:txBody>
      </p:sp>
      <p:sp>
        <p:nvSpPr>
          <p:cNvPr id="648912197"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u="sng">
                <a:hlinkClick r:id="rId2" tooltip="https://www.inrae.fr/actualites/plan-donnees-pour-la-science"/>
              </a:rPr>
              <a:t>Post </a:t>
            </a:r>
            <a:r>
              <a:t>et </a:t>
            </a:r>
            <a:r>
              <a:rPr u="sng">
                <a:hlinkClick r:id="rId3" tooltip="https://www.inrae.fr/sites/default/files/pdf/Plan donnees pour la science.pdf"/>
              </a:rPr>
              <a:t>document</a:t>
            </a:r>
            <a:endParaRPr/>
          </a:p>
        </p:txBody>
      </p:sp>
      <p:pic>
        <p:nvPicPr>
          <p:cNvPr id="1859198580" name="Image 1859198579"/>
          <p:cNvPicPr>
            <a:picLocks noChangeAspect="1"/>
          </p:cNvPicPr>
          <p:nvPr/>
        </p:nvPicPr>
        <p:blipFill>
          <a:blip r:embed="rId4"/>
          <a:stretch/>
        </p:blipFill>
        <p:spPr bwMode="auto">
          <a:xfrm>
            <a:off x="1402173" y="1193343"/>
            <a:ext cx="6218712" cy="48828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9708491"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Open Data 5 stars</a:t>
            </a:r>
          </a:p>
        </p:txBody>
      </p:sp>
      <p:pic>
        <p:nvPicPr>
          <p:cNvPr id="822987186" name="Image 822987185"/>
          <p:cNvPicPr>
            <a:picLocks noChangeAspect="1"/>
          </p:cNvPicPr>
          <p:nvPr/>
        </p:nvPicPr>
        <p:blipFill>
          <a:blip r:embed="rId2"/>
          <a:stretch/>
        </p:blipFill>
        <p:spPr bwMode="auto">
          <a:xfrm>
            <a:off x="420677" y="1591882"/>
            <a:ext cx="5120367" cy="2906561"/>
          </a:xfrm>
          <a:prstGeom prst="rect">
            <a:avLst/>
          </a:prstGeom>
        </p:spPr>
      </p:pic>
      <p:sp>
        <p:nvSpPr>
          <p:cNvPr id="1544760021" name=" 1544760020"/>
          <p:cNvSpPr/>
          <p:nvPr/>
        </p:nvSpPr>
        <p:spPr bwMode="auto">
          <a:xfrm>
            <a:off x="6036536" y="1537775"/>
            <a:ext cx="3013927" cy="155484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0" i="0" u="none">
                <a:solidFill>
                  <a:srgbClr val="000000"/>
                </a:solidFill>
                <a:latin typeface="Calibri"/>
                <a:ea typeface="Calibri"/>
                <a:cs typeface="Calibri"/>
              </a:rPr>
              <a:t>OL★ : Open License</a:t>
            </a:r>
            <a:endParaRPr sz="1600">
              <a:latin typeface="Calibri"/>
              <a:cs typeface="Calibri"/>
            </a:endParaRPr>
          </a:p>
          <a:p>
            <a:pPr>
              <a:defRPr/>
            </a:pPr>
            <a:r>
              <a:rPr sz="1600" b="0" i="0" u="none">
                <a:solidFill>
                  <a:srgbClr val="000000"/>
                </a:solidFill>
                <a:latin typeface="Calibri"/>
                <a:ea typeface="Calibri"/>
                <a:cs typeface="Calibri"/>
              </a:rPr>
              <a:t>RE★ : machine REadable</a:t>
            </a:r>
            <a:endParaRPr sz="1600">
              <a:latin typeface="Calibri"/>
              <a:cs typeface="Calibri"/>
            </a:endParaRPr>
          </a:p>
          <a:p>
            <a:pPr>
              <a:defRPr/>
            </a:pPr>
            <a:r>
              <a:rPr sz="1600" b="0" i="0" u="none">
                <a:solidFill>
                  <a:srgbClr val="000000"/>
                </a:solidFill>
                <a:latin typeface="Calibri"/>
                <a:ea typeface="Calibri"/>
                <a:cs typeface="Calibri"/>
              </a:rPr>
              <a:t>OF★ : Open Format</a:t>
            </a:r>
            <a:endParaRPr sz="1600">
              <a:latin typeface="Calibri"/>
              <a:cs typeface="Calibri"/>
            </a:endParaRPr>
          </a:p>
          <a:p>
            <a:pPr>
              <a:defRPr/>
            </a:pPr>
            <a:r>
              <a:rPr sz="1600" b="0" i="0" u="none">
                <a:solidFill>
                  <a:srgbClr val="000000"/>
                </a:solidFill>
                <a:latin typeface="Calibri"/>
                <a:ea typeface="Calibri"/>
                <a:cs typeface="Calibri"/>
              </a:rPr>
              <a:t>URI★ : Uniform Resource Identifier</a:t>
            </a:r>
            <a:endParaRPr sz="1600">
              <a:latin typeface="Calibri"/>
              <a:cs typeface="Calibri"/>
            </a:endParaRPr>
          </a:p>
          <a:p>
            <a:pPr>
              <a:defRPr/>
            </a:pPr>
            <a:r>
              <a:rPr sz="1600" b="0" i="0" u="none">
                <a:solidFill>
                  <a:srgbClr val="000000"/>
                </a:solidFill>
                <a:latin typeface="Calibri"/>
                <a:ea typeface="Calibri"/>
                <a:cs typeface="Calibri"/>
              </a:rPr>
              <a:t>LD★ : Linked Data</a:t>
            </a:r>
            <a:endParaRPr/>
          </a:p>
        </p:txBody>
      </p:sp>
      <p:sp>
        <p:nvSpPr>
          <p:cNvPr id="1482907878" name="Subtitle 2"/>
          <p:cNvSpPr>
            <a:spLocks noGrp="1"/>
          </p:cNvSpPr>
          <p:nvPr>
            <p:ph type="subTitle" idx="10"/>
          </p:nvPr>
        </p:nvSpPr>
        <p:spPr bwMode="auto">
          <a:xfrm>
            <a:off x="1250455" y="858835"/>
            <a:ext cx="7260125" cy="679015"/>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u="sng">
                <a:hlinkClick r:id="rId3" tooltip="https://www.inrae.fr/sites/default/files/pdf/Plan donnees pour la science.pdf"/>
              </a:rPr>
              <a:t>document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3424921"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Cycle vie données</a:t>
            </a:r>
          </a:p>
        </p:txBody>
      </p:sp>
      <p:sp>
        <p:nvSpPr>
          <p:cNvPr id="1051710616" name="Subtitle 2"/>
          <p:cNvSpPr>
            <a:spLocks noGrp="1"/>
          </p:cNvSpPr>
          <p:nvPr>
            <p:ph type="subTitle" idx="10"/>
          </p:nvPr>
        </p:nvSpPr>
        <p:spPr bwMode="auto">
          <a:xfrm>
            <a:off x="1250457"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QualiNOUS INRAE: </a:t>
            </a:r>
            <a:r>
              <a:rPr lang="en-US" sz="1800" b="0" i="0" u="none" strike="noStrike" cap="none" spc="0">
                <a:solidFill>
                  <a:srgbClr val="275662"/>
                </a:solidFill>
                <a:latin typeface="Calibri"/>
                <a:ea typeface="Calibri"/>
                <a:cs typeface="Calibri"/>
              </a:rPr>
              <a:t>https://hal.inrae.fr/hal-03204351</a:t>
            </a:r>
            <a:endParaRPr/>
          </a:p>
        </p:txBody>
      </p:sp>
      <p:pic>
        <p:nvPicPr>
          <p:cNvPr id="917592353" name="Image 917592352"/>
          <p:cNvPicPr>
            <a:picLocks noChangeAspect="1"/>
          </p:cNvPicPr>
          <p:nvPr/>
        </p:nvPicPr>
        <p:blipFill>
          <a:blip r:embed="rId2"/>
          <a:stretch/>
        </p:blipFill>
        <p:spPr bwMode="auto">
          <a:xfrm>
            <a:off x="4107957" y="1257569"/>
            <a:ext cx="3827070" cy="53908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536521"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Licences </a:t>
            </a:r>
          </a:p>
        </p:txBody>
      </p:sp>
      <p:sp>
        <p:nvSpPr>
          <p:cNvPr id="1419936303" name="Subtitle 2"/>
          <p:cNvSpPr>
            <a:spLocks noGrp="1"/>
          </p:cNvSpPr>
          <p:nvPr>
            <p:ph type="subTitle" idx="10"/>
          </p:nvPr>
        </p:nvSpPr>
        <p:spPr bwMode="auto">
          <a:xfrm>
            <a:off x="1250457"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u="sng">
                <a:hlinkClick r:id="rId2" tooltip="https://coop-ist.cirad.fr/etre-auteur/utiliser-les-licences-creative-commons/4-les-6-licences-cc"/>
              </a:rPr>
              <a:t>Les 6 licences Creative Commons</a:t>
            </a:r>
            <a:endParaRPr/>
          </a:p>
        </p:txBody>
      </p:sp>
      <p:pic>
        <p:nvPicPr>
          <p:cNvPr id="1281476258" name="Image 1281476257"/>
          <p:cNvPicPr>
            <a:picLocks noChangeAspect="1"/>
          </p:cNvPicPr>
          <p:nvPr/>
        </p:nvPicPr>
        <p:blipFill>
          <a:blip r:embed="rId3"/>
          <a:stretch/>
        </p:blipFill>
        <p:spPr bwMode="auto">
          <a:xfrm>
            <a:off x="4276530" y="1399591"/>
            <a:ext cx="2884752" cy="46650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26343458" name="Title 1"/>
          <p:cNvSpPr>
            <a:spLocks noGrp="1"/>
          </p:cNvSpPr>
          <p:nvPr>
            <p:ph type="title"/>
          </p:nvPr>
        </p:nvSpPr>
        <p:spPr bwMode="auto">
          <a:xfrm>
            <a:off x="848331" y="149626"/>
            <a:ext cx="7662254" cy="888248"/>
          </a:xfrm>
        </p:spPr>
        <p:txBody>
          <a:bodyPr anchor="ctr" anchorCtr="0">
            <a:normAutofit/>
          </a:bodyPr>
          <a:lstStyle>
            <a:lvl1pPr>
              <a:defRPr sz="2400"/>
            </a:lvl1pPr>
          </a:lstStyle>
          <a:p>
            <a:pPr>
              <a:defRPr/>
            </a:pPr>
            <a:r>
              <a:t>Référent Données Opérationnel (RDO)</a:t>
            </a:r>
          </a:p>
        </p:txBody>
      </p:sp>
      <p:sp>
        <p:nvSpPr>
          <p:cNvPr id="367937746" name="ZoneTexte 367937745"/>
          <p:cNvSpPr txBox="1"/>
          <p:nvPr/>
        </p:nvSpPr>
        <p:spPr bwMode="auto">
          <a:xfrm>
            <a:off x="596595" y="1967482"/>
            <a:ext cx="8278920" cy="38172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indent="0" algn="l">
              <a:lnSpc>
                <a:spcPct val="90000"/>
              </a:lnSpc>
              <a:spcBef>
                <a:spcPts val="1000"/>
              </a:spcBef>
              <a:buNone/>
              <a:tabLst>
                <a:tab pos="0" algn="l"/>
              </a:tabLst>
              <a:defRPr/>
            </a:pPr>
            <a:r>
              <a:rPr lang="fr-FR" b="1" strike="noStrike" spc="0">
                <a:solidFill>
                  <a:srgbClr val="000000"/>
                </a:solidFill>
                <a:latin typeface="Calibri Light"/>
                <a:ea typeface="Arial"/>
              </a:rPr>
              <a:t>Missions :</a:t>
            </a:r>
            <a:endParaRPr lang="en-US" sz="1600" b="0" strike="noStrike" spc="0">
              <a:solidFill>
                <a:srgbClr val="00A3A6"/>
              </a:solidFill>
              <a:latin typeface="Calibri"/>
            </a:endParaRPr>
          </a:p>
          <a:p>
            <a:pPr marL="285840" indent="-285840" algn="l">
              <a:lnSpc>
                <a:spcPct val="90000"/>
              </a:lnSpc>
              <a:spcBef>
                <a:spcPts val="1000"/>
              </a:spcBef>
              <a:buClr>
                <a:srgbClr val="000000"/>
              </a:buClr>
              <a:buFont typeface="Arial"/>
              <a:buChar char="•"/>
              <a:tabLst>
                <a:tab pos="0" algn="l"/>
              </a:tabLst>
              <a:defRPr/>
            </a:pPr>
            <a:r>
              <a:rPr lang="fr-FR" b="0" strike="noStrike" spc="0">
                <a:solidFill>
                  <a:srgbClr val="000000"/>
                </a:solidFill>
                <a:latin typeface="Calibri Light"/>
                <a:ea typeface="Arial"/>
              </a:rPr>
              <a:t>Développer et mettre en œuvre une </a:t>
            </a:r>
            <a:r>
              <a:rPr lang="fr-FR" b="1" strike="noStrike" spc="0">
                <a:solidFill>
                  <a:srgbClr val="009999"/>
                </a:solidFill>
                <a:latin typeface="Calibri Light"/>
                <a:ea typeface="Arial"/>
              </a:rPr>
              <a:t>culture</a:t>
            </a:r>
            <a:r>
              <a:rPr lang="fr-FR" b="1" strike="noStrike" spc="0">
                <a:solidFill>
                  <a:schemeClr val="accent1"/>
                </a:solidFill>
                <a:latin typeface="Calibri Light"/>
                <a:ea typeface="Arial"/>
              </a:rPr>
              <a:t> </a:t>
            </a:r>
            <a:r>
              <a:rPr lang="fr-FR" b="1" strike="noStrike" spc="0">
                <a:solidFill>
                  <a:srgbClr val="009999"/>
                </a:solidFill>
                <a:latin typeface="Calibri Light"/>
                <a:ea typeface="Arial"/>
              </a:rPr>
              <a:t>commune</a:t>
            </a:r>
            <a:r>
              <a:rPr lang="fr-FR" b="0" strike="noStrike" spc="0">
                <a:solidFill>
                  <a:srgbClr val="000000"/>
                </a:solidFill>
                <a:latin typeface="Calibri Light"/>
                <a:ea typeface="Arial"/>
              </a:rPr>
              <a:t> des bonnes pratiques en matière de gestion des données. </a:t>
            </a:r>
            <a:endParaRPr lang="en-US" sz="1600" b="0" strike="noStrike" spc="0">
              <a:solidFill>
                <a:srgbClr val="00A3A6"/>
              </a:solidFill>
              <a:latin typeface="Calibri"/>
            </a:endParaRPr>
          </a:p>
          <a:p>
            <a:pPr marL="285840" indent="-285840" algn="l">
              <a:lnSpc>
                <a:spcPct val="90000"/>
              </a:lnSpc>
              <a:spcBef>
                <a:spcPts val="1000"/>
              </a:spcBef>
              <a:buClr>
                <a:srgbClr val="000000"/>
              </a:buClr>
              <a:buFont typeface="Arial"/>
              <a:buChar char="•"/>
              <a:tabLst>
                <a:tab pos="0" algn="l"/>
              </a:tabLst>
              <a:defRPr/>
            </a:pPr>
            <a:r>
              <a:rPr lang="fr-FR" b="0" strike="noStrike" spc="0">
                <a:solidFill>
                  <a:srgbClr val="000000"/>
                </a:solidFill>
                <a:latin typeface="Calibri Light"/>
                <a:ea typeface="Arial"/>
              </a:rPr>
              <a:t>Apporter aux scientifiques des </a:t>
            </a:r>
            <a:r>
              <a:rPr lang="fr-FR" b="1" strike="noStrike" spc="0">
                <a:solidFill>
                  <a:srgbClr val="009999"/>
                </a:solidFill>
                <a:latin typeface="Calibri Light"/>
                <a:ea typeface="Arial"/>
              </a:rPr>
              <a:t>éléments de réponse concrets</a:t>
            </a:r>
            <a:r>
              <a:rPr lang="fr-FR" b="0" strike="noStrike" spc="0">
                <a:solidFill>
                  <a:srgbClr val="009999"/>
                </a:solidFill>
                <a:latin typeface="Calibri Light"/>
                <a:ea typeface="Arial"/>
              </a:rPr>
              <a:t> </a:t>
            </a:r>
            <a:r>
              <a:rPr lang="fr-FR" b="0" strike="noStrike" spc="0">
                <a:solidFill>
                  <a:srgbClr val="000000"/>
                </a:solidFill>
                <a:latin typeface="Calibri Light"/>
                <a:ea typeface="Arial"/>
              </a:rPr>
              <a:t>pour les accompagner tout au long de leurs projets de recherche (réflexion, conseils, appui méthodologique, ressources pédagogiques, etc.). </a:t>
            </a:r>
            <a:endParaRPr lang="en-US" sz="1600" b="0" strike="noStrike" spc="0">
              <a:solidFill>
                <a:srgbClr val="00A3A6"/>
              </a:solidFill>
              <a:latin typeface="Calibri"/>
            </a:endParaRPr>
          </a:p>
          <a:p>
            <a:pPr indent="0" algn="l">
              <a:lnSpc>
                <a:spcPct val="90000"/>
              </a:lnSpc>
              <a:spcBef>
                <a:spcPts val="1000"/>
              </a:spcBef>
              <a:buNone/>
              <a:tabLst>
                <a:tab pos="0" algn="l"/>
              </a:tabLst>
              <a:defRPr/>
            </a:pPr>
            <a:r>
              <a:rPr lang="fr-FR" b="1" strike="noStrike" spc="0">
                <a:solidFill>
                  <a:srgbClr val="000000"/>
                </a:solidFill>
                <a:latin typeface="Calibri Light"/>
                <a:ea typeface="Arial"/>
              </a:rPr>
              <a:t>Activités :</a:t>
            </a:r>
            <a:endParaRPr lang="en-US" sz="1600" b="0" strike="noStrike" spc="0">
              <a:solidFill>
                <a:srgbClr val="00A3A6"/>
              </a:solidFill>
              <a:latin typeface="Calibri"/>
            </a:endParaRPr>
          </a:p>
          <a:p>
            <a:pPr marL="285840" indent="-285840" algn="l">
              <a:lnSpc>
                <a:spcPct val="90000"/>
              </a:lnSpc>
              <a:spcBef>
                <a:spcPts val="1000"/>
              </a:spcBef>
              <a:buClr>
                <a:srgbClr val="4472C4"/>
              </a:buClr>
              <a:buFont typeface="Arial"/>
              <a:buChar char="•"/>
              <a:tabLst>
                <a:tab pos="0" algn="l"/>
              </a:tabLst>
              <a:defRPr/>
            </a:pPr>
            <a:r>
              <a:rPr lang="fr-FR" b="1" strike="noStrike" spc="0">
                <a:solidFill>
                  <a:srgbClr val="009999"/>
                </a:solidFill>
                <a:latin typeface="Calibri Light"/>
                <a:ea typeface="Arial"/>
              </a:rPr>
              <a:t>Sensibiliser</a:t>
            </a:r>
            <a:r>
              <a:rPr lang="fr-FR" b="1" strike="noStrike" spc="0">
                <a:solidFill>
                  <a:schemeClr val="accent1"/>
                </a:solidFill>
                <a:latin typeface="Calibri Light"/>
                <a:ea typeface="Arial"/>
              </a:rPr>
              <a:t> </a:t>
            </a:r>
            <a:r>
              <a:rPr lang="fr-FR" b="0" strike="noStrike" spc="0">
                <a:solidFill>
                  <a:srgbClr val="000000"/>
                </a:solidFill>
                <a:latin typeface="Calibri Light"/>
                <a:ea typeface="Arial"/>
              </a:rPr>
              <a:t>à la gestion, au partage et la réutilisation des données ainsi que les enjeux en lien (juridique, de valorisation, technique)</a:t>
            </a:r>
            <a:endParaRPr lang="en-US" sz="1600" b="0" strike="noStrike" spc="0">
              <a:solidFill>
                <a:srgbClr val="00A3A6"/>
              </a:solidFill>
              <a:latin typeface="Calibri"/>
            </a:endParaRPr>
          </a:p>
          <a:p>
            <a:pPr marL="285840" indent="-285840" algn="l">
              <a:lnSpc>
                <a:spcPct val="90000"/>
              </a:lnSpc>
              <a:spcBef>
                <a:spcPts val="1000"/>
              </a:spcBef>
              <a:buClr>
                <a:srgbClr val="4472C4"/>
              </a:buClr>
              <a:buFont typeface="Arial"/>
              <a:buChar char="•"/>
              <a:tabLst>
                <a:tab pos="0" algn="l"/>
              </a:tabLst>
              <a:defRPr/>
            </a:pPr>
            <a:r>
              <a:rPr lang="fr-FR" b="1" strike="noStrike" spc="0">
                <a:solidFill>
                  <a:srgbClr val="009999"/>
                </a:solidFill>
                <a:latin typeface="Calibri Light"/>
                <a:ea typeface="Arial"/>
              </a:rPr>
              <a:t>Accompagner </a:t>
            </a:r>
            <a:r>
              <a:rPr lang="fr-FR" b="0" strike="noStrike" spc="0">
                <a:solidFill>
                  <a:srgbClr val="000000"/>
                </a:solidFill>
                <a:latin typeface="Calibri Light"/>
                <a:ea typeface="Arial"/>
              </a:rPr>
              <a:t>dans la mise en œuvre des bonnes pratiques, identification des ressources et orientation des scientifiques</a:t>
            </a:r>
            <a:endParaRPr lang="en-US" sz="1600" b="0" strike="noStrike" spc="0">
              <a:solidFill>
                <a:srgbClr val="00A3A6"/>
              </a:solidFill>
              <a:latin typeface="Calibri"/>
            </a:endParaRPr>
          </a:p>
          <a:p>
            <a:pPr marL="285840" indent="-285840" algn="l">
              <a:lnSpc>
                <a:spcPct val="90000"/>
              </a:lnSpc>
              <a:spcBef>
                <a:spcPts val="1000"/>
              </a:spcBef>
              <a:buClr>
                <a:srgbClr val="4472C4"/>
              </a:buClr>
              <a:buFont typeface="Arial"/>
              <a:buChar char="•"/>
              <a:tabLst>
                <a:tab pos="0" algn="l"/>
              </a:tabLst>
              <a:defRPr/>
            </a:pPr>
            <a:r>
              <a:rPr lang="fr-FR" b="1" strike="noStrike" spc="0">
                <a:solidFill>
                  <a:srgbClr val="009999"/>
                </a:solidFill>
                <a:latin typeface="Calibri Light"/>
                <a:ea typeface="Arial"/>
              </a:rPr>
              <a:t>Contribuer </a:t>
            </a:r>
            <a:r>
              <a:rPr lang="fr-FR" b="0" strike="noStrike" spc="0">
                <a:solidFill>
                  <a:srgbClr val="000000"/>
                </a:solidFill>
                <a:latin typeface="Calibri Light"/>
                <a:ea typeface="Arial"/>
              </a:rPr>
              <a:t>à la vie et à l’animation du réseau</a:t>
            </a:r>
            <a:endParaRPr lang="en-US" sz="1600" b="0" strike="noStrike" spc="0">
              <a:solidFill>
                <a:srgbClr val="00A3A6"/>
              </a:solidFill>
              <a:latin typeface="Calibri"/>
            </a:endParaRPr>
          </a:p>
        </p:txBody>
      </p:sp>
      <p:pic>
        <p:nvPicPr>
          <p:cNvPr id="337643779" name="Image 4"/>
          <p:cNvPicPr>
            <a:picLocks noChangeAspect="1"/>
          </p:cNvPicPr>
          <p:nvPr/>
        </p:nvPicPr>
        <p:blipFill>
          <a:blip r:embed="rId2"/>
          <a:stretch/>
        </p:blipFill>
        <p:spPr bwMode="auto">
          <a:xfrm>
            <a:off x="6609748" y="68035"/>
            <a:ext cx="2359756" cy="2196581"/>
          </a:xfrm>
          <a:prstGeom prst="rect">
            <a:avLst/>
          </a:prstGeom>
        </p:spPr>
      </p:pic>
      <p:sp>
        <p:nvSpPr>
          <p:cNvPr id="1365831981" name="Subtitle 2"/>
          <p:cNvSpPr>
            <a:spLocks noGrp="1"/>
          </p:cNvSpPr>
          <p:nvPr>
            <p:ph type="subTitle" idx="10"/>
          </p:nvPr>
        </p:nvSpPr>
        <p:spPr bwMode="auto">
          <a:xfrm>
            <a:off x="1250455" y="858835"/>
            <a:ext cx="7260125" cy="679015"/>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u="sng">
                <a:hlinkClick r:id="rId3" tooltip="https://nextcloud.inrae.fr/apps/onlyoffice/120894451?filePath=%2Fdocuments-rdo%2Fpresentations%2Fpres-rdo.pptx"/>
              </a:rPr>
              <a:t>Document</a:t>
            </a:r>
            <a:endParaRPr/>
          </a:p>
          <a:p>
            <a:pPr>
              <a:defRPr/>
            </a:pPr>
            <a:r>
              <a:rPr lang="fr-CH" sz="1800" b="0" i="0" u="none" strike="noStrike" cap="none" spc="0">
                <a:solidFill>
                  <a:srgbClr val="275662"/>
                </a:solidFill>
                <a:latin typeface="Calibri Light"/>
                <a:ea typeface="Calibri Light"/>
                <a:cs typeface="Calibri Light"/>
              </a:rPr>
              <a:t>263 agents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867619346" name="Title 1"/>
          <p:cNvSpPr>
            <a:spLocks noGrp="1"/>
          </p:cNvSpPr>
          <p:nvPr>
            <p:ph type="title"/>
          </p:nvPr>
        </p:nvSpPr>
        <p:spPr bwMode="auto">
          <a:xfrm>
            <a:off x="848331" y="149628"/>
            <a:ext cx="7662256" cy="888250"/>
          </a:xfrm>
        </p:spPr>
        <p:txBody>
          <a:bodyPr anchor="ctr" anchorCtr="0">
            <a:normAutofit/>
          </a:bodyPr>
          <a:lstStyle>
            <a:lvl1pPr>
              <a:defRPr sz="2400"/>
            </a:lvl1pPr>
          </a:lstStyle>
          <a:p>
            <a:pPr>
              <a:defRPr/>
            </a:pPr>
            <a:r>
              <a:t>SO maintenant et implications futures</a:t>
            </a:r>
          </a:p>
        </p:txBody>
      </p:sp>
      <p:sp>
        <p:nvSpPr>
          <p:cNvPr id="227875022" name="Text Placeholder 2"/>
          <p:cNvSpPr>
            <a:spLocks noGrp="1"/>
          </p:cNvSpPr>
          <p:nvPr>
            <p:ph type="body" idx="1"/>
          </p:nvPr>
        </p:nvSpPr>
        <p:spPr bwMode="auto">
          <a:xfrm>
            <a:off x="1250456" y="1537855"/>
            <a:ext cx="7260129" cy="4006732"/>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b="1" u="sng"/>
              <a:t>À court terme:</a:t>
            </a:r>
          </a:p>
          <a:p>
            <a:pPr marL="261850" indent="-261850">
              <a:buFont typeface="Arial"/>
              <a:buChar char="–"/>
              <a:defRPr/>
            </a:pPr>
            <a:r>
              <a:t>Attendus pratiques SO pour l’HCERES</a:t>
            </a:r>
          </a:p>
          <a:p>
            <a:pPr>
              <a:defRPr/>
            </a:pPr>
            <a:r>
              <a:rPr b="1" u="sng"/>
              <a:t>Long terme:</a:t>
            </a:r>
          </a:p>
          <a:p>
            <a:pPr marL="261850" indent="-261850">
              <a:buFont typeface="Arial"/>
              <a:buChar char="–"/>
              <a:defRPr/>
            </a:pPr>
            <a:r>
              <a:t>Plan Données -&gt; va être intégré au Schéma Stratégique des départements</a:t>
            </a:r>
          </a:p>
          <a:p>
            <a:pPr marL="261850" indent="-261850">
              <a:buFont typeface="Arial"/>
              <a:buChar char="–"/>
              <a:defRPr/>
            </a:pPr>
            <a:r>
              <a:t>Plan Données + SSD département -&gt; CATI 4G</a:t>
            </a:r>
          </a:p>
          <a:p>
            <a:pPr marL="261850" indent="-261850">
              <a:buFont typeface="Arial"/>
              <a:buChar char="–"/>
              <a:defRPr/>
            </a:pPr>
            <a:r>
              <a:t>Prise en compte PGD, Plan Données -&gt; futurs projets</a:t>
            </a:r>
          </a:p>
          <a:p>
            <a:pPr marL="261849" indent="-261849">
              <a:buFont typeface="Arial"/>
              <a:buChar char="–"/>
              <a:defRPr/>
            </a:pPr>
            <a:r>
              <a:t>Connaissances nécéssaires pour projet ex DPO (Délégué à la Protection des Données)</a:t>
            </a:r>
          </a:p>
        </p:txBody>
      </p:sp>
      <p:sp>
        <p:nvSpPr>
          <p:cNvPr id="1743597444" name="Subtitle 2"/>
          <p:cNvSpPr>
            <a:spLocks noGrp="1"/>
          </p:cNvSpPr>
          <p:nvPr>
            <p:ph type="subTitle" idx="10"/>
          </p:nvPr>
        </p:nvSpPr>
        <p:spPr bwMode="auto">
          <a:xfrm>
            <a:off x="1250458" y="858837"/>
            <a:ext cx="7260127" cy="679017"/>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0987313" name="Title 1"/>
          <p:cNvSpPr>
            <a:spLocks noGrp="1"/>
          </p:cNvSpPr>
          <p:nvPr>
            <p:ph type="title"/>
          </p:nvPr>
        </p:nvSpPr>
        <p:spPr bwMode="auto">
          <a:xfrm>
            <a:off x="848331" y="149628"/>
            <a:ext cx="7662256" cy="888250"/>
          </a:xfrm>
        </p:spPr>
        <p:txBody>
          <a:bodyPr anchor="ctr" anchorCtr="0">
            <a:normAutofit/>
          </a:bodyPr>
          <a:lstStyle>
            <a:lvl1pPr>
              <a:defRPr sz="2400"/>
            </a:lvl1pPr>
          </a:lstStyle>
          <a:p>
            <a:pPr>
              <a:defRPr/>
            </a:pPr>
            <a:r>
              <a:rPr lang="en-US" sz="2400" b="1" i="0" u="none" strike="noStrike" cap="none" spc="0">
                <a:solidFill>
                  <a:srgbClr val="00A3A6"/>
                </a:solidFill>
                <a:latin typeface="+mj-lt"/>
                <a:ea typeface="+mj-ea"/>
                <a:cs typeface="+mj-cs"/>
              </a:rPr>
              <a:t>Propositions d’actions </a:t>
            </a:r>
            <a:endParaRPr sz="2400"/>
          </a:p>
        </p:txBody>
      </p:sp>
      <p:sp>
        <p:nvSpPr>
          <p:cNvPr id="125370654" name="Text Placeholder 2"/>
          <p:cNvSpPr>
            <a:spLocks noGrp="1"/>
          </p:cNvSpPr>
          <p:nvPr>
            <p:ph type="body" idx="1"/>
          </p:nvPr>
        </p:nvSpPr>
        <p:spPr bwMode="auto">
          <a:xfrm>
            <a:off x="1250455" y="1537854"/>
            <a:ext cx="7886763" cy="4352094"/>
          </a:xfrm>
        </p:spPr>
        <p:txBody>
          <a:bodyPr vertOverflow="overflow" horzOverflow="overflow" vert="horz" wrap="square" lIns="91440" tIns="45720" rIns="91440" bIns="45720" numCol="1" spcCol="0" rtlCol="0" fromWordArt="0" anchor="t" anchorCtr="0" forceAA="0" compatLnSpc="0">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716971" lvl="1" indent="-316921">
              <a:buFont typeface="Arial"/>
              <a:buChar char="–"/>
              <a:defRPr/>
            </a:pPr>
            <a:r>
              <a:rPr lang="en-US" sz="1600" b="0" i="0" u="none" strike="noStrike" cap="none" spc="0">
                <a:solidFill>
                  <a:schemeClr val="tx1"/>
                </a:solidFill>
                <a:latin typeface="Calibri"/>
                <a:ea typeface="Arial"/>
                <a:cs typeface="Arial"/>
              </a:rPr>
              <a:t>Quels types de données ?</a:t>
            </a:r>
            <a:endParaRPr sz="1600" b="0" i="0" u="none" strike="noStrike" cap="none" spc="0">
              <a:solidFill>
                <a:schemeClr val="tx1"/>
              </a:solidFill>
              <a:latin typeface="Times New Roman"/>
              <a:cs typeface="Times New Roman"/>
            </a:endParaRPr>
          </a:p>
          <a:p>
            <a:pPr marL="716971" lvl="1" indent="-316921">
              <a:buFont typeface="Arial"/>
              <a:buChar char="–"/>
              <a:defRPr/>
            </a:pPr>
            <a:endParaRPr sz="1600" b="0"/>
          </a:p>
          <a:p>
            <a:pPr marL="716971" lvl="1" indent="-316921">
              <a:buFont typeface="Arial"/>
              <a:buChar char="–"/>
              <a:defRPr/>
            </a:pPr>
            <a:r>
              <a:rPr lang="en-US" sz="1600" b="0" i="0" u="none" strike="noStrike" cap="none" spc="0">
                <a:solidFill>
                  <a:schemeClr val="tx1"/>
                </a:solidFill>
                <a:latin typeface="Calibri"/>
                <a:ea typeface="Arial"/>
                <a:cs typeface="Arial"/>
              </a:rPr>
              <a:t>Quelles sont mes pratiques actuelles SO autour de chaque type de données ?</a:t>
            </a:r>
            <a:endParaRPr sz="1600" b="0" i="0" u="none" strike="noStrike" cap="none" spc="0">
              <a:solidFill>
                <a:schemeClr val="tx1"/>
              </a:solidFill>
              <a:latin typeface="Times New Roman"/>
              <a:cs typeface="Times New Roman"/>
            </a:endParaRPr>
          </a:p>
          <a:p>
            <a:pPr marL="1117021" lvl="2" indent="-316921">
              <a:buFont typeface="Arial"/>
              <a:buChar char="–"/>
              <a:defRPr/>
            </a:pPr>
            <a:r>
              <a:rPr lang="en-US" sz="1600" b="0" i="0" u="none" strike="noStrike" cap="none" spc="0">
                <a:solidFill>
                  <a:schemeClr val="tx1"/>
                </a:solidFill>
                <a:latin typeface="Calibri"/>
                <a:ea typeface="Arial"/>
                <a:cs typeface="Arial"/>
              </a:rPr>
              <a:t>Pratiques avec outils INRAE</a:t>
            </a:r>
            <a:endParaRPr sz="1600" b="0" i="0" u="none" strike="noStrike" cap="none" spc="0">
              <a:solidFill>
                <a:schemeClr val="tx1"/>
              </a:solidFill>
              <a:latin typeface="Times New Roman"/>
              <a:cs typeface="Times New Roman"/>
            </a:endParaRPr>
          </a:p>
          <a:p>
            <a:pPr marL="1117021" lvl="2" indent="-316921">
              <a:buFont typeface="Arial"/>
              <a:buChar char="–"/>
              <a:defRPr/>
            </a:pPr>
            <a:r>
              <a:rPr lang="en-US" sz="1600" b="0" i="0" u="none" strike="noStrike" cap="none" spc="0">
                <a:solidFill>
                  <a:schemeClr val="tx1"/>
                </a:solidFill>
                <a:latin typeface="Calibri"/>
                <a:ea typeface="Arial"/>
                <a:cs typeface="Arial"/>
              </a:rPr>
              <a:t>Pratiques avec autres outils de partge (dépôt dans banque de données publiques)</a:t>
            </a:r>
            <a:endParaRPr sz="1600" b="0" i="0" u="none" strike="noStrike" cap="none" spc="0">
              <a:solidFill>
                <a:schemeClr val="tx1"/>
              </a:solidFill>
              <a:latin typeface="Times New Roman"/>
              <a:cs typeface="Times New Roman"/>
            </a:endParaRPr>
          </a:p>
          <a:p>
            <a:pPr marL="1117021" lvl="2" indent="-316921">
              <a:buFont typeface="Arial"/>
              <a:buChar char="–"/>
              <a:defRPr/>
            </a:pPr>
            <a:r>
              <a:rPr lang="en-US" sz="1600" b="0" i="0" u="none" strike="noStrike" cap="none" spc="0">
                <a:solidFill>
                  <a:schemeClr val="tx1"/>
                </a:solidFill>
                <a:latin typeface="Calibri"/>
                <a:ea typeface="Arial"/>
                <a:cs typeface="Arial"/>
              </a:rPr>
              <a:t>Pratiques collectives (échelle équipe, échelle unité)</a:t>
            </a:r>
            <a:endParaRPr sz="1600" b="0" i="0" u="none" strike="noStrike" cap="none" spc="0">
              <a:solidFill>
                <a:schemeClr val="tx1"/>
              </a:solidFill>
              <a:latin typeface="Times New Roman"/>
              <a:cs typeface="Times New Roman"/>
            </a:endParaRPr>
          </a:p>
          <a:p>
            <a:pPr marL="1117021" lvl="2" indent="-316921">
              <a:buFont typeface="Arial"/>
              <a:buChar char="–"/>
              <a:defRPr/>
            </a:pPr>
            <a:r>
              <a:rPr lang="en-US" sz="1600" b="0" i="0" u="none" strike="noStrike" cap="none" spc="0">
                <a:solidFill>
                  <a:schemeClr val="tx1"/>
                </a:solidFill>
                <a:latin typeface="Calibri"/>
                <a:ea typeface="Arial"/>
                <a:cs typeface="Arial"/>
              </a:rPr>
              <a:t>Pratiques individuelles</a:t>
            </a:r>
            <a:endParaRPr sz="1600" b="0"/>
          </a:p>
          <a:p>
            <a:pPr marL="1117021" lvl="2" indent="-316921">
              <a:buFont typeface="Arial"/>
              <a:buChar char="–"/>
              <a:defRPr/>
            </a:pPr>
            <a:r>
              <a:rPr lang="en-US" sz="1600" b="0" i="0" u="none" strike="noStrike" cap="none" spc="0">
                <a:solidFill>
                  <a:schemeClr val="tx1"/>
                </a:solidFill>
                <a:latin typeface="Calibri"/>
                <a:ea typeface="Arial"/>
                <a:cs typeface="Arial"/>
              </a:rPr>
              <a:t>Qu’est-ce que je pourrais</a:t>
            </a:r>
            <a:r>
              <a:rPr lang="en-US" sz="1600" b="0" i="0" u="none" strike="noStrike" cap="none" spc="0">
                <a:solidFill>
                  <a:schemeClr val="tx1"/>
                </a:solidFill>
                <a:latin typeface="+mn-lt"/>
                <a:ea typeface="+mn-ea"/>
                <a:cs typeface="+mn-cs"/>
              </a:rPr>
              <a:t> faire évoluer / faire connaître pour partager/mutualiser ?</a:t>
            </a:r>
            <a:endParaRPr sz="1600" b="0" i="0" u="none" strike="noStrike" cap="none" spc="0">
              <a:solidFill>
                <a:schemeClr val="tx1"/>
              </a:solidFill>
              <a:latin typeface="Times New Roman"/>
              <a:cs typeface="Times New Roman"/>
            </a:endParaRPr>
          </a:p>
          <a:p>
            <a:pPr lvl="2">
              <a:defRPr/>
            </a:pPr>
            <a:endParaRPr sz="1600" b="0"/>
          </a:p>
          <a:p>
            <a:pPr marL="661899" lvl="1" indent="-261849">
              <a:buFont typeface="Arial"/>
              <a:buChar char="–"/>
              <a:defRPr/>
            </a:pPr>
            <a:r>
              <a:rPr lang="en-US" sz="1600" b="0" i="0" u="none" strike="noStrike" cap="none" spc="0">
                <a:solidFill>
                  <a:schemeClr val="tx1"/>
                </a:solidFill>
                <a:latin typeface="Calibri"/>
                <a:ea typeface="Arial"/>
                <a:cs typeface="Arial"/>
              </a:rPr>
              <a:t>Y a t-il des données pour lesquelles mes pratiques SO sont inexistantes ?</a:t>
            </a:r>
            <a:endParaRPr sz="1600" b="0" i="0" u="none" strike="noStrike" cap="none" spc="0">
              <a:solidFill>
                <a:schemeClr val="tx1"/>
              </a:solidFill>
              <a:latin typeface="Calibri"/>
              <a:ea typeface="Arial"/>
              <a:cs typeface="Arial"/>
            </a:endParaRPr>
          </a:p>
          <a:p>
            <a:pPr marL="661898" lvl="1" indent="-261848">
              <a:buFont typeface="Arial"/>
              <a:buChar char="–"/>
              <a:defRPr/>
            </a:pPr>
            <a:r>
              <a:rPr lang="en-US" sz="1600" b="0" i="0" u="none" strike="noStrike" cap="none" spc="0">
                <a:solidFill>
                  <a:schemeClr val="tx1"/>
                </a:solidFill>
                <a:latin typeface="Calibri"/>
                <a:ea typeface="Arial"/>
                <a:cs typeface="Arial"/>
              </a:rPr>
              <a:t>Est ce que j’ai besoin d’aide / de formation ?</a:t>
            </a:r>
            <a:endParaRPr sz="1600"/>
          </a:p>
          <a:p>
            <a:pPr>
              <a:defRPr/>
            </a:pPr>
            <a:endParaRPr/>
          </a:p>
          <a:p>
            <a:pPr>
              <a:defRPr/>
            </a:pPr>
            <a:endParaRPr/>
          </a:p>
        </p:txBody>
      </p:sp>
      <p:sp>
        <p:nvSpPr>
          <p:cNvPr id="1733591581" name="Subtitle 2"/>
          <p:cNvSpPr>
            <a:spLocks noGrp="1"/>
          </p:cNvSpPr>
          <p:nvPr>
            <p:ph type="subTitle" idx="10"/>
          </p:nvPr>
        </p:nvSpPr>
        <p:spPr bwMode="auto">
          <a:xfrm>
            <a:off x="1250458" y="858837"/>
            <a:ext cx="7260127" cy="679017"/>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Au niveau agent / analyser sa pratique de la 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7579100"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Science Ouverte – de quoi parlons nous ?</a:t>
            </a:r>
          </a:p>
        </p:txBody>
      </p:sp>
      <p:sp>
        <p:nvSpPr>
          <p:cNvPr id="923149595" name="Text Placeholder 2"/>
          <p:cNvSpPr>
            <a:spLocks noGrp="1"/>
          </p:cNvSpPr>
          <p:nvPr>
            <p:ph type="body" idx="1"/>
          </p:nvPr>
        </p:nvSpPr>
        <p:spPr bwMode="auto">
          <a:xfrm>
            <a:off x="1250456" y="1537854"/>
            <a:ext cx="7260129" cy="4006731"/>
          </a:xfrm>
        </p:spPr>
        <p:txBody>
          <a:bodyPr vertOverflow="overflow" horzOverflow="overflow" vert="horz" wrap="square" lIns="91440" tIns="45720" rIns="91440" bIns="45720" numCol="1" spcCol="0" rtlCol="0" fromWordArt="0" anchor="t" anchorCtr="0" forceAA="0" compatLnSpc="0">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en-US" sz="1600" b="0" i="0" u="none" strike="noStrike" cap="none" spc="0">
                <a:solidFill>
                  <a:schemeClr val="tx1"/>
                </a:solidFill>
                <a:latin typeface="Calibri"/>
                <a:ea typeface="Calibri"/>
                <a:cs typeface="Calibri"/>
              </a:rPr>
              <a:t>recherche participative</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information scientifique et technique</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open science</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open data</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archives ouvertes</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entrepôt de données</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diffusion des connaissances</a:t>
            </a:r>
            <a:endParaRPr lang="en-US" sz="1600" b="0" i="0" u="none" strike="noStrike" cap="none" spc="0">
              <a:solidFill>
                <a:schemeClr val="tx1"/>
              </a:solidFill>
              <a:latin typeface="Calibri"/>
              <a:cs typeface="Calibri"/>
            </a:endParaRPr>
          </a:p>
          <a:p>
            <a:pPr>
              <a:defRPr/>
            </a:pPr>
            <a:r>
              <a:rPr lang="en-US" sz="1600" b="0" i="0" u="none" strike="noStrike" cap="none" spc="0">
                <a:solidFill>
                  <a:schemeClr val="tx1"/>
                </a:solidFill>
                <a:latin typeface="Calibri"/>
                <a:ea typeface="Calibri"/>
                <a:cs typeface="Calibri"/>
              </a:rPr>
              <a:t>responsabilité sociétale et environementale</a:t>
            </a:r>
            <a:endParaRPr/>
          </a:p>
          <a:p>
            <a:pPr>
              <a:defRPr/>
            </a:pPr>
            <a:endParaRPr/>
          </a:p>
          <a:p>
            <a:pPr>
              <a:defRPr/>
            </a:pPr>
            <a:r>
              <a:rPr lang="fr-FR" sz="1600" b="0" i="0" u="none" strike="noStrike" cap="none" spc="0">
                <a:solidFill>
                  <a:schemeClr val="tx1"/>
                </a:solidFill>
                <a:latin typeface="+mn-lt"/>
                <a:ea typeface="+mn-ea"/>
                <a:cs typeface="+mn-cs"/>
              </a:rPr>
              <a:t>PGD / DMP, </a:t>
            </a:r>
            <a:r>
              <a:rPr lang="fr-FR" sz="1600" b="0" i="0" u="none" strike="noStrike" cap="none" spc="0">
                <a:solidFill>
                  <a:schemeClr val="tx1"/>
                </a:solidFill>
                <a:latin typeface="Calibri"/>
                <a:ea typeface="Arial"/>
                <a:cs typeface="Arial"/>
              </a:rPr>
              <a:t>DipSO, FTLV, RDO / RDS, RGPD, IST, ...</a:t>
            </a:r>
            <a:endParaRPr sz="1600"/>
          </a:p>
        </p:txBody>
      </p:sp>
      <p:sp>
        <p:nvSpPr>
          <p:cNvPr id="1175358548"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Quelques  tags ! / acronymes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58217673" name="Title 1"/>
          <p:cNvSpPr>
            <a:spLocks noGrp="1"/>
          </p:cNvSpPr>
          <p:nvPr>
            <p:ph type="title"/>
          </p:nvPr>
        </p:nvSpPr>
        <p:spPr bwMode="auto">
          <a:xfrm>
            <a:off x="848331" y="149628"/>
            <a:ext cx="7662256" cy="888250"/>
          </a:xfrm>
        </p:spPr>
        <p:txBody>
          <a:bodyPr anchor="ctr" anchorCtr="0">
            <a:normAutofit/>
          </a:bodyPr>
          <a:lstStyle>
            <a:lvl1pPr>
              <a:defRPr sz="2400"/>
            </a:lvl1pPr>
          </a:lstStyle>
          <a:p>
            <a:pPr>
              <a:defRPr/>
            </a:pPr>
            <a:r>
              <a:t>Propositions d’actions </a:t>
            </a:r>
          </a:p>
        </p:txBody>
      </p:sp>
      <p:sp>
        <p:nvSpPr>
          <p:cNvPr id="1608712793" name="Text Placeholder 2"/>
          <p:cNvSpPr>
            <a:spLocks noGrp="1"/>
          </p:cNvSpPr>
          <p:nvPr>
            <p:ph type="body" idx="1"/>
          </p:nvPr>
        </p:nvSpPr>
        <p:spPr bwMode="auto">
          <a:xfrm>
            <a:off x="1250455" y="1350994"/>
            <a:ext cx="7260129" cy="4791658"/>
          </a:xfrm>
        </p:spPr>
        <p:txBody>
          <a:bodyPr vertOverflow="overflow" horzOverflow="overflow" vert="horz" wrap="square" lIns="91440" tIns="45720" rIns="91440" bIns="45720" numCol="1" spcCol="0" rtlCol="0" fromWordArt="0" anchor="t" anchorCtr="0" forceAA="0" compatLnSpc="0">
            <a:normAutofit fontScale="95000" lnSpcReduction="1000"/>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sz="2200" b="1"/>
              <a:t>Quoi ?</a:t>
            </a:r>
          </a:p>
          <a:p>
            <a:pPr marL="261850" indent="-261850">
              <a:buFont typeface="Arial"/>
              <a:buChar char="–"/>
              <a:defRPr/>
            </a:pPr>
            <a:r>
              <a:t>Atelier échange pratique SO des agents</a:t>
            </a:r>
          </a:p>
          <a:p>
            <a:pPr marL="261850" indent="-261850">
              <a:buFont typeface="Arial"/>
              <a:buChar char="–"/>
              <a:defRPr/>
            </a:pPr>
            <a:r>
              <a:t>Rédaction d’un plan de gestion de structure</a:t>
            </a:r>
          </a:p>
          <a:p>
            <a:pPr marL="261850" indent="-261850">
              <a:buFont typeface="Arial"/>
              <a:buChar char="–"/>
              <a:defRPr/>
            </a:pPr>
            <a:r>
              <a:t>Création d’une page HAL dédiée BIOGER (</a:t>
            </a:r>
            <a:r>
              <a:rPr u="sng">
                <a:solidFill>
                  <a:schemeClr val="hlink"/>
                </a:solidFill>
                <a:hlinkClick r:id="rId2" tooltip="https://hal.inrae.fr/page/creer-une-collection"/>
              </a:rPr>
              <a:t>https://hal.inrae.fr/page/creer-une-collection</a:t>
            </a:r>
            <a:r>
              <a:t>)</a:t>
            </a:r>
          </a:p>
          <a:p>
            <a:pPr marL="261850" indent="-261850">
              <a:buFont typeface="Arial"/>
              <a:buChar char="–"/>
              <a:defRPr/>
            </a:pPr>
            <a:r>
              <a:t>Création de collections BIOGER dans resarch.data.gouv.fr pour centraliser les dépôt de données de BIOGER (</a:t>
            </a:r>
            <a:r>
              <a:rPr u="sng">
                <a:hlinkClick r:id="rId3" tooltip="https://sondages.intranet.inrae.fr/index.php/649431?lang=fr"/>
              </a:rPr>
              <a:t>28/02 - 10h-12h - RDG/Data INRAE : 2- Administrer une collection</a:t>
            </a:r>
            <a:r>
              <a:t>)</a:t>
            </a:r>
          </a:p>
          <a:p>
            <a:pPr marL="261850" indent="-261850">
              <a:buFont typeface="Arial"/>
              <a:buChar char="–"/>
              <a:defRPr/>
            </a:pPr>
            <a:r>
              <a:t>Ateliers autour du partage des données / analyses (ex RMarkdown, Notebook)</a:t>
            </a:r>
          </a:p>
          <a:p>
            <a:pPr marL="261849" indent="-261849">
              <a:buFont typeface="Arial"/>
              <a:buChar char="–"/>
              <a:defRPr/>
            </a:pPr>
            <a:r>
              <a:t>Rôle des plateaux</a:t>
            </a:r>
          </a:p>
          <a:p>
            <a:pPr marL="261849" indent="-261849">
              <a:buFont typeface="Arial"/>
              <a:buChar char="–"/>
              <a:defRPr/>
            </a:pPr>
            <a:r>
              <a:t>Communication : centraliser l’information pour améliorer la vitrine de BIOGER</a:t>
            </a:r>
          </a:p>
          <a:p>
            <a:pPr marL="261848" indent="-261848">
              <a:buFont typeface="Arial"/>
              <a:buChar char="–"/>
              <a:defRPr/>
            </a:pPr>
            <a:r>
              <a:t>Réflexion collective autour du plan données</a:t>
            </a:r>
          </a:p>
          <a:p>
            <a:pPr marL="261848" indent="-261848">
              <a:buFont typeface="Arial"/>
              <a:buChar char="–"/>
              <a:defRPr/>
            </a:pPr>
            <a:r>
              <a:t>Utilisation de licence sur ses documents</a:t>
            </a:r>
          </a:p>
          <a:p>
            <a:pPr marL="261850" indent="-261850">
              <a:buFont typeface="Arial"/>
              <a:buChar char="–"/>
              <a:defRPr/>
            </a:pPr>
            <a:endParaRPr/>
          </a:p>
          <a:p>
            <a:pPr>
              <a:defRPr/>
            </a:pPr>
            <a:r>
              <a:rPr sz="2200" b="1"/>
              <a:t>Quand ?</a:t>
            </a:r>
            <a:endParaRPr/>
          </a:p>
          <a:p>
            <a:pPr>
              <a:defRPr/>
            </a:pPr>
            <a:r>
              <a:t>Du 19 mars au 27 juin : </a:t>
            </a:r>
            <a:r>
              <a:rPr lang="en-US" sz="1600" b="0" i="0" u="sng" strike="noStrike" cap="none" spc="0">
                <a:solidFill>
                  <a:schemeClr val="tx1"/>
                </a:solidFill>
                <a:latin typeface="Calibri"/>
                <a:ea typeface="Calibri"/>
                <a:cs typeface="Calibri"/>
                <a:hlinkClick r:id="rId4" tooltip="https://printempsdeladonnee.fr/"/>
              </a:rPr>
              <a:t>https://printempsdeladonnee.fr/</a:t>
            </a:r>
            <a:r>
              <a:t> </a:t>
            </a:r>
          </a:p>
        </p:txBody>
      </p:sp>
      <p:sp>
        <p:nvSpPr>
          <p:cNvPr id="2088048849" name="Subtitle 2"/>
          <p:cNvSpPr>
            <a:spLocks noGrp="1"/>
          </p:cNvSpPr>
          <p:nvPr>
            <p:ph type="subTitle" idx="10"/>
          </p:nvPr>
        </p:nvSpPr>
        <p:spPr bwMode="auto">
          <a:xfrm>
            <a:off x="1250458" y="858837"/>
            <a:ext cx="7260127" cy="679017"/>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Au niveau de l’unité</a:t>
            </a:r>
          </a:p>
        </p:txBody>
      </p:sp>
      <p:pic>
        <p:nvPicPr>
          <p:cNvPr id="1271483707" name="Image 1271483706"/>
          <p:cNvPicPr>
            <a:picLocks noChangeAspect="1"/>
          </p:cNvPicPr>
          <p:nvPr/>
        </p:nvPicPr>
        <p:blipFill>
          <a:blip r:embed="rId5"/>
          <a:stretch/>
        </p:blipFill>
        <p:spPr bwMode="auto">
          <a:xfrm>
            <a:off x="5996943" y="5113890"/>
            <a:ext cx="2014370" cy="702046"/>
          </a:xfrm>
          <a:prstGeom prst="rect">
            <a:avLst/>
          </a:prstGeom>
        </p:spPr>
      </p:pic>
      <p:pic>
        <p:nvPicPr>
          <p:cNvPr id="573835062" name="Image 573835061"/>
          <p:cNvPicPr>
            <a:picLocks noChangeAspect="1"/>
          </p:cNvPicPr>
          <p:nvPr/>
        </p:nvPicPr>
        <p:blipFill>
          <a:blip r:embed="rId6"/>
          <a:stretch/>
        </p:blipFill>
        <p:spPr bwMode="auto">
          <a:xfrm>
            <a:off x="4830535" y="4813295"/>
            <a:ext cx="1166407" cy="4093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95049801"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Mise en place SO - Communications INRAE</a:t>
            </a:r>
          </a:p>
        </p:txBody>
      </p:sp>
      <p:sp>
        <p:nvSpPr>
          <p:cNvPr id="885098624" name="Text Placeholder 2"/>
          <p:cNvSpPr>
            <a:spLocks noGrp="1"/>
          </p:cNvSpPr>
          <p:nvPr>
            <p:ph type="body" idx="1"/>
          </p:nvPr>
        </p:nvSpPr>
        <p:spPr bwMode="auto">
          <a:xfrm>
            <a:off x="1250456" y="1537854"/>
            <a:ext cx="7260129" cy="4006731"/>
          </a:xfrm>
        </p:spPr>
        <p:txBody>
          <a:bodyPr vertOverflow="overflow" horzOverflow="overflow" vert="horz" wrap="square" lIns="91440" tIns="45720" rIns="91440" bIns="45720" numCol="1" spcCol="0" rtlCol="0" fromWordArt="0" anchor="t" anchorCtr="0" forceAA="0" compatLnSpc="0">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61850" marR="0" indent="-261850" algn="l">
              <a:lnSpc>
                <a:spcPct val="90000"/>
              </a:lnSpc>
              <a:spcBef>
                <a:spcPts val="999"/>
              </a:spcBef>
              <a:spcAft>
                <a:spcPts val="0"/>
              </a:spcAft>
              <a:buFont typeface="Arial"/>
              <a:buChar char="–"/>
              <a:defRPr/>
            </a:pPr>
            <a:r>
              <a:rPr lang="en-US" sz="1600" b="0" i="0" u="sng" strike="noStrike" cap="none" spc="0">
                <a:solidFill>
                  <a:schemeClr val="tx1"/>
                </a:solidFill>
                <a:latin typeface="Calibri"/>
                <a:ea typeface="Calibri"/>
                <a:cs typeface="Calibri"/>
                <a:hlinkClick r:id="rId2" tooltip="https://www.inrae.fr/actualites/sciences-recherches-participatives-inrae"/>
              </a:rPr>
              <a:t>Les sciences et recherches participatives à INRAE</a:t>
            </a:r>
            <a:r>
              <a:t> (décembre 2018)</a:t>
            </a:r>
          </a:p>
          <a:p>
            <a:pPr marL="261850" indent="-261850">
              <a:buFont typeface="Arial"/>
              <a:buChar char="–"/>
              <a:defRPr/>
            </a:pPr>
            <a:r>
              <a:t>Creation de la DipSO 1 janvier 2020 (décembre 2019) – </a:t>
            </a:r>
            <a:r>
              <a:rPr u="sng">
                <a:hlinkClick r:id="rId3" tooltip="https://www.inrae.fr/actualites/odile-hologne"/>
              </a:rPr>
              <a:t>O.Hologne </a:t>
            </a:r>
            <a:r>
              <a:t> , DipSO = Direction pour la Science Ouverte</a:t>
            </a:r>
          </a:p>
          <a:p>
            <a:pPr marL="261850" marR="0" indent="-261850" algn="l">
              <a:lnSpc>
                <a:spcPct val="90000"/>
              </a:lnSpc>
              <a:spcBef>
                <a:spcPts val="999"/>
              </a:spcBef>
              <a:spcAft>
                <a:spcPts val="0"/>
              </a:spcAft>
              <a:buFont typeface="Arial"/>
              <a:buChar char="–"/>
              <a:defRPr/>
            </a:pPr>
            <a:r>
              <a:rPr lang="en-US" sz="1600" b="0" i="0" u="none" strike="noStrike" cap="none" spc="0">
                <a:solidFill>
                  <a:schemeClr val="tx1"/>
                </a:solidFill>
                <a:latin typeface="Calibri"/>
                <a:ea typeface="Calibri"/>
                <a:cs typeface="Calibri"/>
              </a:rPr>
              <a:t> </a:t>
            </a:r>
            <a:r>
              <a:rPr lang="en-US" sz="1600" b="0" i="0" u="sng" strike="noStrike" cap="none" spc="0">
                <a:solidFill>
                  <a:schemeClr val="tx1"/>
                </a:solidFill>
                <a:latin typeface="Calibri"/>
                <a:ea typeface="Calibri"/>
                <a:cs typeface="Calibri"/>
                <a:hlinkClick r:id="rId4" tooltip="https://www.inrae.fr/actualites/inrae-engage-louverture-sciences-societe"/>
              </a:rPr>
              <a:t>INRAE engagé dans l’ouverture des sciences à la société</a:t>
            </a:r>
            <a:r>
              <a:rPr lang="en-US" sz="1600" b="0" i="0" u="none" strike="noStrike" cap="none" spc="0">
                <a:solidFill>
                  <a:schemeClr val="tx1"/>
                </a:solidFill>
                <a:latin typeface="Calibri"/>
                <a:ea typeface="Calibri"/>
                <a:cs typeface="Calibri"/>
              </a:rPr>
              <a:t> (décembre 2020) </a:t>
            </a:r>
            <a:endParaRPr/>
          </a:p>
          <a:p>
            <a:pPr marL="261850" marR="0" indent="-261850" algn="l">
              <a:lnSpc>
                <a:spcPct val="90000"/>
              </a:lnSpc>
              <a:spcBef>
                <a:spcPts val="999"/>
              </a:spcBef>
              <a:spcAft>
                <a:spcPts val="0"/>
              </a:spcAft>
              <a:buFont typeface="Arial"/>
              <a:buChar char="–"/>
              <a:defRPr/>
            </a:pPr>
            <a:r>
              <a:rPr lang="en-US" sz="1600" b="0" i="0" u="sng" strike="noStrike" cap="none" spc="0">
                <a:solidFill>
                  <a:schemeClr val="tx1"/>
                </a:solidFill>
                <a:latin typeface="Calibri"/>
                <a:ea typeface="Calibri"/>
                <a:cs typeface="Calibri"/>
                <a:hlinkClick r:id="rId5" tooltip="https://www.inrae.fr/actualites/2eme-plan-national-science-ouverte-creation-dune-plateforme-nationale-donnees-recherche-data-gouv-pilotee-inrae"/>
              </a:rPr>
              <a:t>2ème plan national pour la science ouverte</a:t>
            </a:r>
            <a:r>
              <a:rPr lang="en-US" sz="1600" b="0" i="0" u="none" strike="noStrike" cap="none" spc="0">
                <a:solidFill>
                  <a:schemeClr val="tx1"/>
                </a:solidFill>
                <a:latin typeface="Calibri"/>
                <a:ea typeface="Calibri"/>
                <a:cs typeface="Calibri"/>
              </a:rPr>
              <a:t> (juillet 2021) – research data gouv</a:t>
            </a:r>
            <a:endParaRPr/>
          </a:p>
          <a:p>
            <a:pPr marL="261850" indent="-261850">
              <a:buFont typeface="Arial"/>
              <a:buChar char="–"/>
              <a:defRPr/>
            </a:pPr>
            <a:r>
              <a:rPr sz="1600" b="0" i="0" u="sng">
                <a:solidFill>
                  <a:srgbClr val="000000"/>
                </a:solidFill>
                <a:latin typeface="Calibri"/>
                <a:ea typeface="Calibri"/>
                <a:cs typeface="Calibri"/>
                <a:hlinkClick r:id="rId6" tooltip="https://www.inrae.fr/actualites/ouvrir-sciences-plus-que-jamais"/>
              </a:rPr>
              <a:t>Ouvrir les sciences, plus que jamais</a:t>
            </a:r>
            <a:r>
              <a:rPr sz="1600" b="0">
                <a:latin typeface="Calibri"/>
                <a:ea typeface="Calibri"/>
                <a:cs typeface="Calibri"/>
              </a:rPr>
              <a:t> (octobre 2021) – C.Caranta, O.Hologne: </a:t>
            </a:r>
            <a:r>
              <a:rPr lang="en-US" sz="1600" b="0" i="0" u="none" strike="noStrike" cap="none" spc="0">
                <a:solidFill>
                  <a:schemeClr val="tx1"/>
                </a:solidFill>
                <a:latin typeface="Calibri"/>
                <a:ea typeface="Calibri"/>
                <a:cs typeface="Calibri"/>
              </a:rPr>
              <a:t>“INRAE considère la science ouverte comme un levier majeur de sa stratégie scientifique.”</a:t>
            </a:r>
            <a:endParaRPr sz="1600" b="0">
              <a:latin typeface="Calibri"/>
              <a:ea typeface="Calibri"/>
              <a:cs typeface="Calibri"/>
            </a:endParaRPr>
          </a:p>
          <a:p>
            <a:pPr marL="261850" marR="0" indent="-261850" algn="l">
              <a:lnSpc>
                <a:spcPct val="90000"/>
              </a:lnSpc>
              <a:spcBef>
                <a:spcPts val="999"/>
              </a:spcBef>
              <a:spcAft>
                <a:spcPts val="0"/>
              </a:spcAft>
              <a:buFont typeface="Arial"/>
              <a:buChar char="–"/>
              <a:defRPr/>
            </a:pPr>
            <a:r>
              <a:rPr lang="en-US" sz="1600" b="0" i="0" u="sng" strike="noStrike" cap="none" spc="0">
                <a:solidFill>
                  <a:schemeClr val="tx1"/>
                </a:solidFill>
                <a:latin typeface="Calibri"/>
                <a:ea typeface="Calibri"/>
                <a:cs typeface="Calibri"/>
                <a:hlinkClick r:id="rId7" tooltip="https://www.inrae.fr/actualites/recherche-data-gouv-donnees-commun"/>
              </a:rPr>
              <a:t>Recherche Data Gouv</a:t>
            </a:r>
            <a:r>
              <a:rPr lang="en-US" sz="1600" b="0" i="0" u="none" strike="noStrike" cap="none" spc="0">
                <a:solidFill>
                  <a:schemeClr val="tx1"/>
                </a:solidFill>
                <a:latin typeface="Calibri"/>
                <a:ea typeface="Calibri"/>
                <a:cs typeface="Calibri"/>
              </a:rPr>
              <a:t>, les données en commun (juillet 2022)</a:t>
            </a:r>
            <a:endParaRPr sz="1600" b="0">
              <a:latin typeface="Calibri"/>
              <a:ea typeface="Calibri"/>
              <a:cs typeface="Calibri"/>
            </a:endParaRPr>
          </a:p>
          <a:p>
            <a:pPr marL="261850" marR="0" indent="-261850" algn="l">
              <a:lnSpc>
                <a:spcPct val="90000"/>
              </a:lnSpc>
              <a:spcBef>
                <a:spcPts val="999"/>
              </a:spcBef>
              <a:spcAft>
                <a:spcPts val="0"/>
              </a:spcAft>
              <a:buFont typeface="Arial"/>
              <a:buChar char="–"/>
              <a:defRPr/>
            </a:pPr>
            <a:r>
              <a:rPr lang="en-US" sz="1600" b="0" i="0" u="sng" strike="noStrike" cap="none" spc="0">
                <a:solidFill>
                  <a:schemeClr val="tx1"/>
                </a:solidFill>
                <a:latin typeface="Calibri"/>
                <a:ea typeface="Calibri"/>
                <a:cs typeface="Calibri"/>
                <a:hlinkClick r:id="rId8" tooltip="https://www.inrae.fr/actualites/plan-donnees-pour-la-science"/>
              </a:rPr>
              <a:t>Exploiter et partager les données scientifiques, moteur de la recherche</a:t>
            </a:r>
            <a:r>
              <a:rPr lang="en-US" sz="1600" b="0" i="0" u="none" strike="noStrike" cap="none" spc="0">
                <a:solidFill>
                  <a:schemeClr val="tx1"/>
                </a:solidFill>
                <a:latin typeface="Calibri"/>
                <a:ea typeface="Calibri"/>
                <a:cs typeface="Calibri"/>
              </a:rPr>
              <a:t>, plan données  (février 2023)</a:t>
            </a:r>
            <a:endParaRPr sz="1600" b="0">
              <a:latin typeface="Calibri"/>
              <a:ea typeface="Calibri"/>
              <a:cs typeface="Calibri"/>
            </a:endParaRPr>
          </a:p>
          <a:p>
            <a:pPr marL="261850" indent="-261850">
              <a:buFont typeface="Arial"/>
              <a:buChar char="–"/>
              <a:defRPr/>
            </a:pPr>
            <a:endParaRPr sz="1600" b="0">
              <a:latin typeface="Calibri"/>
              <a:ea typeface="Calibri"/>
              <a:cs typeface="Calibri"/>
            </a:endParaRPr>
          </a:p>
        </p:txBody>
      </p:sp>
      <p:sp>
        <p:nvSpPr>
          <p:cNvPr id="1150006519"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2679799"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rPr lang="en-US" sz="2400" b="1" i="0" u="none" strike="noStrike" cap="none" spc="0">
                <a:solidFill>
                  <a:srgbClr val="00A3A6"/>
                </a:solidFill>
                <a:latin typeface="+mj-lt"/>
                <a:ea typeface="+mj-ea"/>
                <a:cs typeface="+mj-cs"/>
              </a:rPr>
              <a:t>Mise en place SO - Communications INRAE</a:t>
            </a:r>
            <a:endParaRPr sz="2400"/>
          </a:p>
        </p:txBody>
      </p:sp>
      <p:sp>
        <p:nvSpPr>
          <p:cNvPr id="2076913384" name="Text Placeholder 2"/>
          <p:cNvSpPr>
            <a:spLocks noGrp="1"/>
          </p:cNvSpPr>
          <p:nvPr>
            <p:ph type="body" idx="1"/>
          </p:nvPr>
        </p:nvSpPr>
        <p:spPr bwMode="auto">
          <a:xfrm>
            <a:off x="1250456" y="1537854"/>
            <a:ext cx="7260129" cy="4549862"/>
          </a:xfrm>
        </p:spPr>
        <p:txBody>
          <a:bodyPr vertOverflow="overflow" horzOverflow="overflow" vert="horz" wrap="square" lIns="91440" tIns="45720" rIns="91440" bIns="45720" numCol="1" spcCol="0" rtlCol="0" fromWordArt="0" anchor="t" anchorCtr="0" forceAA="0" compatLnSpc="0">
            <a:normAutofit fontScale="90000" lnSpcReduction="2000"/>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indent="0" algn="l">
              <a:lnSpc>
                <a:spcPct val="90000"/>
              </a:lnSpc>
              <a:spcBef>
                <a:spcPts val="999"/>
              </a:spcBef>
              <a:spcAft>
                <a:spcPts val="0"/>
              </a:spcAft>
              <a:defRPr/>
            </a:pPr>
            <a:r>
              <a:rPr lang="en-US" sz="1600" b="1" i="0" u="none" strike="noStrike" cap="none" spc="0">
                <a:solidFill>
                  <a:schemeClr val="tx1"/>
                </a:solidFill>
                <a:latin typeface="Calibri"/>
                <a:ea typeface="Calibri"/>
                <a:cs typeface="Calibri"/>
              </a:rPr>
              <a:t>1 – Ouvrir le processus de recherche et les résultats à tous les acteurs de la société</a:t>
            </a:r>
            <a:endParaRPr lang="en-US" sz="1600" b="0" i="0" u="none" strike="noStrike" cap="none" spc="0">
              <a:solidFill>
                <a:schemeClr val="tx1"/>
              </a:solidFill>
              <a:latin typeface="Times New Roman"/>
              <a:cs typeface="Times New Roman"/>
            </a:endParaRPr>
          </a:p>
          <a:p>
            <a:pPr marL="0" marR="0" indent="0" algn="l">
              <a:lnSpc>
                <a:spcPct val="90000"/>
              </a:lnSpc>
              <a:spcBef>
                <a:spcPts val="999"/>
              </a:spcBef>
              <a:spcAft>
                <a:spcPts val="0"/>
              </a:spcAft>
              <a:defRPr/>
            </a:pPr>
            <a:r>
              <a:rPr lang="en-US" sz="1600" b="0" i="0" u="none" strike="noStrike" cap="none" spc="0">
                <a:solidFill>
                  <a:schemeClr val="tx1"/>
                </a:solidFill>
                <a:latin typeface="Calibri"/>
                <a:ea typeface="Calibri"/>
                <a:cs typeface="Calibri"/>
              </a:rPr>
              <a:t>L’objectif est de renforcer la confiance dans la science, accélérer la  diffusion des connaissances et faciliter l’innovation en développant les  dispositifs de partage (publications, données, MOOC, …) et en soutenant  les démarches de recherches participatives.</a:t>
            </a:r>
            <a:endParaRPr sz="1600" b="0" i="0" u="none" strike="noStrike" cap="none" spc="0">
              <a:solidFill>
                <a:schemeClr val="tx1"/>
              </a:solidFill>
              <a:latin typeface="Calibri"/>
              <a:cs typeface="Calibri"/>
            </a:endParaRPr>
          </a:p>
          <a:p>
            <a:pPr marL="0" marR="0" indent="0" algn="l">
              <a:lnSpc>
                <a:spcPct val="90000"/>
              </a:lnSpc>
              <a:spcBef>
                <a:spcPts val="999"/>
              </a:spcBef>
              <a:spcAft>
                <a:spcPts val="0"/>
              </a:spcAft>
              <a:defRPr/>
            </a:pPr>
            <a:r>
              <a:rPr lang="en-US" sz="1600" b="1" i="0" u="none" strike="noStrike" cap="none" spc="0">
                <a:solidFill>
                  <a:schemeClr val="tx1"/>
                </a:solidFill>
                <a:latin typeface="Calibri"/>
                <a:ea typeface="Calibri"/>
                <a:cs typeface="Calibri"/>
              </a:rPr>
              <a:t>2 – Faciliter les collaborations scientifiques et tirer profit de la science des données pour nos enjeux de recherche</a:t>
            </a:r>
            <a:endParaRPr lang="en-US" sz="1600" b="0" i="0" u="none" strike="noStrike" cap="none" spc="0">
              <a:solidFill>
                <a:schemeClr val="tx1"/>
              </a:solidFill>
              <a:latin typeface="Times New Roman"/>
              <a:cs typeface="Times New Roman"/>
            </a:endParaRPr>
          </a:p>
          <a:p>
            <a:pPr marL="0" marR="0" indent="0" algn="l">
              <a:lnSpc>
                <a:spcPct val="90000"/>
              </a:lnSpc>
              <a:spcBef>
                <a:spcPts val="999"/>
              </a:spcBef>
              <a:spcAft>
                <a:spcPts val="0"/>
              </a:spcAft>
              <a:defRPr/>
            </a:pPr>
            <a:r>
              <a:rPr lang="en-US" sz="1600" b="0" i="0" u="none" strike="noStrike" cap="none" spc="0">
                <a:solidFill>
                  <a:schemeClr val="tx1"/>
                </a:solidFill>
                <a:latin typeface="Calibri"/>
                <a:ea typeface="Calibri"/>
                <a:cs typeface="Calibri"/>
              </a:rPr>
              <a:t>Il s’agit de soutenir ou développer des infrastructures numériques qui  permettent de gérer, partager, analyser les publications (hal.inrae),  les données (future plateforme recherche.gata.gouv.fr) et les  connaissances. L’institut se dote d’ailleurs d’un plan d’action «  Données pour la science » pour à la fois développer le partage des  données et accompagner les scientifiques dans ces nouvelles pratiques.</a:t>
            </a:r>
            <a:endParaRPr sz="1600" b="0" i="0" u="none" strike="noStrike" cap="none" spc="0">
              <a:solidFill>
                <a:schemeClr val="tx1"/>
              </a:solidFill>
              <a:latin typeface="Calibri"/>
              <a:cs typeface="Calibri"/>
            </a:endParaRPr>
          </a:p>
          <a:p>
            <a:pPr marL="0" marR="0" indent="0" algn="l">
              <a:lnSpc>
                <a:spcPct val="90000"/>
              </a:lnSpc>
              <a:spcBef>
                <a:spcPts val="999"/>
              </a:spcBef>
              <a:spcAft>
                <a:spcPts val="0"/>
              </a:spcAft>
              <a:defRPr/>
            </a:pPr>
            <a:r>
              <a:rPr lang="en-US" sz="1600" b="1" i="0" u="none" strike="noStrike" cap="none" spc="0">
                <a:solidFill>
                  <a:schemeClr val="tx1"/>
                </a:solidFill>
                <a:latin typeface="Calibri"/>
                <a:ea typeface="Calibri"/>
                <a:cs typeface="Calibri"/>
              </a:rPr>
              <a:t>3 – Saisir les opportunités et maîtriser les risques potentiels liés à l’ouverture</a:t>
            </a:r>
            <a:endParaRPr lang="en-US" sz="1600" b="0" i="0" u="none" strike="noStrike" cap="none" spc="0">
              <a:solidFill>
                <a:schemeClr val="tx1"/>
              </a:solidFill>
              <a:latin typeface="Times New Roman"/>
              <a:cs typeface="Times New Roman"/>
            </a:endParaRPr>
          </a:p>
          <a:p>
            <a:pPr marL="0" marR="0" indent="0" algn="l">
              <a:lnSpc>
                <a:spcPct val="90000"/>
              </a:lnSpc>
              <a:spcBef>
                <a:spcPts val="999"/>
              </a:spcBef>
              <a:spcAft>
                <a:spcPts val="0"/>
              </a:spcAft>
              <a:defRPr/>
            </a:pPr>
            <a:r>
              <a:rPr lang="en-US" sz="1600" b="0" i="0" u="none" strike="noStrike" cap="none" spc="0">
                <a:solidFill>
                  <a:schemeClr val="tx1"/>
                </a:solidFill>
                <a:latin typeface="Calibri"/>
                <a:ea typeface="Calibri"/>
                <a:cs typeface="Calibri"/>
              </a:rPr>
              <a:t>Ouvrir les données de la recherche peut comporter des risques. Pour y  faire face, l’institut a mis en place une gouvernance des données et a  nommé un administrateur des données qui anime un dispositif d’accompagnement dans ce domaine.</a:t>
            </a:r>
            <a:endParaRPr lang="en-US" sz="1600" b="0" i="0" u="none" strike="noStrike" cap="none" spc="0">
              <a:solidFill>
                <a:schemeClr val="tx1"/>
              </a:solidFill>
              <a:latin typeface="Times New Roman"/>
              <a:cs typeface="Times New Roman"/>
            </a:endParaRPr>
          </a:p>
          <a:p>
            <a:pPr marL="0" marR="0" indent="0" algn="l">
              <a:lnSpc>
                <a:spcPct val="90000"/>
              </a:lnSpc>
              <a:spcBef>
                <a:spcPts val="999"/>
              </a:spcBef>
              <a:spcAft>
                <a:spcPts val="0"/>
              </a:spcAft>
              <a:defRPr/>
            </a:pPr>
            <a:r>
              <a:rPr lang="en-US" sz="1600" b="0" i="0" u="none" strike="noStrike" cap="none" spc="0">
                <a:solidFill>
                  <a:schemeClr val="tx1"/>
                </a:solidFill>
                <a:latin typeface="Calibri"/>
                <a:ea typeface="Calibri"/>
                <a:cs typeface="Calibri"/>
              </a:rPr>
              <a:t>Enfin, il s’agit de reconnaitre l’engagement des scientifiques dans  l’ouverture de la science en le prenant en compte dans l’évaluation  individuelle et collective, et d’accompagner l’évolution des métiers  vers des pratiques de science ouverte.</a:t>
            </a:r>
            <a:endParaRPr sz="1600"/>
          </a:p>
        </p:txBody>
      </p:sp>
      <p:sp>
        <p:nvSpPr>
          <p:cNvPr id="1655876493"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indent="0" algn="l">
              <a:lnSpc>
                <a:spcPct val="90000"/>
              </a:lnSpc>
              <a:spcBef>
                <a:spcPts val="999"/>
              </a:spcBef>
              <a:spcAft>
                <a:spcPts val="0"/>
              </a:spcAft>
              <a:buFont typeface="Arial"/>
              <a:buNone/>
              <a:defRPr/>
            </a:pPr>
            <a:r>
              <a:rPr lang="en-US" sz="1800" b="0" i="0" u="none" strike="noStrike" cap="none" spc="0">
                <a:solidFill>
                  <a:srgbClr val="275662"/>
                </a:solidFill>
                <a:latin typeface="Calibri"/>
                <a:ea typeface="Calibri"/>
                <a:cs typeface="Calibri"/>
              </a:rPr>
              <a:t>Les 3 piliers de la politique science ouverte d’INRAE</a:t>
            </a:r>
            <a:r>
              <a:t> (</a:t>
            </a:r>
            <a:r>
              <a:rPr u="sng">
                <a:hlinkClick r:id="rId2" tooltip="https://www.inrae.fr/actualites/ouvrir-sciences-plus-que-jamais"/>
              </a:rPr>
              <a:t>post</a:t>
            </a:r>
            <a: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3557032"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t>Mise en place SO - INRAE</a:t>
            </a:r>
          </a:p>
        </p:txBody>
      </p:sp>
      <p:sp>
        <p:nvSpPr>
          <p:cNvPr id="1656678048"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Les 10 actions phares (</a:t>
            </a:r>
            <a:r>
              <a:rPr u="sng">
                <a:hlinkClick r:id="rId2" tooltip="https://www.static.inrae.fr/cdn/ff/hrXFWxK-aI_NBaYDGO-p6RTvdptVGlJiCrXnc3RiAUY/1634504863/public/png/Infographie Science ouverte V2.png"/>
              </a:rPr>
              <a:t>poster</a:t>
            </a:r>
            <a:r>
              <a:t>) et (</a:t>
            </a:r>
            <a:r>
              <a:rPr u="sng">
                <a:hlinkClick r:id="rId3" tooltip="https://science-ouverte.inrae.fr/fr/la-science-ouverte/les-10-actions-phares-de-la-science-ouverte-inrae"/>
              </a:rPr>
              <a:t>site</a:t>
            </a:r>
            <a:r>
              <a:t>)</a:t>
            </a:r>
          </a:p>
        </p:txBody>
      </p:sp>
      <p:pic>
        <p:nvPicPr>
          <p:cNvPr id="21312275" name="Image 21312274"/>
          <p:cNvPicPr>
            <a:picLocks noChangeAspect="1"/>
          </p:cNvPicPr>
          <p:nvPr/>
        </p:nvPicPr>
        <p:blipFill>
          <a:blip r:embed="rId4"/>
          <a:stretch/>
        </p:blipFill>
        <p:spPr bwMode="auto">
          <a:xfrm>
            <a:off x="2728479" y="1297735"/>
            <a:ext cx="3322173" cy="49565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7141249"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rPr lang="en-US" sz="2400" b="1" i="0" u="none" strike="noStrike" cap="none" spc="0">
                <a:solidFill>
                  <a:srgbClr val="00A3A6"/>
                </a:solidFill>
                <a:latin typeface="+mj-lt"/>
                <a:ea typeface="+mj-ea"/>
                <a:cs typeface="+mj-cs"/>
              </a:rPr>
              <a:t>Mise en place SO – action 1</a:t>
            </a:r>
            <a:endParaRPr sz="2400"/>
          </a:p>
        </p:txBody>
      </p:sp>
      <p:sp>
        <p:nvSpPr>
          <p:cNvPr id="824247187" name="Text Placeholder 2"/>
          <p:cNvSpPr>
            <a:spLocks noGrp="1"/>
          </p:cNvSpPr>
          <p:nvPr>
            <p:ph type="body" idx="1"/>
          </p:nvPr>
        </p:nvSpPr>
        <p:spPr bwMode="auto">
          <a:xfrm>
            <a:off x="1250456" y="1537854"/>
            <a:ext cx="7260129" cy="4006731"/>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indent="0" algn="l">
              <a:lnSpc>
                <a:spcPct val="90000"/>
              </a:lnSpc>
              <a:spcBef>
                <a:spcPts val="999"/>
              </a:spcBef>
              <a:spcAft>
                <a:spcPts val="0"/>
              </a:spcAft>
              <a:buFont typeface="Arial"/>
              <a:buNone/>
              <a:defRPr/>
            </a:pPr>
            <a:r>
              <a:t>F.A.I.R = Findable, Accessib</a:t>
            </a:r>
            <a:r>
              <a:rPr lang="en-US" sz="1600" b="0" i="0" u="none" strike="noStrike" cap="none" spc="0">
                <a:solidFill>
                  <a:schemeClr val="tx1"/>
                </a:solidFill>
                <a:latin typeface="Calibri"/>
                <a:ea typeface="Calibri"/>
                <a:cs typeface="Calibri"/>
              </a:rPr>
              <a:t>le,Interoperable, Reusable</a:t>
            </a: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Plus d’info: </a:t>
            </a:r>
            <a:r>
              <a:rPr lang="en-US" sz="1600" b="0" i="0" u="sng" strike="noStrike" cap="none" spc="0">
                <a:solidFill>
                  <a:schemeClr val="tx1"/>
                </a:solidFill>
                <a:latin typeface="Calibri"/>
                <a:cs typeface="Calibri"/>
                <a:hlinkClick r:id="rId2" tooltip="https://openscience.pasteur.fr/2020/10/05/les-principes-fair-findable-accessible-interoperable-reusable/"/>
              </a:rPr>
              <a:t>ici</a:t>
            </a:r>
            <a:endParaRPr lang="en-US" sz="1600" b="0" i="0" u="none" strike="noStrike" cap="none" spc="0">
              <a:solidFill>
                <a:schemeClr val="tx1"/>
              </a:solidFill>
              <a:latin typeface="Calibri"/>
              <a:cs typeface="Calibri"/>
            </a:endParaRPr>
          </a:p>
          <a:p>
            <a:pPr marL="0" marR="0" indent="0" algn="l">
              <a:lnSpc>
                <a:spcPct val="90000"/>
              </a:lnSpc>
              <a:spcBef>
                <a:spcPts val="999"/>
              </a:spcBef>
              <a:spcAft>
                <a:spcPts val="0"/>
              </a:spcAft>
              <a:buFont typeface="Arial"/>
              <a:buNone/>
              <a:defRPr/>
            </a:pPr>
            <a:r>
              <a:rPr lang="en-US" sz="1600" b="0" i="0" u="none" strike="noStrike" cap="none" spc="0">
                <a:solidFill>
                  <a:schemeClr val="tx1"/>
                </a:solidFill>
                <a:latin typeface="Calibri"/>
                <a:cs typeface="Calibri"/>
              </a:rPr>
              <a:t>Data INRAE devient  </a:t>
            </a:r>
          </a:p>
          <a:p>
            <a:pPr marL="0" marR="0" indent="0" algn="l">
              <a:lnSpc>
                <a:spcPct val="90000"/>
              </a:lnSpc>
              <a:spcBef>
                <a:spcPts val="998"/>
              </a:spcBef>
              <a:spcAft>
                <a:spcPts val="0"/>
              </a:spcAft>
              <a:buFont typeface="Arial"/>
              <a:buNone/>
              <a:defRPr/>
            </a:pPr>
            <a:endParaRPr lang="en-US" sz="1600" b="0" i="0" u="none" strike="noStrike" cap="none" spc="0">
              <a:solidFill>
                <a:schemeClr val="tx1"/>
              </a:solidFill>
              <a:latin typeface="Calibri"/>
              <a:cs typeface="Calibri"/>
            </a:endParaRPr>
          </a:p>
          <a:p>
            <a:pPr marL="0" marR="0" indent="0" algn="l">
              <a:lnSpc>
                <a:spcPct val="90000"/>
              </a:lnSpc>
              <a:spcBef>
                <a:spcPts val="998"/>
              </a:spcBef>
              <a:spcAft>
                <a:spcPts val="0"/>
              </a:spcAft>
              <a:buFont typeface="Arial"/>
              <a:buNone/>
              <a:defRPr/>
            </a:pPr>
            <a:endParaRPr lang="en-US" sz="1600" b="0" i="0" u="none" strike="noStrike" cap="none" spc="0">
              <a:solidFill>
                <a:schemeClr val="tx1"/>
              </a:solidFill>
              <a:latin typeface="Calibri"/>
              <a:cs typeface="Calibri"/>
            </a:endParaRP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Publication de jeu de données. </a:t>
            </a: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BIOGER (lien site web) :  11 jeu de données</a:t>
            </a: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Pas de collections et de structuration avec </a:t>
            </a: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pratiques communes dans l’unité.</a:t>
            </a:r>
          </a:p>
          <a:p>
            <a:pPr marL="0" marR="0" indent="0" algn="l">
              <a:lnSpc>
                <a:spcPct val="90000"/>
              </a:lnSpc>
              <a:spcBef>
                <a:spcPts val="998"/>
              </a:spcBef>
              <a:spcAft>
                <a:spcPts val="0"/>
              </a:spcAft>
              <a:buFont typeface="Arial"/>
              <a:buNone/>
              <a:defRPr/>
            </a:pPr>
            <a:r>
              <a:rPr lang="en-US" sz="1600" b="0" i="0" u="none" strike="noStrike" cap="none" spc="0">
                <a:solidFill>
                  <a:schemeClr val="tx1"/>
                </a:solidFill>
                <a:latin typeface="Calibri"/>
                <a:cs typeface="Calibri"/>
              </a:rPr>
              <a:t>Intérêt: stockage, partage, DOI</a:t>
            </a:r>
          </a:p>
        </p:txBody>
      </p:sp>
      <p:sp>
        <p:nvSpPr>
          <p:cNvPr id="43341554"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FAIRisation des données</a:t>
            </a:r>
          </a:p>
        </p:txBody>
      </p:sp>
      <p:pic>
        <p:nvPicPr>
          <p:cNvPr id="2065403423" name="Image 2065403422"/>
          <p:cNvPicPr>
            <a:picLocks noChangeAspect="1"/>
          </p:cNvPicPr>
          <p:nvPr/>
        </p:nvPicPr>
        <p:blipFill>
          <a:blip r:embed="rId3"/>
          <a:stretch/>
        </p:blipFill>
        <p:spPr bwMode="auto">
          <a:xfrm>
            <a:off x="5905282" y="80539"/>
            <a:ext cx="3103746" cy="1556590"/>
          </a:xfrm>
          <a:prstGeom prst="rect">
            <a:avLst/>
          </a:prstGeom>
        </p:spPr>
      </p:pic>
      <p:pic>
        <p:nvPicPr>
          <p:cNvPr id="145818290" name="Image 145818289"/>
          <p:cNvPicPr>
            <a:picLocks noChangeAspect="1"/>
          </p:cNvPicPr>
          <p:nvPr/>
        </p:nvPicPr>
        <p:blipFill>
          <a:blip r:embed="rId4"/>
          <a:stretch/>
        </p:blipFill>
        <p:spPr bwMode="auto">
          <a:xfrm>
            <a:off x="3163532" y="2045804"/>
            <a:ext cx="2816934" cy="752734"/>
          </a:xfrm>
          <a:prstGeom prst="rect">
            <a:avLst/>
          </a:prstGeom>
        </p:spPr>
      </p:pic>
      <p:pic>
        <p:nvPicPr>
          <p:cNvPr id="2114389986" name="Image 2114389985"/>
          <p:cNvPicPr>
            <a:picLocks noChangeAspect="1"/>
          </p:cNvPicPr>
          <p:nvPr/>
        </p:nvPicPr>
        <p:blipFill>
          <a:blip r:embed="rId5"/>
          <a:stretch/>
        </p:blipFill>
        <p:spPr bwMode="auto">
          <a:xfrm>
            <a:off x="5080713" y="3063582"/>
            <a:ext cx="3642597" cy="31805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6985097" name="Title 1"/>
          <p:cNvSpPr>
            <a:spLocks noGrp="1"/>
          </p:cNvSpPr>
          <p:nvPr>
            <p:ph type="title"/>
          </p:nvPr>
        </p:nvSpPr>
        <p:spPr bwMode="auto">
          <a:xfrm>
            <a:off x="848331" y="149627"/>
            <a:ext cx="7662255" cy="888249"/>
          </a:xfrm>
        </p:spPr>
        <p:txBody>
          <a:bodyPr anchor="ctr" anchorCtr="0">
            <a:normAutofit/>
          </a:bodyPr>
          <a:lstStyle>
            <a:lvl1pPr>
              <a:defRPr sz="2400"/>
            </a:lvl1pPr>
          </a:lstStyle>
          <a:p>
            <a:pPr>
              <a:defRPr/>
            </a:pPr>
            <a:r>
              <a:rPr lang="en-US" sz="2400" b="1" i="0" u="none" strike="noStrike" cap="none" spc="0">
                <a:solidFill>
                  <a:srgbClr val="00A3A6"/>
                </a:solidFill>
                <a:latin typeface="Calibri Light"/>
                <a:ea typeface="Arial"/>
                <a:cs typeface="Arial"/>
              </a:rPr>
              <a:t>Mise en place SO – action 2</a:t>
            </a:r>
            <a:endParaRPr sz="2400"/>
          </a:p>
        </p:txBody>
      </p:sp>
      <p:sp>
        <p:nvSpPr>
          <p:cNvPr id="1488972067" name="Subtitle 2"/>
          <p:cNvSpPr>
            <a:spLocks noGrp="1"/>
          </p:cNvSpPr>
          <p:nvPr>
            <p:ph type="subTitle" idx="10"/>
          </p:nvPr>
        </p:nvSpPr>
        <p:spPr bwMode="auto">
          <a:xfrm>
            <a:off x="1250456" y="858836"/>
            <a:ext cx="7260126" cy="679016"/>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sz="1800" b="0" i="0" u="sng" strike="noStrike" cap="none" spc="0">
                <a:solidFill>
                  <a:schemeClr val="hlink"/>
                </a:solidFill>
                <a:latin typeface="+mn-lt"/>
                <a:ea typeface="+mn-ea"/>
                <a:cs typeface="+mn-cs"/>
                <a:hlinkClick r:id="rId2" tooltip="https://www.google.com/url?sa=t&amp;rct=j&amp;q=&amp;esrc=s&amp;source=web&amp;cd=&amp;ved=2ahUKEwjP-8mUoLqEAxXCTaQEHfzUBo8QFnoECBAQAQ&amp;url=https%3A%2F%2Fdatapartage.inrae.fr%2F&amp;usg=AOvVaw0Vg5eUagPqwtgBpKaxq9lf&amp;opi=89978449"/>
              </a:rPr>
              <a:t>https://datapartage.inrae.fr</a:t>
            </a:r>
            <a:r>
              <a:rPr lang="en-US" sz="1800" b="0" i="0" u="none" strike="noStrike" cap="none" spc="0">
                <a:solidFill>
                  <a:srgbClr val="275662"/>
                </a:solidFill>
                <a:latin typeface="+mn-lt"/>
                <a:ea typeface="+mn-ea"/>
                <a:cs typeface="+mn-cs"/>
              </a:rPr>
              <a:t> -&gt; </a:t>
            </a:r>
            <a:endParaRPr/>
          </a:p>
          <a:p>
            <a:pPr>
              <a:defRPr/>
            </a:pPr>
            <a:r>
              <a:rPr lang="en-US" sz="1800" b="0" i="0" u="sng" strike="noStrike" cap="none" spc="0">
                <a:solidFill>
                  <a:srgbClr val="275662"/>
                </a:solidFill>
                <a:latin typeface="Calibri"/>
                <a:ea typeface="Calibri"/>
                <a:cs typeface="Calibri"/>
                <a:hlinkClick r:id="rId3" tooltip="https://science-ouverte.inrae.fr/fr"/>
              </a:rPr>
              <a:t>https://science-ouverte.inrae.fr/fr</a:t>
            </a:r>
            <a:r>
              <a:t> </a:t>
            </a:r>
          </a:p>
        </p:txBody>
      </p:sp>
      <p:pic>
        <p:nvPicPr>
          <p:cNvPr id="642237557" name="Image 642237556"/>
          <p:cNvPicPr>
            <a:picLocks noChangeAspect="1"/>
          </p:cNvPicPr>
          <p:nvPr/>
        </p:nvPicPr>
        <p:blipFill>
          <a:blip r:embed="rId4"/>
          <a:stretch/>
        </p:blipFill>
        <p:spPr bwMode="auto">
          <a:xfrm>
            <a:off x="5740695" y="183370"/>
            <a:ext cx="3188804" cy="1569948"/>
          </a:xfrm>
          <a:prstGeom prst="rect">
            <a:avLst/>
          </a:prstGeom>
        </p:spPr>
      </p:pic>
      <p:pic>
        <p:nvPicPr>
          <p:cNvPr id="1833607916" name="Image 1833607915"/>
          <p:cNvPicPr>
            <a:picLocks noChangeAspect="1"/>
          </p:cNvPicPr>
          <p:nvPr/>
        </p:nvPicPr>
        <p:blipFill>
          <a:blip r:embed="rId5"/>
          <a:stretch/>
        </p:blipFill>
        <p:spPr bwMode="auto">
          <a:xfrm>
            <a:off x="1606104" y="1801811"/>
            <a:ext cx="4760316" cy="3635582"/>
          </a:xfrm>
          <a:prstGeom prst="rect">
            <a:avLst/>
          </a:prstGeom>
        </p:spPr>
      </p:pic>
      <p:sp>
        <p:nvSpPr>
          <p:cNvPr id="995348554" name=" 995348553"/>
          <p:cNvSpPr/>
          <p:nvPr/>
        </p:nvSpPr>
        <p:spPr bwMode="auto">
          <a:xfrm>
            <a:off x="986583" y="5532644"/>
            <a:ext cx="7271829" cy="4575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b="0" i="0" u="none">
                <a:solidFill>
                  <a:srgbClr val="000000"/>
                </a:solidFill>
                <a:latin typeface="Calibri"/>
                <a:ea typeface="Calibri"/>
                <a:cs typeface="Calibri"/>
              </a:rPr>
              <a:t>L’internaute peut  interroger directement les outils d’accès aux résultats de recherches (publications, données...) tels que le moteur de recherche </a:t>
            </a:r>
            <a:r>
              <a:rPr lang="en-US" sz="1200" b="0" i="0" u="sng" strike="noStrike" cap="none" spc="0">
                <a:solidFill>
                  <a:schemeClr val="tx1"/>
                </a:solidFill>
                <a:latin typeface="+mn-lt"/>
                <a:ea typeface="+mn-ea"/>
                <a:cs typeface="+mn-cs"/>
                <a:hlinkClick r:id="rId6" tooltip="Aureli"/>
              </a:rPr>
              <a:t>Aureli</a:t>
            </a:r>
            <a:r>
              <a:rPr sz="1200" b="0" i="0" u="none">
                <a:solidFill>
                  <a:srgbClr val="000000"/>
                </a:solidFill>
                <a:latin typeface="Calibri"/>
                <a:ea typeface="Calibri"/>
                <a:cs typeface="Calibri"/>
              </a:rPr>
              <a:t> et les entrepôts  </a:t>
            </a:r>
            <a:r>
              <a:rPr lang="en-US" sz="1200" b="0" i="0" u="sng" strike="noStrike" cap="none" spc="0">
                <a:solidFill>
                  <a:schemeClr val="tx1"/>
                </a:solidFill>
                <a:latin typeface="+mn-lt"/>
                <a:ea typeface="+mn-ea"/>
                <a:cs typeface="+mn-cs"/>
                <a:hlinkClick r:id="rId7" tooltip="HAL INRAE"/>
              </a:rPr>
              <a:t>HAL INRAE</a:t>
            </a:r>
            <a:r>
              <a:rPr sz="1200" b="0" i="0" u="none">
                <a:solidFill>
                  <a:srgbClr val="000000"/>
                </a:solidFill>
                <a:latin typeface="Calibri"/>
                <a:ea typeface="Calibri"/>
                <a:cs typeface="Calibri"/>
              </a:rPr>
              <a:t> et </a:t>
            </a:r>
            <a:r>
              <a:rPr lang="en-US" sz="1200" b="0" i="0" u="sng" strike="noStrike" cap="none" spc="0">
                <a:solidFill>
                  <a:schemeClr val="tx1"/>
                </a:solidFill>
                <a:latin typeface="+mn-lt"/>
                <a:ea typeface="+mn-ea"/>
                <a:cs typeface="+mn-cs"/>
                <a:hlinkClick r:id="rId8" tooltip="Data INRAE"/>
              </a:rPr>
              <a:t>Data INRAE</a:t>
            </a:r>
            <a:r>
              <a:rPr sz="1200" b="0" i="0" u="none">
                <a:solidFill>
                  <a:srgbClr val="000000"/>
                </a:solidFill>
                <a:latin typeface="Calibri"/>
                <a:ea typeface="Calibri"/>
                <a:cs typeface="Calibri"/>
              </a:rPr>
              <a:t>.</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3339387" name="Title 1"/>
          <p:cNvSpPr>
            <a:spLocks noGrp="1"/>
          </p:cNvSpPr>
          <p:nvPr>
            <p:ph type="title"/>
          </p:nvPr>
        </p:nvSpPr>
        <p:spPr bwMode="auto">
          <a:xfrm>
            <a:off x="848331" y="149626"/>
            <a:ext cx="7662254" cy="888248"/>
          </a:xfrm>
        </p:spPr>
        <p:txBody>
          <a:bodyPr anchor="ctr" anchorCtr="0">
            <a:normAutofit/>
          </a:bodyPr>
          <a:lstStyle>
            <a:lvl1pPr>
              <a:defRPr sz="2400"/>
            </a:lvl1pPr>
          </a:lstStyle>
          <a:p>
            <a:pPr>
              <a:defRPr/>
            </a:pPr>
            <a:r>
              <a:rPr lang="en-US" sz="2400" b="1" i="0" u="none" strike="noStrike" cap="none" spc="0">
                <a:solidFill>
                  <a:srgbClr val="00A3A6"/>
                </a:solidFill>
                <a:latin typeface="Calibri Light"/>
                <a:ea typeface="Arial"/>
                <a:cs typeface="Arial"/>
              </a:rPr>
              <a:t>Mise en place SO – action </a:t>
            </a:r>
            <a:r>
              <a:rPr sz="2400"/>
              <a:t>3, 5</a:t>
            </a:r>
          </a:p>
        </p:txBody>
      </p:sp>
      <p:sp>
        <p:nvSpPr>
          <p:cNvPr id="1082787636" name="Text Placeholder 2"/>
          <p:cNvSpPr>
            <a:spLocks noGrp="1"/>
          </p:cNvSpPr>
          <p:nvPr>
            <p:ph type="body" idx="1"/>
          </p:nvPr>
        </p:nvSpPr>
        <p:spPr bwMode="auto">
          <a:xfrm>
            <a:off x="1250455" y="1537853"/>
            <a:ext cx="7260129" cy="400673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t>Utilisation de HAL pour dépôt publication, mais aussi code</a:t>
            </a:r>
          </a:p>
          <a:p>
            <a:pPr>
              <a:defRPr/>
            </a:pPr>
            <a:endParaRPr/>
          </a:p>
          <a:p>
            <a:pPr>
              <a:defRPr/>
            </a:pPr>
            <a:endParaRPr/>
          </a:p>
          <a:p>
            <a:pPr>
              <a:defRPr/>
            </a:pPr>
            <a:r>
              <a:t>Au niveau national: </a:t>
            </a:r>
            <a:r>
              <a:rPr lang="en-US" sz="1600" b="0" i="0" u="sng" strike="noStrike" cap="none" spc="0">
                <a:solidFill>
                  <a:schemeClr val="tx1"/>
                </a:solidFill>
                <a:latin typeface="Calibri"/>
                <a:ea typeface="Calibri"/>
                <a:cs typeface="Calibri"/>
                <a:hlinkClick r:id="rId2" tooltip="https://barometredelascienceouverte.esr.gouv.fr/"/>
              </a:rPr>
              <a:t>https://barometredelascienceouverte.esr.gouv.fr/</a:t>
            </a:r>
            <a:endParaRPr/>
          </a:p>
          <a:p>
            <a:pPr>
              <a:defRPr/>
            </a:pPr>
            <a:endParaRPr/>
          </a:p>
          <a:p>
            <a:pPr>
              <a:defRPr/>
            </a:pPr>
            <a:r>
              <a:t>Voir votre niveau d’ouverture avec OpenAlex: </a:t>
            </a:r>
          </a:p>
          <a:p>
            <a:pPr>
              <a:defRPr/>
            </a:pPr>
            <a:endParaRPr/>
          </a:p>
        </p:txBody>
      </p:sp>
      <p:sp>
        <p:nvSpPr>
          <p:cNvPr id="631920907" name="Subtitle 2"/>
          <p:cNvSpPr>
            <a:spLocks noGrp="1"/>
          </p:cNvSpPr>
          <p:nvPr>
            <p:ph type="subTitle" idx="10"/>
          </p:nvPr>
        </p:nvSpPr>
        <p:spPr bwMode="auto">
          <a:xfrm>
            <a:off x="1250455" y="858835"/>
            <a:ext cx="7260125" cy="679015"/>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endParaRPr/>
          </a:p>
        </p:txBody>
      </p:sp>
      <p:pic>
        <p:nvPicPr>
          <p:cNvPr id="510626346" name="Image 510626345"/>
          <p:cNvPicPr>
            <a:picLocks noChangeAspect="1"/>
          </p:cNvPicPr>
          <p:nvPr/>
        </p:nvPicPr>
        <p:blipFill>
          <a:blip r:embed="rId3"/>
          <a:stretch/>
        </p:blipFill>
        <p:spPr bwMode="auto">
          <a:xfrm>
            <a:off x="6755380" y="149625"/>
            <a:ext cx="2280655" cy="1143495"/>
          </a:xfrm>
          <a:prstGeom prst="rect">
            <a:avLst/>
          </a:prstGeom>
        </p:spPr>
      </p:pic>
      <p:pic>
        <p:nvPicPr>
          <p:cNvPr id="476351785" name="Image 476351784"/>
          <p:cNvPicPr>
            <a:picLocks noChangeAspect="1"/>
          </p:cNvPicPr>
          <p:nvPr/>
        </p:nvPicPr>
        <p:blipFill>
          <a:blip r:embed="rId4"/>
          <a:stretch/>
        </p:blipFill>
        <p:spPr bwMode="auto">
          <a:xfrm>
            <a:off x="5222144" y="3182937"/>
            <a:ext cx="3728735" cy="2982197"/>
          </a:xfrm>
          <a:prstGeom prst="rect">
            <a:avLst/>
          </a:prstGeom>
        </p:spPr>
      </p:pic>
      <p:pic>
        <p:nvPicPr>
          <p:cNvPr id="815606728" name="Image 815606727"/>
          <p:cNvPicPr>
            <a:picLocks noChangeAspect="1"/>
          </p:cNvPicPr>
          <p:nvPr/>
        </p:nvPicPr>
        <p:blipFill>
          <a:blip r:embed="rId5"/>
          <a:stretch/>
        </p:blipFill>
        <p:spPr bwMode="auto">
          <a:xfrm>
            <a:off x="6755380" y="1410852"/>
            <a:ext cx="2358104" cy="1180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0860881" name="Title 1"/>
          <p:cNvSpPr>
            <a:spLocks noGrp="1"/>
          </p:cNvSpPr>
          <p:nvPr>
            <p:ph type="title"/>
          </p:nvPr>
        </p:nvSpPr>
        <p:spPr bwMode="auto">
          <a:xfrm>
            <a:off x="848331" y="149626"/>
            <a:ext cx="7662254" cy="888248"/>
          </a:xfrm>
        </p:spPr>
        <p:txBody>
          <a:bodyPr anchor="ctr" anchorCtr="0">
            <a:normAutofit/>
          </a:bodyPr>
          <a:lstStyle>
            <a:lvl1pPr>
              <a:defRPr sz="2400"/>
            </a:lvl1pPr>
          </a:lstStyle>
          <a:p>
            <a:pPr>
              <a:defRPr/>
            </a:pPr>
            <a:r>
              <a:rPr lang="en-US" sz="2400" b="1" i="0" u="none" strike="noStrike" cap="none" spc="0">
                <a:solidFill>
                  <a:srgbClr val="00A3A6"/>
                </a:solidFill>
                <a:latin typeface="Calibri Light"/>
                <a:ea typeface="Arial"/>
                <a:cs typeface="Arial"/>
              </a:rPr>
              <a:t>Mise en place SO – action </a:t>
            </a:r>
            <a:r>
              <a:rPr sz="2400"/>
              <a:t>4</a:t>
            </a:r>
          </a:p>
        </p:txBody>
      </p:sp>
      <p:sp>
        <p:nvSpPr>
          <p:cNvPr id="1494252246" name="Text Placeholder 2"/>
          <p:cNvSpPr>
            <a:spLocks noGrp="1"/>
          </p:cNvSpPr>
          <p:nvPr>
            <p:ph type="body" idx="1"/>
          </p:nvPr>
        </p:nvSpPr>
        <p:spPr bwMode="auto">
          <a:xfrm>
            <a:off x="1250455" y="1537853"/>
            <a:ext cx="7260129" cy="400673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u="sng">
                <a:solidFill>
                  <a:schemeClr val="hlink"/>
                </a:solidFill>
                <a:hlinkClick r:id="rId2" tooltip="https://elearning.formation-permanente.inrae.fr/course/view.php?id=668&amp;section=0"/>
              </a:rPr>
              <a:t>elearning.formation-permanente.inrae.fr</a:t>
            </a:r>
            <a:endParaRPr/>
          </a:p>
        </p:txBody>
      </p:sp>
      <p:sp>
        <p:nvSpPr>
          <p:cNvPr id="581019425" name="Subtitle 2"/>
          <p:cNvSpPr>
            <a:spLocks noGrp="1"/>
          </p:cNvSpPr>
          <p:nvPr>
            <p:ph type="subTitle" idx="10"/>
          </p:nvPr>
        </p:nvSpPr>
        <p:spPr bwMode="auto">
          <a:xfrm>
            <a:off x="1250455" y="858835"/>
            <a:ext cx="7260125" cy="679015"/>
          </a:xfrm>
        </p:spPr>
        <p:txBody>
          <a:bodyPr>
            <a:normAutofit/>
          </a:bodyPr>
          <a:lstStyle>
            <a:lvl1pPr marL="0" indent="0" algn="l">
              <a:buNone/>
              <a:defRPr sz="18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endParaRPr/>
          </a:p>
        </p:txBody>
      </p:sp>
      <p:pic>
        <p:nvPicPr>
          <p:cNvPr id="987017736" name="Image 987017735"/>
          <p:cNvPicPr>
            <a:picLocks noChangeAspect="1"/>
          </p:cNvPicPr>
          <p:nvPr/>
        </p:nvPicPr>
        <p:blipFill>
          <a:blip r:embed="rId3"/>
          <a:stretch/>
        </p:blipFill>
        <p:spPr bwMode="auto">
          <a:xfrm>
            <a:off x="5447570" y="88474"/>
            <a:ext cx="3574066" cy="1741982"/>
          </a:xfrm>
          <a:prstGeom prst="rect">
            <a:avLst/>
          </a:prstGeom>
        </p:spPr>
      </p:pic>
      <p:pic>
        <p:nvPicPr>
          <p:cNvPr id="1802248679" name="Image 1802248678"/>
          <p:cNvPicPr>
            <a:picLocks noChangeAspect="1"/>
          </p:cNvPicPr>
          <p:nvPr/>
        </p:nvPicPr>
        <p:blipFill>
          <a:blip r:embed="rId4"/>
          <a:stretch/>
        </p:blipFill>
        <p:spPr bwMode="auto">
          <a:xfrm>
            <a:off x="370954" y="2016439"/>
            <a:ext cx="3818749" cy="3528143"/>
          </a:xfrm>
          <a:prstGeom prst="rect">
            <a:avLst/>
          </a:prstGeom>
        </p:spPr>
      </p:pic>
      <p:sp>
        <p:nvSpPr>
          <p:cNvPr id="572566152" name=" 2041814036"/>
          <p:cNvSpPr/>
          <p:nvPr/>
        </p:nvSpPr>
        <p:spPr bwMode="auto">
          <a:xfrm>
            <a:off x="4735800" y="4419360"/>
            <a:ext cx="190800" cy="290520"/>
          </a:xfrm>
          <a:prstGeom prst="rect">
            <a:avLst/>
          </a:prstGeom>
          <a:noFill/>
          <a:ln w="0">
            <a:noFill/>
          </a:ln>
        </p:spPr>
        <p:style>
          <a:lnRef idx="0">
            <a:srgbClr val="000000"/>
          </a:lnRef>
          <a:fillRef idx="0">
            <a:srgbClr val="000000"/>
          </a:fillRef>
          <a:effectRef idx="0">
            <a:srgbClr val="000000"/>
          </a:effectRef>
          <a:fontRef idx="minor"/>
        </p:style>
        <p:txBody>
          <a:bodyPr vertOverflow="overflow" horzOverflow="clip" numCol="1" spcCol="0" anchor="t">
            <a:noAutofit/>
          </a:bodyPr>
          <a:lstStyle/>
          <a:p>
            <a:pPr>
              <a:lnSpc>
                <a:spcPct val="100000"/>
              </a:lnSpc>
              <a:defRPr/>
            </a:pPr>
            <a:endParaRPr sz="900" b="0" strike="noStrike" spc="0">
              <a:solidFill>
                <a:srgbClr val="000000"/>
              </a:solidFill>
              <a:latin typeface="Calibri"/>
              <a:ea typeface="Arial"/>
            </a:endParaRPr>
          </a:p>
        </p:txBody>
      </p:sp>
      <p:sp>
        <p:nvSpPr>
          <p:cNvPr id="1838232013" name=" 11"/>
          <p:cNvSpPr/>
          <p:nvPr/>
        </p:nvSpPr>
        <p:spPr bwMode="auto">
          <a:xfrm>
            <a:off x="4735800" y="4419360"/>
            <a:ext cx="190800" cy="290520"/>
          </a:xfrm>
          <a:prstGeom prst="rect">
            <a:avLst/>
          </a:prstGeom>
          <a:noFill/>
          <a:ln w="0">
            <a:noFill/>
          </a:ln>
        </p:spPr>
        <p:style>
          <a:lnRef idx="0">
            <a:srgbClr val="000000"/>
          </a:lnRef>
          <a:fillRef idx="0">
            <a:srgbClr val="000000"/>
          </a:fillRef>
          <a:effectRef idx="0">
            <a:srgbClr val="000000"/>
          </a:effectRef>
          <a:fontRef idx="minor"/>
        </p:style>
        <p:txBody>
          <a:bodyPr vertOverflow="overflow" horzOverflow="clip" numCol="1" spcCol="0" anchor="t">
            <a:noAutofit/>
          </a:bodyPr>
          <a:lstStyle/>
          <a:p>
            <a:pPr>
              <a:lnSpc>
                <a:spcPct val="100000"/>
              </a:lnSpc>
              <a:defRPr/>
            </a:pPr>
            <a:endParaRPr sz="900" b="0" strike="noStrike" spc="0">
              <a:solidFill>
                <a:srgbClr val="000000"/>
              </a:solidFill>
              <a:latin typeface="Calibri"/>
              <a:ea typeface="Arial"/>
            </a:endParaRPr>
          </a:p>
        </p:txBody>
      </p:sp>
      <p:sp>
        <p:nvSpPr>
          <p:cNvPr id="1172183968" name="Ellipse 12"/>
          <p:cNvSpPr/>
          <p:nvPr/>
        </p:nvSpPr>
        <p:spPr bwMode="auto">
          <a:xfrm>
            <a:off x="4423320" y="3419550"/>
            <a:ext cx="1937209" cy="537839"/>
          </a:xfrm>
          <a:prstGeom prst="ellipse">
            <a:avLst/>
          </a:prstGeom>
          <a:solidFill>
            <a:srgbClr val="7030A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Cycle de vie de la donnée</a:t>
            </a:r>
            <a:endParaRPr sz="900" b="0" strike="noStrike" spc="0">
              <a:solidFill>
                <a:srgbClr val="000000"/>
              </a:solidFill>
              <a:latin typeface="Arial"/>
            </a:endParaRPr>
          </a:p>
        </p:txBody>
      </p:sp>
      <p:sp>
        <p:nvSpPr>
          <p:cNvPr id="946690495" name="Ellipse 13"/>
          <p:cNvSpPr/>
          <p:nvPr/>
        </p:nvSpPr>
        <p:spPr bwMode="auto">
          <a:xfrm>
            <a:off x="4752619" y="2599019"/>
            <a:ext cx="1822982" cy="450000"/>
          </a:xfrm>
          <a:prstGeom prst="ellipse">
            <a:avLst/>
          </a:prstGeom>
          <a:gradFill rotWithShape="0">
            <a:gsLst>
              <a:gs pos="0">
                <a:srgbClr val="710000"/>
              </a:gs>
              <a:gs pos="100000">
                <a:srgbClr val="A10000"/>
              </a:gs>
            </a:gsLst>
            <a:lin ang="0" scaled="1"/>
          </a:gra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Plan de gestion de donnée</a:t>
            </a:r>
            <a:endParaRPr sz="900" b="0" strike="noStrike" spc="0">
              <a:solidFill>
                <a:srgbClr val="000000"/>
              </a:solidFill>
              <a:latin typeface="Arial"/>
            </a:endParaRPr>
          </a:p>
        </p:txBody>
      </p:sp>
      <p:sp>
        <p:nvSpPr>
          <p:cNvPr id="412888673" name="Ellipse 14"/>
          <p:cNvSpPr/>
          <p:nvPr/>
        </p:nvSpPr>
        <p:spPr bwMode="auto">
          <a:xfrm>
            <a:off x="4477587" y="4138649"/>
            <a:ext cx="1681824" cy="425970"/>
          </a:xfrm>
          <a:prstGeom prst="ellipse">
            <a:avLst/>
          </a:prstGeom>
          <a:solidFill>
            <a:schemeClr val="accent2"/>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Données sensibles et RGPD</a:t>
            </a:r>
            <a:endParaRPr sz="900" b="0" strike="noStrike" spc="0">
              <a:solidFill>
                <a:srgbClr val="000000"/>
              </a:solidFill>
              <a:latin typeface="Arial"/>
            </a:endParaRPr>
          </a:p>
        </p:txBody>
      </p:sp>
      <p:sp>
        <p:nvSpPr>
          <p:cNvPr id="434936911" name="Ellipse 15"/>
          <p:cNvSpPr/>
          <p:nvPr/>
        </p:nvSpPr>
        <p:spPr bwMode="auto">
          <a:xfrm>
            <a:off x="5964840" y="3103199"/>
            <a:ext cx="1685313" cy="438017"/>
          </a:xfrm>
          <a:prstGeom prst="ellipse">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Qualité</a:t>
            </a:r>
            <a:endParaRPr sz="900" b="0" strike="noStrike" spc="0">
              <a:solidFill>
                <a:srgbClr val="000000"/>
              </a:solidFill>
              <a:latin typeface="Arial"/>
            </a:endParaRPr>
          </a:p>
        </p:txBody>
      </p:sp>
      <p:sp>
        <p:nvSpPr>
          <p:cNvPr id="868724587" name="Ellipse 16"/>
          <p:cNvSpPr/>
          <p:nvPr/>
        </p:nvSpPr>
        <p:spPr bwMode="auto">
          <a:xfrm>
            <a:off x="6159411" y="3740759"/>
            <a:ext cx="1296169" cy="280080"/>
          </a:xfrm>
          <a:prstGeom prst="ellipse">
            <a:avLst/>
          </a:prstGeom>
          <a:solidFill>
            <a:srgbClr val="8AE917"/>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rgbClr val="002060"/>
                </a:solidFill>
                <a:latin typeface="Calibri"/>
                <a:ea typeface="Arial"/>
              </a:rPr>
              <a:t>Inventaire</a:t>
            </a:r>
            <a:endParaRPr sz="900" b="0" strike="noStrike" spc="0">
              <a:solidFill>
                <a:srgbClr val="000000"/>
              </a:solidFill>
              <a:latin typeface="Arial"/>
            </a:endParaRPr>
          </a:p>
        </p:txBody>
      </p:sp>
      <p:sp>
        <p:nvSpPr>
          <p:cNvPr id="2017517762" name="Ellipse 17"/>
          <p:cNvSpPr/>
          <p:nvPr/>
        </p:nvSpPr>
        <p:spPr bwMode="auto">
          <a:xfrm>
            <a:off x="4916160" y="2018082"/>
            <a:ext cx="1495800" cy="402327"/>
          </a:xfrm>
          <a:prstGeom prst="ellipse">
            <a:avLst/>
          </a:prstGeom>
          <a:solidFill>
            <a:srgbClr val="1DE3E3"/>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rgbClr val="002060"/>
                </a:solidFill>
                <a:latin typeface="Calibri"/>
                <a:ea typeface="Arial"/>
              </a:rPr>
              <a:t>Principes F.A.I.R</a:t>
            </a:r>
            <a:endParaRPr sz="900" b="0" strike="noStrike" spc="0">
              <a:solidFill>
                <a:srgbClr val="000000"/>
              </a:solidFill>
              <a:latin typeface="Arial"/>
            </a:endParaRPr>
          </a:p>
        </p:txBody>
      </p:sp>
      <p:sp>
        <p:nvSpPr>
          <p:cNvPr id="22098905" name="Ellipse 18"/>
          <p:cNvSpPr/>
          <p:nvPr/>
        </p:nvSpPr>
        <p:spPr bwMode="auto">
          <a:xfrm>
            <a:off x="6493339" y="2340207"/>
            <a:ext cx="1396642" cy="372418"/>
          </a:xfrm>
          <a:prstGeom prst="ellipse">
            <a:avLst/>
          </a:prstGeom>
          <a:solidFill>
            <a:schemeClr val="accent3">
              <a:lumMod val="50000"/>
            </a:schemeClr>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Formats</a:t>
            </a:r>
            <a:endParaRPr sz="900" b="0" strike="noStrike" spc="0">
              <a:solidFill>
                <a:srgbClr val="000000"/>
              </a:solidFill>
              <a:latin typeface="Arial"/>
            </a:endParaRPr>
          </a:p>
        </p:txBody>
      </p:sp>
      <p:sp>
        <p:nvSpPr>
          <p:cNvPr id="1424671044" name="Ellipse 19"/>
          <p:cNvSpPr/>
          <p:nvPr/>
        </p:nvSpPr>
        <p:spPr bwMode="auto">
          <a:xfrm>
            <a:off x="7234602" y="2018082"/>
            <a:ext cx="1310759" cy="322124"/>
          </a:xfrm>
          <a:prstGeom prst="ellipse">
            <a:avLst/>
          </a:prstGeom>
          <a:solidFill>
            <a:srgbClr val="FFC00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rgbClr val="002060"/>
                </a:solidFill>
                <a:latin typeface="Calibri"/>
                <a:ea typeface="Arial"/>
              </a:rPr>
              <a:t>Métadonnées</a:t>
            </a:r>
            <a:endParaRPr sz="900" b="0" strike="noStrike" spc="0">
              <a:solidFill>
                <a:srgbClr val="000000"/>
              </a:solidFill>
              <a:latin typeface="Arial"/>
            </a:endParaRPr>
          </a:p>
        </p:txBody>
      </p:sp>
      <p:sp>
        <p:nvSpPr>
          <p:cNvPr id="826529839" name="Ellipse 20"/>
          <p:cNvSpPr/>
          <p:nvPr/>
        </p:nvSpPr>
        <p:spPr bwMode="auto">
          <a:xfrm>
            <a:off x="7275600" y="2689767"/>
            <a:ext cx="1569170" cy="403767"/>
          </a:xfrm>
          <a:prstGeom prst="ellipse">
            <a:avLst/>
          </a:prstGeom>
          <a:solidFill>
            <a:srgbClr val="D03B3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Sémantique</a:t>
            </a:r>
            <a:endParaRPr sz="900" b="0" strike="noStrike" spc="0">
              <a:solidFill>
                <a:srgbClr val="000000"/>
              </a:solidFill>
              <a:latin typeface="Arial"/>
            </a:endParaRPr>
          </a:p>
        </p:txBody>
      </p:sp>
      <p:sp>
        <p:nvSpPr>
          <p:cNvPr id="1170384731" name="Ellipse 21"/>
          <p:cNvSpPr/>
          <p:nvPr/>
        </p:nvSpPr>
        <p:spPr bwMode="auto">
          <a:xfrm>
            <a:off x="5186570" y="5544582"/>
            <a:ext cx="1520801" cy="530034"/>
          </a:xfrm>
          <a:prstGeom prst="ellipse">
            <a:avLst/>
          </a:prstGeom>
          <a:solidFill>
            <a:schemeClr val="accent1">
              <a:lumMod val="50000"/>
            </a:schemeClr>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Politique et droit</a:t>
            </a:r>
            <a:endParaRPr sz="900" b="0" strike="noStrike" spc="0">
              <a:solidFill>
                <a:srgbClr val="FFFFFF"/>
              </a:solidFill>
              <a:latin typeface="Arial"/>
            </a:endParaRPr>
          </a:p>
        </p:txBody>
      </p:sp>
      <p:sp>
        <p:nvSpPr>
          <p:cNvPr id="203020921" name="Ellipse 22"/>
          <p:cNvSpPr/>
          <p:nvPr/>
        </p:nvSpPr>
        <p:spPr bwMode="auto">
          <a:xfrm>
            <a:off x="7527996" y="4564620"/>
            <a:ext cx="1493640" cy="482400"/>
          </a:xfrm>
          <a:prstGeom prst="ellipse">
            <a:avLst/>
          </a:prstGeom>
          <a:solidFill>
            <a:srgbClr val="00B05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Stockage</a:t>
            </a:r>
            <a:endParaRPr sz="900" b="0" strike="noStrike" spc="0">
              <a:solidFill>
                <a:srgbClr val="000000"/>
              </a:solidFill>
              <a:latin typeface="Arial"/>
            </a:endParaRPr>
          </a:p>
        </p:txBody>
      </p:sp>
      <p:sp>
        <p:nvSpPr>
          <p:cNvPr id="1558158927" name="Ellipse 23"/>
          <p:cNvSpPr/>
          <p:nvPr/>
        </p:nvSpPr>
        <p:spPr bwMode="auto">
          <a:xfrm>
            <a:off x="7191661" y="3957390"/>
            <a:ext cx="1770920" cy="422459"/>
          </a:xfrm>
          <a:prstGeom prst="ellipse">
            <a:avLst/>
          </a:prstGeom>
          <a:solidFill>
            <a:srgbClr val="0070C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Archivage</a:t>
            </a:r>
            <a:endParaRPr sz="900" b="0" strike="noStrike" spc="0">
              <a:solidFill>
                <a:srgbClr val="000000"/>
              </a:solidFill>
              <a:latin typeface="Arial"/>
            </a:endParaRPr>
          </a:p>
        </p:txBody>
      </p:sp>
      <p:sp>
        <p:nvSpPr>
          <p:cNvPr id="1311010797" name="Ellipse 24"/>
          <p:cNvSpPr/>
          <p:nvPr/>
        </p:nvSpPr>
        <p:spPr bwMode="auto">
          <a:xfrm>
            <a:off x="6214637" y="4383359"/>
            <a:ext cx="1581306" cy="362520"/>
          </a:xfrm>
          <a:prstGeom prst="ellipse">
            <a:avLst/>
          </a:prstGeom>
          <a:solidFill>
            <a:srgbClr val="00B0F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Entrepôts</a:t>
            </a:r>
            <a:endParaRPr sz="900" b="0" strike="noStrike" spc="0">
              <a:solidFill>
                <a:srgbClr val="000000"/>
              </a:solidFill>
              <a:latin typeface="Arial"/>
            </a:endParaRPr>
          </a:p>
        </p:txBody>
      </p:sp>
      <p:sp>
        <p:nvSpPr>
          <p:cNvPr id="1536439664" name="Ellipse 25"/>
          <p:cNvSpPr/>
          <p:nvPr/>
        </p:nvSpPr>
        <p:spPr bwMode="auto">
          <a:xfrm>
            <a:off x="4710913" y="4805820"/>
            <a:ext cx="2507852" cy="538560"/>
          </a:xfrm>
          <a:prstGeom prst="ellipse">
            <a:avLst/>
          </a:prstGeom>
          <a:solidFill>
            <a:srgbClr val="92D050"/>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rgbClr val="002060"/>
                </a:solidFill>
                <a:latin typeface="Calibri"/>
                <a:ea typeface="Arial"/>
              </a:rPr>
              <a:t>Reproductibilité, réutilisation et valorisation</a:t>
            </a:r>
            <a:endParaRPr sz="900" b="0" strike="noStrike" spc="0">
              <a:solidFill>
                <a:srgbClr val="000000"/>
              </a:solidFill>
              <a:latin typeface="Arial"/>
            </a:endParaRPr>
          </a:p>
        </p:txBody>
      </p:sp>
      <p:sp>
        <p:nvSpPr>
          <p:cNvPr id="306736090" name="Ellipse 26"/>
          <p:cNvSpPr/>
          <p:nvPr/>
        </p:nvSpPr>
        <p:spPr bwMode="auto">
          <a:xfrm>
            <a:off x="6807496" y="5269221"/>
            <a:ext cx="1867051" cy="395820"/>
          </a:xfrm>
          <a:prstGeom prst="ellipse">
            <a:avLst/>
          </a:prstGeom>
          <a:solidFill>
            <a:srgbClr val="E11F92"/>
          </a:solidFill>
          <a:ln>
            <a:no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defRPr/>
            </a:pPr>
            <a:r>
              <a:rPr lang="fr-CH" sz="900" b="0" strike="noStrike" spc="0">
                <a:solidFill>
                  <a:schemeClr val="lt1"/>
                </a:solidFill>
                <a:latin typeface="Calibri"/>
                <a:ea typeface="Arial"/>
              </a:rPr>
              <a:t>Relation et communication</a:t>
            </a:r>
            <a:endParaRPr sz="900" b="0" strike="noStrike" spc="0">
              <a:solidFill>
                <a:srgbClr val="000000"/>
              </a:solidFill>
              <a:latin typeface="Arial"/>
            </a:endParaRPr>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1301</Words>
  <Application>Microsoft Office PowerPoint</Application>
  <DocSecurity>0</DocSecurity>
  <PresentationFormat>Affichage à l'écran (4:3)</PresentationFormat>
  <Paragraphs>147</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Raleway</vt:lpstr>
      <vt:lpstr>Times New Roman</vt:lpstr>
      <vt:lpstr>Thème Office</vt:lpstr>
      <vt:lpstr>Science Ouverte – INRAE / BIOGER</vt:lpstr>
      <vt:lpstr>Science Ouverte – de quoi parlons nous ?</vt:lpstr>
      <vt:lpstr>Mise en place SO - Communications INRAE</vt:lpstr>
      <vt:lpstr>Mise en place SO - Communications INRAE</vt:lpstr>
      <vt:lpstr>Mise en place SO - INRAE</vt:lpstr>
      <vt:lpstr>Mise en place SO – action 1</vt:lpstr>
      <vt:lpstr>Mise en place SO – action 2</vt:lpstr>
      <vt:lpstr>Mise en place SO – action 3, 5</vt:lpstr>
      <vt:lpstr>Mise en place SO – action 4</vt:lpstr>
      <vt:lpstr>Mise en place SO – action 6</vt:lpstr>
      <vt:lpstr>Mise en place SO – action ...</vt:lpstr>
      <vt:lpstr>DipSO – Direction pour la Science Ouverte</vt:lpstr>
      <vt:lpstr>Plan Données pour la science 2022-2024 </vt:lpstr>
      <vt:lpstr>Open Data 5 stars</vt:lpstr>
      <vt:lpstr>Cycle vie données</vt:lpstr>
      <vt:lpstr>Licences </vt:lpstr>
      <vt:lpstr>Référent Données Opérationnel (RDO)</vt:lpstr>
      <vt:lpstr>SO maintenant et implications futures</vt:lpstr>
      <vt:lpstr>Propositions d’actions </vt:lpstr>
      <vt:lpstr>Propositions d’actions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arnaud</dc:creator>
  <cp:keywords/>
  <dc:description/>
  <cp:lastModifiedBy>Adeline Simon</cp:lastModifiedBy>
  <cp:revision>239</cp:revision>
  <dcterms:created xsi:type="dcterms:W3CDTF">2019-12-11T10:12:20Z</dcterms:created>
  <dcterms:modified xsi:type="dcterms:W3CDTF">2024-02-26T14:14:09Z</dcterms:modified>
  <cp:category/>
  <dc:identifier/>
  <cp:contentStatus/>
  <dc:language/>
  <cp:version/>
</cp:coreProperties>
</file>