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74" r:id="rId4"/>
    <p:sldId id="275" r:id="rId5"/>
    <p:sldId id="270" r:id="rId6"/>
    <p:sldId id="278" r:id="rId7"/>
    <p:sldId id="276" r:id="rId8"/>
    <p:sldId id="281" r:id="rId9"/>
    <p:sldId id="285" r:id="rId10"/>
    <p:sldId id="283" r:id="rId11"/>
    <p:sldId id="287" r:id="rId12"/>
    <p:sldId id="289" r:id="rId13"/>
    <p:sldId id="290" r:id="rId14"/>
    <p:sldId id="292" r:id="rId15"/>
    <p:sldId id="297" r:id="rId16"/>
    <p:sldId id="293" r:id="rId17"/>
    <p:sldId id="294" r:id="rId18"/>
    <p:sldId id="296" r:id="rId19"/>
    <p:sldId id="295" r:id="rId20"/>
  </p:sldIdLst>
  <p:sldSz cx="9144000" cy="6858000" type="screen4x3"/>
  <p:notesSz cx="9144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A3A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960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4B8AE-BED3-4B88-B555-42A05BFE0B8D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E9CEF-1B6D-4BD3-91E4-E5C233E5D0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95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E9CEF-1B6D-4BD3-91E4-E5C233E5D0E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8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01381" y="1272215"/>
            <a:ext cx="1160145" cy="3133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2837626"/>
            <a:ext cx="4076698" cy="27908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401978" y="2862261"/>
            <a:ext cx="235742" cy="32146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5994603"/>
            <a:ext cx="9144000" cy="864523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auto">
          <a:xfrm>
            <a:off x="1801381" y="2767204"/>
            <a:ext cx="6858000" cy="1057707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auto">
          <a:xfrm>
            <a:off x="1801381" y="3634443"/>
            <a:ext cx="6858000" cy="65492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38842" y="581888"/>
            <a:ext cx="2440174" cy="910243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581888"/>
            <a:ext cx="4629150" cy="50624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 bwMode="auto">
          <a:xfrm>
            <a:off x="1138842" y="1492132"/>
            <a:ext cx="2440174" cy="11014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 bwMode="auto">
          <a:xfrm>
            <a:off x="1138843" y="2593568"/>
            <a:ext cx="2440173" cy="3050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581888"/>
            <a:ext cx="4629150" cy="503751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1138842" y="581888"/>
            <a:ext cx="2440174" cy="910243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 bwMode="auto">
          <a:xfrm>
            <a:off x="1138842" y="1492132"/>
            <a:ext cx="2440174" cy="11014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 bwMode="auto">
          <a:xfrm>
            <a:off x="1138843" y="2593568"/>
            <a:ext cx="2440173" cy="3050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30283" y="1424044"/>
            <a:ext cx="7285065" cy="4009909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848331" y="149628"/>
            <a:ext cx="7662256" cy="88825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 bwMode="auto">
          <a:xfrm>
            <a:off x="1250456" y="858837"/>
            <a:ext cx="7260129" cy="6790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198821" y="365124"/>
            <a:ext cx="1316527" cy="581183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365124"/>
            <a:ext cx="6180784" cy="581183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 bwMode="auto">
          <a:xfrm rot="5400000">
            <a:off x="4243024" y="2931535"/>
            <a:ext cx="5811838" cy="6790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330550"/>
            <a:ext cx="4076698" cy="27908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401978" y="2355183"/>
            <a:ext cx="235743" cy="32146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5994603"/>
            <a:ext cx="9144000" cy="864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auto">
          <a:xfrm>
            <a:off x="1801381" y="2260126"/>
            <a:ext cx="6858000" cy="1057707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auto">
          <a:xfrm>
            <a:off x="1801381" y="3127365"/>
            <a:ext cx="6858000" cy="65492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3" name="Image 2" descr="Une image contenant dessin, signe&#10;&#10;Description générée automatiquement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01381" y="5561801"/>
            <a:ext cx="2286000" cy="897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48331" y="149628"/>
            <a:ext cx="7662256" cy="888250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0456" y="1537855"/>
            <a:ext cx="7260129" cy="400673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 bwMode="auto">
          <a:xfrm>
            <a:off x="1250458" y="858837"/>
            <a:ext cx="7260127" cy="67901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Page intermédi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0" y="1920240"/>
            <a:ext cx="9144000" cy="105770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161461"/>
            <a:ext cx="6858000" cy="168485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221971" y="1747089"/>
            <a:ext cx="7293377" cy="4009909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848331" y="149628"/>
            <a:ext cx="7662256" cy="88825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 bwMode="auto">
          <a:xfrm>
            <a:off x="1250456" y="858837"/>
            <a:ext cx="7260129" cy="6790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13656" y="1537855"/>
            <a:ext cx="3301191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981401" y="1537855"/>
            <a:ext cx="3301191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48331" y="149628"/>
            <a:ext cx="7662256" cy="88825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 bwMode="auto">
          <a:xfrm>
            <a:off x="1250456" y="858837"/>
            <a:ext cx="7260129" cy="6790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0456" y="1537855"/>
            <a:ext cx="3247722" cy="817593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50456" y="2355448"/>
            <a:ext cx="3247722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986815" y="1537855"/>
            <a:ext cx="3263717" cy="817593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986815" y="2355448"/>
            <a:ext cx="3263717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848331" y="149628"/>
            <a:ext cx="7662256" cy="88825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 bwMode="auto">
          <a:xfrm>
            <a:off x="1250456" y="858837"/>
            <a:ext cx="7260129" cy="6790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848331" y="149628"/>
            <a:ext cx="7662256" cy="88825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365125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424044"/>
            <a:ext cx="7886700" cy="2004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6865881" y="6337737"/>
            <a:ext cx="208893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200" b="0">
                <a:solidFill>
                  <a:srgbClr val="00A3A6"/>
                </a:solidFill>
                <a:latin typeface="Raleway"/>
              </a:rPr>
              <a:t>p. </a:t>
            </a:r>
            <a:fld id="{10B4F56D-375A-4CA4-ABA3-E73F3ECBB440}" type="slidenum">
              <a:rPr lang="fr-FR" sz="1200" b="0">
                <a:solidFill>
                  <a:srgbClr val="00A3A6"/>
                </a:solidFill>
                <a:latin typeface="Raleway"/>
              </a:rPr>
              <a:t>‹N°›</a:t>
            </a:fld>
            <a:endParaRPr lang="fr-FR" sz="1200" b="0">
              <a:solidFill>
                <a:srgbClr val="00A3A6"/>
              </a:solidFill>
              <a:latin typeface="Raleway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0" y="6076186"/>
            <a:ext cx="2000250" cy="8001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 bwMode="auto">
          <a:xfrm>
            <a:off x="1142998" y="6350732"/>
            <a:ext cx="6716109" cy="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000" dirty="0">
                <a:solidFill>
                  <a:srgbClr val="275662"/>
                </a:solidFill>
                <a:latin typeface="+mn-lt"/>
              </a:rPr>
              <a:t>Science Ouverte – INRAE / BIOGER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 userDrawn="1"/>
        </p:nvSpPr>
        <p:spPr bwMode="auto">
          <a:xfrm>
            <a:off x="1142998" y="6533136"/>
            <a:ext cx="6716109" cy="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dirty="0" err="1">
                <a:solidFill>
                  <a:srgbClr val="00A3A6"/>
                </a:solidFill>
                <a:latin typeface="+mj-lt"/>
              </a:rPr>
              <a:t>A.Simon</a:t>
            </a:r>
            <a:r>
              <a:rPr lang="fr-FR" sz="1000" dirty="0">
                <a:solidFill>
                  <a:srgbClr val="00A3A6"/>
                </a:solidFill>
                <a:latin typeface="+mj-lt"/>
              </a:rPr>
              <a:t>, </a:t>
            </a:r>
            <a:r>
              <a:rPr lang="fr-FR" sz="1000" dirty="0" err="1">
                <a:solidFill>
                  <a:srgbClr val="00A3A6"/>
                </a:solidFill>
                <a:latin typeface="+mj-lt"/>
              </a:rPr>
              <a:t>N.Lapalu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457200" indent="-457200" algn="l" defTabSz="914400">
        <a:lnSpc>
          <a:spcPct val="90000"/>
        </a:lnSpc>
        <a:spcBef>
          <a:spcPts val="0"/>
        </a:spcBef>
        <a:buSzPct val="125000"/>
        <a:buFontTx/>
        <a:buBlip>
          <a:blip r:embed="rId16"/>
        </a:buBlip>
        <a:defRPr sz="3000" b="1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6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mp.opidor.fr/plans/31892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or.org/049q30t56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learning.formation-permanente.inrae.fr/course/view.php?id=668&amp;section=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al.inrae.fr/page/creer-une-collection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oinfo.bioger.inrae.fr/portal/data-browser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ctrTitle"/>
          </p:nvPr>
        </p:nvSpPr>
        <p:spPr bwMode="auto">
          <a:xfrm>
            <a:off x="1801382" y="2260126"/>
            <a:ext cx="6428218" cy="132889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fr-FR" sz="3200" dirty="0"/>
              <a:t>Science Ouverte – Plan de Gestion de données – INRAE / BIOGER</a:t>
            </a:r>
            <a:endParaRPr dirty="0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 bwMode="auto">
          <a:xfrm>
            <a:off x="1801382" y="4046220"/>
            <a:ext cx="6428218" cy="85304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000" dirty="0"/>
              <a:t>Adeline Simon, Nicolas Lapalu </a:t>
            </a:r>
            <a:endParaRPr dirty="0"/>
          </a:p>
          <a:p>
            <a:pPr algn="ctr">
              <a:defRPr/>
            </a:pPr>
            <a:r>
              <a:rPr lang="fr-FR" sz="2000" dirty="0"/>
              <a:t>Séminaire BIOGER – 4 novembre 2024 </a:t>
            </a:r>
            <a:endParaRPr dirty="0"/>
          </a:p>
        </p:txBody>
      </p:sp>
      <p:pic>
        <p:nvPicPr>
          <p:cNvPr id="1315354537" name="Image 13153545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72907" y="5911585"/>
            <a:ext cx="1166406" cy="409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424921" name="Title 1"/>
          <p:cNvSpPr>
            <a:spLocks noGrp="1"/>
          </p:cNvSpPr>
          <p:nvPr>
            <p:ph type="title"/>
          </p:nvPr>
        </p:nvSpPr>
        <p:spPr bwMode="auto">
          <a:xfrm>
            <a:off x="848331" y="149627"/>
            <a:ext cx="7662255" cy="888249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 dirty="0"/>
              <a:t>Conserver / archiver les données</a:t>
            </a:r>
            <a:endParaRPr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B3D4EE-4BFB-4272-9858-EA0D88A33E2D}"/>
              </a:ext>
            </a:extLst>
          </p:cNvPr>
          <p:cNvSpPr txBox="1"/>
          <p:nvPr/>
        </p:nvSpPr>
        <p:spPr bwMode="auto">
          <a:xfrm>
            <a:off x="4178987" y="1227255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de vie sur le plateau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bioinfo.bioger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49A62F-C200-4424-B5E7-CBBF571EC2C2}"/>
              </a:ext>
            </a:extLst>
          </p:cNvPr>
          <p:cNvSpPr txBox="1"/>
          <p:nvPr/>
        </p:nvSpPr>
        <p:spPr bwMode="auto">
          <a:xfrm>
            <a:off x="3946689" y="2152673"/>
            <a:ext cx="50046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Quand analyse terminée ou au max. 1 an après réception des données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Archivage des données brutes (brique ADR)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Quid des données d’analyse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Au bout de 5-10 (?) ans d’archivage et si soumission aux banques publiques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Libération de l’espace : suppression des données brutes ?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Quid des données d’analyse ?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F9DC72-FB72-4815-AB33-D95C5942F5AF}"/>
              </a:ext>
            </a:extLst>
          </p:cNvPr>
          <p:cNvGrpSpPr/>
          <p:nvPr/>
        </p:nvGrpSpPr>
        <p:grpSpPr>
          <a:xfrm>
            <a:off x="70429" y="1428708"/>
            <a:ext cx="3793649" cy="3330105"/>
            <a:chOff x="70429" y="1428708"/>
            <a:chExt cx="4108558" cy="3472664"/>
          </a:xfrm>
        </p:grpSpPr>
        <p:pic>
          <p:nvPicPr>
            <p:cNvPr id="917592353" name="Image 917592352"/>
            <p:cNvPicPr>
              <a:picLocks noChangeAspect="1"/>
            </p:cNvPicPr>
            <p:nvPr/>
          </p:nvPicPr>
          <p:blipFill rotWithShape="1">
            <a:blip r:embed="rId2"/>
            <a:srcRect l="19665" t="70599" r="39575" b="4942"/>
            <a:stretch/>
          </p:blipFill>
          <p:spPr bwMode="auto">
            <a:xfrm>
              <a:off x="70429" y="1428708"/>
              <a:ext cx="4108558" cy="3472664"/>
            </a:xfrm>
            <a:prstGeom prst="rect">
              <a:avLst/>
            </a:prstGeom>
          </p:spPr>
        </p:pic>
        <p:sp>
          <p:nvSpPr>
            <p:cNvPr id="7" name="Triangle isocèle 6">
              <a:extLst>
                <a:ext uri="{FF2B5EF4-FFF2-40B4-BE49-F238E27FC236}">
                  <a16:creationId xmlns:a16="http://schemas.microsoft.com/office/drawing/2014/main" id="{B2684135-CBF5-4CAD-988F-7DA6172BDE68}"/>
                </a:ext>
              </a:extLst>
            </p:cNvPr>
            <p:cNvSpPr/>
            <p:nvPr/>
          </p:nvSpPr>
          <p:spPr bwMode="auto">
            <a:xfrm rot="10800000">
              <a:off x="70429" y="1428708"/>
              <a:ext cx="1152262" cy="888249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1083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424921" name="Title 1"/>
          <p:cNvSpPr>
            <a:spLocks noGrp="1"/>
          </p:cNvSpPr>
          <p:nvPr>
            <p:ph type="title"/>
          </p:nvPr>
        </p:nvSpPr>
        <p:spPr bwMode="auto">
          <a:xfrm>
            <a:off x="848331" y="149627"/>
            <a:ext cx="7662255" cy="888249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 dirty="0"/>
              <a:t>Diffuser les données et les métadonnées</a:t>
            </a:r>
            <a:endParaRPr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42E0954-FBEF-4C0D-9914-61417782B2A1}"/>
              </a:ext>
            </a:extLst>
          </p:cNvPr>
          <p:cNvGrpSpPr/>
          <p:nvPr/>
        </p:nvGrpSpPr>
        <p:grpSpPr>
          <a:xfrm>
            <a:off x="114532" y="1227255"/>
            <a:ext cx="4064455" cy="4532671"/>
            <a:chOff x="727587" y="1356851"/>
            <a:chExt cx="4064455" cy="4532671"/>
          </a:xfrm>
        </p:grpSpPr>
        <p:pic>
          <p:nvPicPr>
            <p:cNvPr id="917592353" name="Image 917592352"/>
            <p:cNvPicPr>
              <a:picLocks noChangeAspect="1"/>
            </p:cNvPicPr>
            <p:nvPr/>
          </p:nvPicPr>
          <p:blipFill rotWithShape="1">
            <a:blip r:embed="rId2"/>
            <a:srcRect l="2093" t="56468" r="62258" b="14725"/>
            <a:stretch/>
          </p:blipFill>
          <p:spPr bwMode="auto">
            <a:xfrm>
              <a:off x="727587" y="1356851"/>
              <a:ext cx="3982066" cy="4532671"/>
            </a:xfrm>
            <a:prstGeom prst="rect">
              <a:avLst/>
            </a:prstGeom>
          </p:spPr>
        </p:pic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8A36BEDC-792D-4698-A255-CC005ABAA8BC}"/>
                </a:ext>
              </a:extLst>
            </p:cNvPr>
            <p:cNvSpPr/>
            <p:nvPr/>
          </p:nvSpPr>
          <p:spPr>
            <a:xfrm>
              <a:off x="1917290" y="3677265"/>
              <a:ext cx="2874752" cy="221225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F763F51B-5576-4AD2-9CBC-0D573B6D51EC}"/>
              </a:ext>
            </a:extLst>
          </p:cNvPr>
          <p:cNvSpPr txBox="1"/>
          <p:nvPr/>
        </p:nvSpPr>
        <p:spPr bwMode="auto">
          <a:xfrm>
            <a:off x="4178987" y="1227255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de vie sur le plateau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bioinfo.bioger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D0776B-2C32-4589-86C8-B9F74B665A20}"/>
              </a:ext>
            </a:extLst>
          </p:cNvPr>
          <p:cNvSpPr txBox="1"/>
          <p:nvPr/>
        </p:nvSpPr>
        <p:spPr bwMode="auto">
          <a:xfrm>
            <a:off x="4178987" y="2231331"/>
            <a:ext cx="4656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Dépôt des données  &amp; métadonnées dans les banques publiques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Au NCBI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Dans entrepôt données </a:t>
            </a:r>
            <a:r>
              <a:rPr lang="fr-FR" dirty="0" err="1"/>
              <a:t>ResearchDataGouv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Accès aux données et métadonnées via le portail web </a:t>
            </a:r>
            <a:r>
              <a:rPr lang="fr-FR" dirty="0" err="1"/>
              <a:t>bioinfo.bioger</a:t>
            </a:r>
            <a:r>
              <a:rPr lang="fr-FR" dirty="0"/>
              <a:t> 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Data browser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Genome</a:t>
            </a:r>
            <a:r>
              <a:rPr lang="fr-FR" dirty="0"/>
              <a:t> &amp; populations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Genome</a:t>
            </a:r>
            <a:r>
              <a:rPr lang="fr-FR" dirty="0"/>
              <a:t> browsers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Variant explorer</a:t>
            </a:r>
          </a:p>
        </p:txBody>
      </p:sp>
    </p:spTree>
    <p:extLst>
      <p:ext uri="{BB962C8B-B14F-4D97-AF65-F5344CB8AC3E}">
        <p14:creationId xmlns:p14="http://schemas.microsoft.com/office/powerpoint/2010/main" val="379414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424921" name="Title 1"/>
          <p:cNvSpPr>
            <a:spLocks noGrp="1"/>
          </p:cNvSpPr>
          <p:nvPr>
            <p:ph type="title"/>
          </p:nvPr>
        </p:nvSpPr>
        <p:spPr bwMode="auto">
          <a:xfrm>
            <a:off x="848331" y="149627"/>
            <a:ext cx="7662255" cy="888249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 dirty="0" err="1"/>
              <a:t>Ré-utiliser</a:t>
            </a:r>
            <a:r>
              <a:rPr lang="fr-FR" dirty="0"/>
              <a:t> les données</a:t>
            </a:r>
            <a:endParaRPr dirty="0"/>
          </a:p>
        </p:txBody>
      </p:sp>
      <p:pic>
        <p:nvPicPr>
          <p:cNvPr id="917592353" name="Image 917592352"/>
          <p:cNvPicPr>
            <a:picLocks noChangeAspect="1"/>
          </p:cNvPicPr>
          <p:nvPr/>
        </p:nvPicPr>
        <p:blipFill rotWithShape="1">
          <a:blip r:embed="rId2"/>
          <a:srcRect l="2163" t="35633" r="61522" b="45706"/>
          <a:stretch/>
        </p:blipFill>
        <p:spPr bwMode="auto">
          <a:xfrm>
            <a:off x="176980" y="1632153"/>
            <a:ext cx="3925773" cy="28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680D5E1F-9589-412F-8E6F-3827543A7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A3A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11470" r="6845" b="10251"/>
          <a:stretch/>
        </p:blipFill>
        <p:spPr>
          <a:xfrm>
            <a:off x="2663015" y="1817747"/>
            <a:ext cx="2558110" cy="32692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D5F05D-D24F-49BC-B7D9-973D89E2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9" y="-13202"/>
            <a:ext cx="9047162" cy="888250"/>
          </a:xfrm>
        </p:spPr>
        <p:txBody>
          <a:bodyPr/>
          <a:lstStyle/>
          <a:p>
            <a:r>
              <a:rPr lang="fr-FR" dirty="0"/>
              <a:t>Cycle de vie des données à BIOGER – données de séquençage</a:t>
            </a:r>
            <a:r>
              <a:rPr lang="fr-FR" dirty="0">
                <a:solidFill>
                  <a:srgbClr val="002060"/>
                </a:solidFill>
              </a:rPr>
              <a:t>, avec le plateau </a:t>
            </a:r>
            <a:r>
              <a:rPr lang="fr-FR" dirty="0" err="1">
                <a:solidFill>
                  <a:srgbClr val="002060"/>
                </a:solidFill>
              </a:rPr>
              <a:t>bioinfo.bioger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27611FB-CE95-419F-B96D-57C1C19ACA2F}"/>
              </a:ext>
            </a:extLst>
          </p:cNvPr>
          <p:cNvSpPr txBox="1"/>
          <p:nvPr/>
        </p:nvSpPr>
        <p:spPr>
          <a:xfrm>
            <a:off x="145257" y="905325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A3A6"/>
                </a:solidFill>
              </a:rPr>
              <a:t>Concevoir le projet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868783-D46B-4049-903C-43E4AB81E3C8}"/>
              </a:ext>
            </a:extLst>
          </p:cNvPr>
          <p:cNvSpPr txBox="1"/>
          <p:nvPr/>
        </p:nvSpPr>
        <p:spPr>
          <a:xfrm>
            <a:off x="3946572" y="1279806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A3A6"/>
                </a:solidFill>
              </a:rPr>
              <a:t>Gérer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278B16-ADC2-4D28-9AFB-3FB881E1726B}"/>
              </a:ext>
            </a:extLst>
          </p:cNvPr>
          <p:cNvSpPr txBox="1"/>
          <p:nvPr/>
        </p:nvSpPr>
        <p:spPr>
          <a:xfrm>
            <a:off x="4672932" y="224222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A3A6"/>
                </a:solidFill>
              </a:rPr>
              <a:t>Traiter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F73EAC-E729-4B68-931D-1B7856CBE439}"/>
              </a:ext>
            </a:extLst>
          </p:cNvPr>
          <p:cNvSpPr txBox="1"/>
          <p:nvPr/>
        </p:nvSpPr>
        <p:spPr>
          <a:xfrm>
            <a:off x="5060056" y="3862282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A3A6"/>
                </a:solidFill>
              </a:rPr>
              <a:t>Analyser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B0A254-49DA-4B9D-9E32-180916A352F3}"/>
              </a:ext>
            </a:extLst>
          </p:cNvPr>
          <p:cNvSpPr txBox="1"/>
          <p:nvPr/>
        </p:nvSpPr>
        <p:spPr>
          <a:xfrm>
            <a:off x="4046388" y="5058573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A3A6"/>
                </a:solidFill>
              </a:rPr>
              <a:t>Conserver / archiver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A83D9C-BB92-4728-B9D9-AFF881833514}"/>
              </a:ext>
            </a:extLst>
          </p:cNvPr>
          <p:cNvSpPr txBox="1"/>
          <p:nvPr/>
        </p:nvSpPr>
        <p:spPr>
          <a:xfrm>
            <a:off x="308086" y="2070344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A3A6"/>
                </a:solidFill>
              </a:rPr>
              <a:t>Ré-utiliser</a:t>
            </a:r>
            <a:endParaRPr lang="fr-FR" sz="2000" b="1" dirty="0">
              <a:solidFill>
                <a:srgbClr val="00A3A6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82487B-7E5C-4A35-9A8D-9529E4822E36}"/>
              </a:ext>
            </a:extLst>
          </p:cNvPr>
          <p:cNvSpPr txBox="1"/>
          <p:nvPr/>
        </p:nvSpPr>
        <p:spPr>
          <a:xfrm>
            <a:off x="122542" y="3510152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A3A6"/>
                </a:solidFill>
              </a:rPr>
              <a:t>Diffuser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262BF5F-4F6F-4575-8927-395E6799F475}"/>
              </a:ext>
            </a:extLst>
          </p:cNvPr>
          <p:cNvSpPr/>
          <p:nvPr/>
        </p:nvSpPr>
        <p:spPr>
          <a:xfrm>
            <a:off x="2937967" y="1973216"/>
            <a:ext cx="1729092" cy="3509763"/>
          </a:xfrm>
          <a:prstGeom prst="ellipse">
            <a:avLst/>
          </a:prstGeom>
          <a:noFill/>
          <a:ln>
            <a:solidFill>
              <a:srgbClr val="CC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B62F0BC-4EF2-4735-B1D4-94824AE8DF98}"/>
              </a:ext>
            </a:extLst>
          </p:cNvPr>
          <p:cNvSpPr txBox="1"/>
          <p:nvPr/>
        </p:nvSpPr>
        <p:spPr bwMode="auto">
          <a:xfrm>
            <a:off x="48419" y="1229596"/>
            <a:ext cx="355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/>
              <a:t>Rédaction d’un PGD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Aide à la conception du plan expérimental</a:t>
            </a:r>
          </a:p>
        </p:txBody>
      </p:sp>
      <p:sp>
        <p:nvSpPr>
          <p:cNvPr id="15" name="Rectangle : avec coins arrondis en diagonale 14">
            <a:extLst>
              <a:ext uri="{FF2B5EF4-FFF2-40B4-BE49-F238E27FC236}">
                <a16:creationId xmlns:a16="http://schemas.microsoft.com/office/drawing/2014/main" id="{C0BADAB2-C24A-4DA2-BCDF-EB4BC779936B}"/>
              </a:ext>
            </a:extLst>
          </p:cNvPr>
          <p:cNvSpPr/>
          <p:nvPr/>
        </p:nvSpPr>
        <p:spPr>
          <a:xfrm>
            <a:off x="48419" y="905325"/>
            <a:ext cx="3470787" cy="847491"/>
          </a:xfrm>
          <a:prstGeom prst="round2DiagRect">
            <a:avLst/>
          </a:prstGeom>
          <a:noFill/>
          <a:ln w="28575">
            <a:solidFill>
              <a:srgbClr val="CCFFFF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C6D4CC61-CC5C-4ACF-A36A-5642A87D752F}"/>
              </a:ext>
            </a:extLst>
          </p:cNvPr>
          <p:cNvSpPr/>
          <p:nvPr/>
        </p:nvSpPr>
        <p:spPr>
          <a:xfrm>
            <a:off x="3851988" y="1256171"/>
            <a:ext cx="4412956" cy="717045"/>
          </a:xfrm>
          <a:prstGeom prst="round2DiagRect">
            <a:avLst/>
          </a:prstGeom>
          <a:noFill/>
          <a:ln w="28575">
            <a:solidFill>
              <a:srgbClr val="CCFFFF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7E90B58-CABD-43EE-A6C5-8C741C006F4A}"/>
              </a:ext>
            </a:extLst>
          </p:cNvPr>
          <p:cNvSpPr txBox="1"/>
          <p:nvPr/>
        </p:nvSpPr>
        <p:spPr bwMode="auto">
          <a:xfrm>
            <a:off x="3914110" y="1600509"/>
            <a:ext cx="4668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/>
              <a:t>Fourniture d’un </a:t>
            </a:r>
            <a:r>
              <a:rPr lang="fr-FR" sz="1400" dirty="0" err="1"/>
              <a:t>template</a:t>
            </a:r>
            <a:r>
              <a:rPr lang="fr-FR" sz="1400" dirty="0"/>
              <a:t> de fichier de métadonnées</a:t>
            </a:r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DF8482A9-87C4-45A4-89C8-598EF0B622EE}"/>
              </a:ext>
            </a:extLst>
          </p:cNvPr>
          <p:cNvSpPr/>
          <p:nvPr/>
        </p:nvSpPr>
        <p:spPr>
          <a:xfrm>
            <a:off x="4444031" y="2171919"/>
            <a:ext cx="4536735" cy="1375764"/>
          </a:xfrm>
          <a:prstGeom prst="round2DiagRect">
            <a:avLst/>
          </a:prstGeom>
          <a:noFill/>
          <a:ln w="28575">
            <a:solidFill>
              <a:srgbClr val="CCFFFF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E233D3F-1D54-452E-8BAC-AB6F940555D3}"/>
              </a:ext>
            </a:extLst>
          </p:cNvPr>
          <p:cNvSpPr txBox="1"/>
          <p:nvPr/>
        </p:nvSpPr>
        <p:spPr bwMode="auto">
          <a:xfrm>
            <a:off x="4500389" y="2577647"/>
            <a:ext cx="4490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Stocker les données &amp; métadonnées</a:t>
            </a:r>
          </a:p>
          <a:p>
            <a:r>
              <a:rPr lang="fr-FR" sz="1400" dirty="0"/>
              <a:t>et les rendre accessibles (sur la durée du projet) :</a:t>
            </a:r>
          </a:p>
          <a:p>
            <a:pPr lvl="1"/>
            <a:r>
              <a:rPr lang="fr-FR" sz="1400" dirty="0"/>
              <a:t>- via data-browser </a:t>
            </a:r>
            <a:r>
              <a:rPr lang="fr-FR" sz="1400" dirty="0" err="1"/>
              <a:t>bioinfo.bioger</a:t>
            </a:r>
            <a:r>
              <a:rPr lang="fr-FR" sz="1400" dirty="0"/>
              <a:t> public /privé</a:t>
            </a:r>
          </a:p>
          <a:p>
            <a:r>
              <a:rPr lang="fr-FR" sz="1400" dirty="0"/>
              <a:t>	- via </a:t>
            </a:r>
            <a:r>
              <a:rPr lang="fr-FR" sz="1400" dirty="0" err="1"/>
              <a:t>genotoul</a:t>
            </a:r>
            <a:r>
              <a:rPr lang="fr-FR" sz="1400" dirty="0"/>
              <a:t> : pour analyse par plateau ou équipes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8689C61-DCA7-4E1D-825F-A029F0F17EDF}"/>
              </a:ext>
            </a:extLst>
          </p:cNvPr>
          <p:cNvSpPr txBox="1"/>
          <p:nvPr/>
        </p:nvSpPr>
        <p:spPr bwMode="auto">
          <a:xfrm>
            <a:off x="4828041" y="4223391"/>
            <a:ext cx="420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/>
              <a:t>Analyse ou aide à l’analyse (Génome, population..)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Outils : </a:t>
            </a:r>
            <a:r>
              <a:rPr lang="fr-FR" sz="1400" dirty="0" err="1"/>
              <a:t>genome</a:t>
            </a:r>
            <a:r>
              <a:rPr lang="fr-FR" sz="1400" dirty="0"/>
              <a:t> browser, variant explorer…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7327E31-C1EE-44BE-A0DD-10EC23B11F17}"/>
              </a:ext>
            </a:extLst>
          </p:cNvPr>
          <p:cNvSpPr txBox="1"/>
          <p:nvPr/>
        </p:nvSpPr>
        <p:spPr bwMode="auto">
          <a:xfrm>
            <a:off x="3802513" y="5413730"/>
            <a:ext cx="5369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/>
              <a:t>Court terme :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Archivage des données brutes (brique ADR)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Long terme: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Suppression des données brutes ? Discuter temps rétention ?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477BB8-15C1-43DD-B91C-7D68CE420D0B}"/>
              </a:ext>
            </a:extLst>
          </p:cNvPr>
          <p:cNvSpPr txBox="1"/>
          <p:nvPr/>
        </p:nvSpPr>
        <p:spPr bwMode="auto">
          <a:xfrm>
            <a:off x="43007" y="3884847"/>
            <a:ext cx="3358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/>
              <a:t>Dépôt dans les banques publiques :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Au NCBI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Dans entrepôt données INRAE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Accès via le portail web </a:t>
            </a:r>
            <a:r>
              <a:rPr lang="fr-FR" sz="1400" dirty="0" err="1"/>
              <a:t>bioinfo.bioger</a:t>
            </a:r>
            <a:r>
              <a:rPr lang="fr-FR" sz="1400" dirty="0"/>
              <a:t> :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Data browser</a:t>
            </a:r>
          </a:p>
          <a:p>
            <a:pPr marL="742950" lvl="1" indent="-285750">
              <a:buFontTx/>
              <a:buChar char="-"/>
            </a:pPr>
            <a:r>
              <a:rPr lang="fr-FR" sz="1400" dirty="0" err="1"/>
              <a:t>Genome</a:t>
            </a:r>
            <a:r>
              <a:rPr lang="fr-FR" sz="1400" dirty="0"/>
              <a:t> &amp; populations</a:t>
            </a:r>
          </a:p>
          <a:p>
            <a:pPr marL="742950" lvl="1" indent="-285750">
              <a:buFontTx/>
              <a:buChar char="-"/>
            </a:pPr>
            <a:r>
              <a:rPr lang="fr-FR" sz="1400" dirty="0" err="1"/>
              <a:t>Genome</a:t>
            </a:r>
            <a:r>
              <a:rPr lang="fr-FR" sz="1400" dirty="0"/>
              <a:t> browsers</a:t>
            </a:r>
          </a:p>
          <a:p>
            <a:pPr marL="742950" lvl="1" indent="-285750">
              <a:buFontTx/>
              <a:buChar char="-"/>
            </a:pPr>
            <a:r>
              <a:rPr lang="fr-FR" sz="1400" dirty="0"/>
              <a:t>Variant explorer</a:t>
            </a:r>
          </a:p>
        </p:txBody>
      </p:sp>
      <p:sp>
        <p:nvSpPr>
          <p:cNvPr id="25" name="Rectangle : avec coins arrondis en diagonale 24">
            <a:extLst>
              <a:ext uri="{FF2B5EF4-FFF2-40B4-BE49-F238E27FC236}">
                <a16:creationId xmlns:a16="http://schemas.microsoft.com/office/drawing/2014/main" id="{138AFB1C-FE1B-4A19-BDA4-01D060932D0D}"/>
              </a:ext>
            </a:extLst>
          </p:cNvPr>
          <p:cNvSpPr/>
          <p:nvPr/>
        </p:nvSpPr>
        <p:spPr>
          <a:xfrm>
            <a:off x="4777285" y="3808644"/>
            <a:ext cx="4200178" cy="984419"/>
          </a:xfrm>
          <a:prstGeom prst="round2DiagRect">
            <a:avLst/>
          </a:prstGeom>
          <a:noFill/>
          <a:ln w="28575">
            <a:solidFill>
              <a:srgbClr val="CCFFFF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avec coins arrondis en diagonale 25">
            <a:extLst>
              <a:ext uri="{FF2B5EF4-FFF2-40B4-BE49-F238E27FC236}">
                <a16:creationId xmlns:a16="http://schemas.microsoft.com/office/drawing/2014/main" id="{042390DE-E686-474A-A9B5-51F9C338387B}"/>
              </a:ext>
            </a:extLst>
          </p:cNvPr>
          <p:cNvSpPr/>
          <p:nvPr/>
        </p:nvSpPr>
        <p:spPr>
          <a:xfrm>
            <a:off x="3972083" y="5048061"/>
            <a:ext cx="4536735" cy="1386295"/>
          </a:xfrm>
          <a:prstGeom prst="round2DiagRect">
            <a:avLst/>
          </a:prstGeom>
          <a:noFill/>
          <a:ln w="28575">
            <a:solidFill>
              <a:srgbClr val="CCFFFF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6DE68691-62A9-47FD-A50B-FAA3231AB245}"/>
              </a:ext>
            </a:extLst>
          </p:cNvPr>
          <p:cNvSpPr/>
          <p:nvPr/>
        </p:nvSpPr>
        <p:spPr>
          <a:xfrm>
            <a:off x="56227" y="3309375"/>
            <a:ext cx="3345533" cy="2673486"/>
          </a:xfrm>
          <a:prstGeom prst="round2DiagRect">
            <a:avLst/>
          </a:prstGeom>
          <a:noFill/>
          <a:ln w="28575">
            <a:solidFill>
              <a:srgbClr val="CCFFFF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3C55A6A7-4E79-4BC6-8FB9-762B9A25AA03}"/>
              </a:ext>
            </a:extLst>
          </p:cNvPr>
          <p:cNvSpPr/>
          <p:nvPr/>
        </p:nvSpPr>
        <p:spPr>
          <a:xfrm>
            <a:off x="255508" y="2059752"/>
            <a:ext cx="2887701" cy="984419"/>
          </a:xfrm>
          <a:prstGeom prst="round2DiagRect">
            <a:avLst/>
          </a:prstGeom>
          <a:noFill/>
          <a:ln w="28575">
            <a:solidFill>
              <a:srgbClr val="CCFFFF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185C9C-8875-4EC1-9519-2162E43A6C9A}"/>
              </a:ext>
            </a:extLst>
          </p:cNvPr>
          <p:cNvSpPr txBox="1"/>
          <p:nvPr/>
        </p:nvSpPr>
        <p:spPr>
          <a:xfrm>
            <a:off x="3067120" y="2732075"/>
            <a:ext cx="1660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Les données</a:t>
            </a:r>
          </a:p>
          <a:p>
            <a:pPr algn="ctr"/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 &amp;</a:t>
            </a:r>
          </a:p>
          <a:p>
            <a:pPr algn="ctr"/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 métadonnées</a:t>
            </a:r>
          </a:p>
        </p:txBody>
      </p:sp>
    </p:spTree>
    <p:extLst>
      <p:ext uri="{BB962C8B-B14F-4D97-AF65-F5344CB8AC3E}">
        <p14:creationId xmlns:p14="http://schemas.microsoft.com/office/powerpoint/2010/main" val="312420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B5093-4ABB-4FA6-AC62-33DCBDD6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PGD - BIOGER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7F4427B-060D-4EF6-9EA9-8EB352A16D2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CA" dirty="0"/>
              <a:t>Draft – dmp.opidor.fr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79BEC3-F119-40E2-866A-41E7273E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62" y="1318437"/>
            <a:ext cx="7083780" cy="38232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E5881A-F3CA-45B9-BFA8-1555F660FEF2}"/>
              </a:ext>
            </a:extLst>
          </p:cNvPr>
          <p:cNvSpPr/>
          <p:nvPr/>
        </p:nvSpPr>
        <p:spPr>
          <a:xfrm>
            <a:off x="958646" y="5237567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PGD </a:t>
            </a:r>
            <a:r>
              <a:rPr lang="en-US" dirty="0" err="1"/>
              <a:t>projet</a:t>
            </a:r>
            <a:r>
              <a:rPr lang="en-US" dirty="0"/>
              <a:t> vs PGD structure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97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B5093-4ABB-4FA6-AC62-33DCBDD6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PGD - BIOGER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7F4427B-060D-4EF6-9EA9-8EB352A16D2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CA" dirty="0"/>
              <a:t>Draft – dmp.opidor.fr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65D1D7-7B63-421F-8E25-4597D96CE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2" y="1340761"/>
            <a:ext cx="6928078" cy="38030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CA822-E663-4A8E-912D-CE24ABD436D7}"/>
              </a:ext>
            </a:extLst>
          </p:cNvPr>
          <p:cNvSpPr/>
          <p:nvPr/>
        </p:nvSpPr>
        <p:spPr>
          <a:xfrm>
            <a:off x="768122" y="5077369"/>
            <a:ext cx="7601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Création</a:t>
            </a:r>
            <a:r>
              <a:rPr lang="en-US" dirty="0"/>
              <a:t> d’un draft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français</a:t>
            </a:r>
            <a:r>
              <a:rPr lang="en-US" dirty="0"/>
              <a:t> pour </a:t>
            </a:r>
            <a:r>
              <a:rPr lang="en-US" dirty="0" err="1"/>
              <a:t>utiliser</a:t>
            </a:r>
            <a:r>
              <a:rPr lang="en-US" dirty="0"/>
              <a:t> le </a:t>
            </a:r>
            <a:r>
              <a:rPr lang="en-US" dirty="0" err="1"/>
              <a:t>modèle</a:t>
            </a:r>
            <a:r>
              <a:rPr lang="en-US" dirty="0"/>
              <a:t> de PGD </a:t>
            </a:r>
            <a:r>
              <a:rPr lang="en-US" dirty="0" err="1"/>
              <a:t>fourni</a:t>
            </a:r>
            <a:r>
              <a:rPr lang="en-US" dirty="0"/>
              <a:t> par INRAE</a:t>
            </a:r>
          </a:p>
          <a:p>
            <a:r>
              <a:rPr lang="en-US" dirty="0" err="1"/>
              <a:t>Possibilité</a:t>
            </a:r>
            <a:r>
              <a:rPr lang="en-US" dirty="0"/>
              <a:t> de faire </a:t>
            </a:r>
            <a:r>
              <a:rPr lang="en-US" dirty="0" err="1"/>
              <a:t>une</a:t>
            </a:r>
            <a:r>
              <a:rPr lang="en-US" dirty="0"/>
              <a:t> version anglaise =&gt; pas le </a:t>
            </a:r>
            <a:r>
              <a:rPr lang="en-US" dirty="0" err="1"/>
              <a:t>même</a:t>
            </a:r>
            <a:r>
              <a:rPr lang="en-US" dirty="0"/>
              <a:t> template…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choix</a:t>
            </a:r>
            <a:r>
              <a:rPr lang="en-US" dirty="0"/>
              <a:t>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159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B5093-4ABB-4FA6-AC62-33DCBDD6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PGD - BIOGER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7F4427B-060D-4EF6-9EA9-8EB352A16D2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CA" dirty="0"/>
              <a:t>Draft – dmp.opidor.fr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148014-FEB7-433B-9442-379D0B460A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50455" y="1350994"/>
            <a:ext cx="7260129" cy="479165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200" b="1" dirty="0"/>
              <a:t>Comment structurer le document ?</a:t>
            </a:r>
          </a:p>
          <a:p>
            <a:pPr marL="261850" indent="-261850">
              <a:buFont typeface="Arial"/>
              <a:buChar char="–"/>
              <a:defRPr/>
            </a:pPr>
            <a:r>
              <a:rPr lang="fr-FR" sz="2100" dirty="0"/>
              <a:t>Approche par sous-entités:</a:t>
            </a:r>
          </a:p>
          <a:p>
            <a:pPr marL="719050" lvl="1" indent="-261850">
              <a:buFont typeface="Arial"/>
              <a:buChar char="–"/>
              <a:defRPr/>
            </a:pPr>
            <a:r>
              <a:rPr lang="fr-FR" dirty="0"/>
              <a:t>Plateau </a:t>
            </a:r>
            <a:r>
              <a:rPr lang="fr-FR" dirty="0" err="1"/>
              <a:t>bioinfo</a:t>
            </a:r>
            <a:endParaRPr lang="fr-FR" dirty="0"/>
          </a:p>
          <a:p>
            <a:pPr marL="719050" lvl="1" indent="-261850">
              <a:buFont typeface="Arial"/>
              <a:buChar char="–"/>
              <a:defRPr/>
            </a:pPr>
            <a:r>
              <a:rPr lang="fr-FR" dirty="0"/>
              <a:t>Plateau </a:t>
            </a:r>
            <a:r>
              <a:rPr lang="fr-FR" dirty="0" err="1"/>
              <a:t>cyto</a:t>
            </a:r>
            <a:endParaRPr lang="fr-FR" dirty="0"/>
          </a:p>
          <a:p>
            <a:pPr marL="719050" lvl="1" indent="-261850">
              <a:buFont typeface="Arial"/>
              <a:buChar char="–"/>
              <a:defRPr/>
            </a:pPr>
            <a:r>
              <a:rPr lang="fr-FR" dirty="0"/>
              <a:t>Équipes ?</a:t>
            </a:r>
          </a:p>
          <a:p>
            <a:pPr marL="261850" indent="-261850">
              <a:buFont typeface="Arial"/>
              <a:buChar char="–"/>
              <a:defRPr/>
            </a:pPr>
            <a:r>
              <a:rPr lang="fr-FR" sz="2100" dirty="0">
                <a:solidFill>
                  <a:schemeClr val="tx1"/>
                </a:solidFill>
              </a:rPr>
              <a:t>Approche par produits de recherche:</a:t>
            </a:r>
          </a:p>
          <a:p>
            <a:pPr marL="719050" lvl="1" indent="-261850">
              <a:buFont typeface="Arial"/>
              <a:buChar char="–"/>
              <a:defRPr/>
            </a:pPr>
            <a:r>
              <a:rPr lang="fr-FR" dirty="0"/>
              <a:t>Jeu de données, logiciel, workflow, échantillon, protocole...</a:t>
            </a:r>
          </a:p>
          <a:p>
            <a:pPr marL="261850" indent="-261850">
              <a:buFont typeface="Arial"/>
              <a:buChar char="–"/>
              <a:defRPr/>
            </a:pPr>
            <a:r>
              <a:rPr lang="fr-FR" sz="2100" dirty="0">
                <a:solidFill>
                  <a:schemeClr val="tx1"/>
                </a:solidFill>
              </a:rPr>
              <a:t>Approche mixte ?:</a:t>
            </a:r>
          </a:p>
          <a:p>
            <a:pPr marL="719050" lvl="1" indent="-261850">
              <a:buFont typeface="Arial"/>
              <a:buChar char="–"/>
              <a:defRPr/>
            </a:pPr>
            <a:r>
              <a:rPr lang="fr-FR" sz="2100" dirty="0"/>
              <a:t>Plateau </a:t>
            </a:r>
            <a:r>
              <a:rPr lang="fr-FR" sz="2100" dirty="0" err="1"/>
              <a:t>bioinfo</a:t>
            </a:r>
            <a:endParaRPr lang="fr-FR" sz="2100" dirty="0"/>
          </a:p>
          <a:p>
            <a:pPr marL="719050" lvl="1" indent="-261850">
              <a:buFont typeface="Arial"/>
              <a:buChar char="–"/>
              <a:defRPr/>
            </a:pPr>
            <a:r>
              <a:rPr lang="fr-FR" sz="2100" dirty="0"/>
              <a:t>Plateau </a:t>
            </a:r>
            <a:r>
              <a:rPr lang="fr-FR" sz="2100" dirty="0" err="1"/>
              <a:t>cyto</a:t>
            </a:r>
            <a:endParaRPr lang="fr-FR" sz="2100" dirty="0"/>
          </a:p>
          <a:p>
            <a:pPr marL="719050" lvl="1" indent="-261850">
              <a:buFont typeface="Arial"/>
              <a:buChar char="–"/>
              <a:defRPr/>
            </a:pPr>
            <a:r>
              <a:rPr lang="fr-FR" sz="2100" dirty="0"/>
              <a:t>Equipe =&gt; échantillons (collecte, stockage, partage,…)</a:t>
            </a:r>
          </a:p>
          <a:p>
            <a:pPr marL="0" lvl="1">
              <a:spcBef>
                <a:spcPts val="1000"/>
              </a:spcBef>
              <a:defRPr/>
            </a:pPr>
            <a:r>
              <a:rPr lang="fr-FR" sz="2200" b="1" dirty="0">
                <a:solidFill>
                  <a:schemeClr val="tx1"/>
                </a:solidFill>
              </a:rPr>
              <a:t>=&gt; Les sections peuvent être communes entre produits de recherche !</a:t>
            </a:r>
          </a:p>
          <a:p>
            <a:pPr marL="0" lvl="1">
              <a:spcBef>
                <a:spcPts val="1000"/>
              </a:spcBef>
              <a:defRPr/>
            </a:pPr>
            <a:endParaRPr lang="en-CA" sz="2400" dirty="0"/>
          </a:p>
          <a:p>
            <a:pPr marL="0" lvl="1">
              <a:spcBef>
                <a:spcPts val="1000"/>
              </a:spcBef>
              <a:defRPr/>
            </a:pP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66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B5093-4ABB-4FA6-AC62-33DCBDD6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PGD - BIOGER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7F4427B-060D-4EF6-9EA9-8EB352A16D2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CA" dirty="0"/>
              <a:t>Draft – dmp.opidor.fr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148014-FEB7-433B-9442-379D0B460A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50455" y="1350994"/>
            <a:ext cx="7260129" cy="259616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1000"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200" b="1" dirty="0"/>
              <a:t>A retenir:</a:t>
            </a:r>
          </a:p>
          <a:p>
            <a:pPr marL="261850" indent="-261850">
              <a:buFont typeface="Arial"/>
              <a:buChar char="–"/>
              <a:defRPr/>
            </a:pPr>
            <a:r>
              <a:rPr lang="fr-FR" sz="2100" dirty="0"/>
              <a:t>Toutes personnes amenées à « manipuler des données » doivent se référer au PGD</a:t>
            </a:r>
          </a:p>
          <a:p>
            <a:pPr marL="261850" indent="-261850">
              <a:buFont typeface="Arial"/>
              <a:buChar char="–"/>
              <a:defRPr/>
            </a:pPr>
            <a:r>
              <a:rPr lang="fr-FR" sz="2100" dirty="0"/>
              <a:t>Toutes les personnes de l’unité peuvent demander à faire évoluer le PGD et contribuer à son écriture</a:t>
            </a:r>
          </a:p>
          <a:p>
            <a:pPr marL="261850" indent="-261850">
              <a:buFont typeface="Arial"/>
              <a:buChar char="–"/>
              <a:defRPr/>
            </a:pPr>
            <a:r>
              <a:rPr lang="fr-FR" sz="2100" dirty="0"/>
              <a:t>Le PGD peut être cité dans les rédactions de projet comme base de la gestion des données si il couvre les données traitées.</a:t>
            </a:r>
            <a:endParaRPr lang="fr-FR" dirty="0"/>
          </a:p>
          <a:p>
            <a:pPr marL="719050" lvl="1" indent="-261850">
              <a:buFont typeface="Arial"/>
              <a:buChar char="–"/>
              <a:defRPr/>
            </a:pPr>
            <a:endParaRPr lang="fr-FR" dirty="0"/>
          </a:p>
          <a:p>
            <a:pPr marL="719050" lvl="1" indent="-261850">
              <a:buFont typeface="Arial"/>
              <a:buChar char="–"/>
              <a:defRPr/>
            </a:pP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BBD77D-CA9F-4529-985F-AC62EE1145BE}"/>
              </a:ext>
            </a:extLst>
          </p:cNvPr>
          <p:cNvSpPr/>
          <p:nvPr/>
        </p:nvSpPr>
        <p:spPr>
          <a:xfrm>
            <a:off x="1188720" y="4253352"/>
            <a:ext cx="4572000" cy="9284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1000"/>
              </a:spcBef>
              <a:defRPr/>
            </a:pPr>
            <a:r>
              <a:rPr lang="fr-FR" sz="2200" b="1" dirty="0"/>
              <a:t>PGD de BIOGER:</a:t>
            </a:r>
          </a:p>
          <a:p>
            <a:pPr marL="0" lvl="1">
              <a:spcBef>
                <a:spcPts val="1000"/>
              </a:spcBef>
              <a:defRPr/>
            </a:pPr>
            <a:r>
              <a:rPr lang="en-CA" sz="2400" dirty="0">
                <a:hlinkClick r:id="rId2"/>
              </a:rPr>
              <a:t>https://dmp.opidor.fr/plans/31892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6255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00DAC-58DA-4F8E-B071-0DD42628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Coût</a:t>
            </a:r>
            <a:r>
              <a:rPr lang="en-CA" dirty="0"/>
              <a:t> </a:t>
            </a:r>
            <a:r>
              <a:rPr lang="en-CA" dirty="0" err="1"/>
              <a:t>associé</a:t>
            </a:r>
            <a:r>
              <a:rPr lang="en-CA" dirty="0"/>
              <a:t> au stockage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DA2FF7-31A6-4830-AE3B-2328C753E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518" y="1037878"/>
            <a:ext cx="8654902" cy="5148462"/>
          </a:xfrm>
        </p:spPr>
        <p:txBody>
          <a:bodyPr>
            <a:normAutofit fontScale="92500" lnSpcReduction="20000"/>
          </a:bodyPr>
          <a:lstStyle/>
          <a:p>
            <a:r>
              <a:rPr lang="fr-FR" b="1" u="sng" dirty="0"/>
              <a:t>Au 31/10/2024</a:t>
            </a:r>
            <a:endParaRPr lang="fr-FR" dirty="0"/>
          </a:p>
          <a:p>
            <a:r>
              <a:rPr lang="fr-FR" dirty="0"/>
              <a:t>Pour les données gérées par le plateau </a:t>
            </a:r>
            <a:r>
              <a:rPr lang="fr-FR" dirty="0" err="1"/>
              <a:t>bioinformatique</a:t>
            </a:r>
            <a:r>
              <a:rPr lang="fr-FR" dirty="0"/>
              <a:t>:</a:t>
            </a:r>
          </a:p>
          <a:p>
            <a:r>
              <a:rPr lang="fr-FR" dirty="0"/>
              <a:t>La volumétrie de l'espace loué sur la plateforme </a:t>
            </a:r>
            <a:r>
              <a:rPr lang="fr-FR" dirty="0" err="1"/>
              <a:t>génotoul</a:t>
            </a:r>
            <a:r>
              <a:rPr lang="fr-FR" dirty="0"/>
              <a:t> (espace /</a:t>
            </a:r>
            <a:r>
              <a:rPr lang="fr-FR" dirty="0" err="1"/>
              <a:t>work</a:t>
            </a:r>
            <a:r>
              <a:rPr lang="fr-FR" dirty="0"/>
              <a:t>/</a:t>
            </a:r>
            <a:r>
              <a:rPr lang="fr-FR" dirty="0" err="1"/>
              <a:t>project</a:t>
            </a:r>
            <a:r>
              <a:rPr lang="fr-FR" dirty="0"/>
              <a:t>/</a:t>
            </a:r>
            <a:r>
              <a:rPr lang="fr-FR" dirty="0" err="1"/>
              <a:t>bbdata</a:t>
            </a:r>
            <a:r>
              <a:rPr lang="fr-FR" dirty="0"/>
              <a:t>, est de 12To répartis: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workdir</a:t>
            </a:r>
            <a:r>
              <a:rPr lang="fr-FR" dirty="0"/>
              <a:t> (analyses): 4To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data-browser (données exposées): 6.9To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data-4webapplis: 60Go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myGenomeBrowser</a:t>
            </a:r>
            <a:r>
              <a:rPr lang="fr-FR" dirty="0"/>
              <a:t>: 183Go</a:t>
            </a:r>
          </a:p>
          <a:p>
            <a:r>
              <a:rPr lang="fr-FR" b="1" dirty="0"/>
              <a:t>	=&gt; Coût annuel 1800 euros</a:t>
            </a:r>
          </a:p>
          <a:p>
            <a:endParaRPr lang="fr-FR" b="1" dirty="0"/>
          </a:p>
          <a:p>
            <a:r>
              <a:rPr lang="fr-FR" dirty="0"/>
              <a:t>Le volume possible de sauvegarde sur la brique de stockage </a:t>
            </a:r>
            <a:r>
              <a:rPr lang="fr-FR" dirty="0" err="1"/>
              <a:t>AgroDataRing</a:t>
            </a:r>
            <a:r>
              <a:rPr lang="fr-FR" dirty="0"/>
              <a:t> de BIOGER (DC IDF – financement SPS) est de 80To avec réplication sur stockage à Toulouse répartis: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archive (double backup Toulouse): 9.1To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local (backup /</a:t>
            </a:r>
            <a:r>
              <a:rPr lang="fr-FR" dirty="0" err="1"/>
              <a:t>work</a:t>
            </a:r>
            <a:r>
              <a:rPr lang="fr-FR" dirty="0"/>
              <a:t>/</a:t>
            </a:r>
            <a:r>
              <a:rPr lang="fr-FR" dirty="0" err="1"/>
              <a:t>project</a:t>
            </a:r>
            <a:r>
              <a:rPr lang="fr-FR" dirty="0"/>
              <a:t>/</a:t>
            </a:r>
            <a:r>
              <a:rPr lang="fr-FR" dirty="0" err="1"/>
              <a:t>bbdata</a:t>
            </a:r>
            <a:r>
              <a:rPr lang="fr-FR" dirty="0"/>
              <a:t> </a:t>
            </a:r>
            <a:r>
              <a:rPr lang="fr-FR" dirty="0" err="1"/>
              <a:t>genotoul</a:t>
            </a:r>
            <a:r>
              <a:rPr lang="fr-FR" dirty="0"/>
              <a:t>): 14To</a:t>
            </a:r>
          </a:p>
          <a:p>
            <a:pPr marL="0" lvl="1">
              <a:spcBef>
                <a:spcPts val="1000"/>
              </a:spcBef>
            </a:pPr>
            <a:r>
              <a:rPr lang="fr-FR" sz="1600" b="1" dirty="0">
                <a:solidFill>
                  <a:schemeClr val="tx1"/>
                </a:solidFill>
              </a:rPr>
              <a:t>	=&gt; Coût annuel 0 euros (coût humain administration + réunion), migration sur Datacenter DROCC ouest (Toulouse) , coût annuel à prévoir (30-40 euros/To)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rgbClr val="FF0000"/>
                </a:solidFill>
              </a:rPr>
              <a:t>A terme coût global 1To (analyse + stockage) =&gt; 180 euros/an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590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9C77A-579C-4F62-8117-E78F0B59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dirty="0" err="1"/>
              <a:t>noter</a:t>
            </a:r>
            <a:endParaRPr lang="en-CA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16D131-6247-486B-8DC0-E0E8F1A89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50458" y="909034"/>
            <a:ext cx="7260129" cy="148364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1000"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200" b="1" dirty="0"/>
              <a:t>Ontologie/Catalogues – </a:t>
            </a:r>
            <a:r>
              <a:rPr lang="fr-FR" sz="2200" b="1" dirty="0" err="1"/>
              <a:t>linked</a:t>
            </a:r>
            <a:r>
              <a:rPr lang="fr-FR" sz="2200" b="1" dirty="0"/>
              <a:t> data:</a:t>
            </a:r>
          </a:p>
          <a:p>
            <a:pPr>
              <a:defRPr/>
            </a:pPr>
            <a:r>
              <a:rPr lang="fr-FR" sz="2100" dirty="0"/>
              <a:t>Beaucoup d’informations sont issues de catalogues externes qu’il faut aussi mettre à jour !!!! </a:t>
            </a:r>
            <a:r>
              <a:rPr lang="fr-FR" sz="2100" dirty="0" err="1"/>
              <a:t>Linked</a:t>
            </a:r>
            <a:r>
              <a:rPr lang="fr-FR" sz="2100" dirty="0"/>
              <a:t> data.</a:t>
            </a:r>
          </a:p>
          <a:p>
            <a:pPr>
              <a:defRPr/>
            </a:pPr>
            <a:r>
              <a:rPr lang="fr-FR" sz="2100" dirty="0"/>
              <a:t>Ex: BIOGER =&gt; ROR </a:t>
            </a:r>
            <a:r>
              <a:rPr lang="fr-FR" sz="2100" dirty="0">
                <a:hlinkClick r:id="rId2"/>
              </a:rPr>
              <a:t>https://ror.org/049q30t56</a:t>
            </a:r>
            <a:r>
              <a:rPr lang="fr-FR" sz="2100" dirty="0"/>
              <a:t> </a:t>
            </a:r>
            <a:endParaRPr lang="fr-FR" sz="2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FCD93C-D860-466D-80CC-01F8E1D2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59" y="2392680"/>
            <a:ext cx="4504401" cy="2868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8F5251-FC98-4318-B76C-C125F50BD38B}"/>
              </a:ext>
            </a:extLst>
          </p:cNvPr>
          <p:cNvSpPr/>
          <p:nvPr/>
        </p:nvSpPr>
        <p:spPr>
          <a:xfrm>
            <a:off x="1250458" y="5381514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Personnel: ORCID</a:t>
            </a:r>
          </a:p>
        </p:txBody>
      </p:sp>
    </p:spTree>
    <p:extLst>
      <p:ext uri="{BB962C8B-B14F-4D97-AF65-F5344CB8AC3E}">
        <p14:creationId xmlns:p14="http://schemas.microsoft.com/office/powerpoint/2010/main" val="286808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0860881" name="Title 1"/>
          <p:cNvSpPr>
            <a:spLocks noGrp="1"/>
          </p:cNvSpPr>
          <p:nvPr>
            <p:ph type="title"/>
          </p:nvPr>
        </p:nvSpPr>
        <p:spPr bwMode="auto">
          <a:xfrm>
            <a:off x="848331" y="149626"/>
            <a:ext cx="7662254" cy="888248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en-US" sz="2400" b="1" i="0" u="none" strike="noStrike" cap="none" spc="0">
                <a:solidFill>
                  <a:srgbClr val="00A3A6"/>
                </a:solidFill>
                <a:latin typeface="Calibri Light"/>
                <a:ea typeface="Arial"/>
                <a:cs typeface="Arial"/>
              </a:rPr>
              <a:t>Mise en place SO – action </a:t>
            </a:r>
            <a:r>
              <a:rPr sz="2400"/>
              <a:t>4</a:t>
            </a:r>
          </a:p>
        </p:txBody>
      </p:sp>
      <p:sp>
        <p:nvSpPr>
          <p:cNvPr id="1494252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0455" y="1537853"/>
            <a:ext cx="7260129" cy="40067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u="sng">
                <a:solidFill>
                  <a:schemeClr val="hlink"/>
                </a:solidFill>
                <a:hlinkClick r:id="rId2" tooltip="https://elearning.formation-permanente.inrae.fr/course/view.php?id=668&amp;section=0"/>
              </a:rPr>
              <a:t>elearning.formation-permanente.inrae.fr</a:t>
            </a:r>
            <a:endParaRPr/>
          </a:p>
        </p:txBody>
      </p:sp>
      <p:sp>
        <p:nvSpPr>
          <p:cNvPr id="581019425" name="Subtitle 2"/>
          <p:cNvSpPr>
            <a:spLocks noGrp="1"/>
          </p:cNvSpPr>
          <p:nvPr>
            <p:ph type="subTitle" idx="10"/>
          </p:nvPr>
        </p:nvSpPr>
        <p:spPr bwMode="auto">
          <a:xfrm>
            <a:off x="1250455" y="858835"/>
            <a:ext cx="7260125" cy="67901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987017736" name="Image 98701773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47570" y="88474"/>
            <a:ext cx="3574066" cy="1741982"/>
          </a:xfrm>
          <a:prstGeom prst="rect">
            <a:avLst/>
          </a:prstGeom>
        </p:spPr>
      </p:pic>
      <p:pic>
        <p:nvPicPr>
          <p:cNvPr id="1802248679" name="Image 180224867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0954" y="2016439"/>
            <a:ext cx="3818749" cy="3528143"/>
          </a:xfrm>
          <a:prstGeom prst="rect">
            <a:avLst/>
          </a:prstGeom>
        </p:spPr>
      </p:pic>
      <p:sp>
        <p:nvSpPr>
          <p:cNvPr id="572566152" name=" 2041814036"/>
          <p:cNvSpPr/>
          <p:nvPr/>
        </p:nvSpPr>
        <p:spPr bwMode="auto">
          <a:xfrm>
            <a:off x="4735800" y="4419360"/>
            <a:ext cx="19080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sz="900" b="0" strike="noStrike" spc="0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838232013" name=" 11"/>
          <p:cNvSpPr/>
          <p:nvPr/>
        </p:nvSpPr>
        <p:spPr bwMode="auto">
          <a:xfrm>
            <a:off x="4735800" y="4419360"/>
            <a:ext cx="19080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sz="900" b="0" strike="noStrike" spc="0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172183968" name="Ellipse 12"/>
          <p:cNvSpPr/>
          <p:nvPr/>
        </p:nvSpPr>
        <p:spPr bwMode="auto">
          <a:xfrm>
            <a:off x="4423320" y="3419550"/>
            <a:ext cx="1937209" cy="53783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Cycle de vie de la donnée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690495" name="Ellipse 13"/>
          <p:cNvSpPr/>
          <p:nvPr/>
        </p:nvSpPr>
        <p:spPr bwMode="auto">
          <a:xfrm>
            <a:off x="4752619" y="2599019"/>
            <a:ext cx="1822982" cy="450000"/>
          </a:xfrm>
          <a:prstGeom prst="ellipse">
            <a:avLst/>
          </a:prstGeom>
          <a:gradFill rotWithShape="0">
            <a:gsLst>
              <a:gs pos="0">
                <a:srgbClr val="710000"/>
              </a:gs>
              <a:gs pos="100000">
                <a:srgbClr val="A10000"/>
              </a:gs>
            </a:gsLst>
            <a:lin ang="0" scaled="1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Plan de gestion de donnée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888673" name="Ellipse 14"/>
          <p:cNvSpPr/>
          <p:nvPr/>
        </p:nvSpPr>
        <p:spPr bwMode="auto">
          <a:xfrm>
            <a:off x="4477587" y="4138649"/>
            <a:ext cx="1681824" cy="4259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Données sensibles et RGPD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936911" name="Ellipse 15"/>
          <p:cNvSpPr/>
          <p:nvPr/>
        </p:nvSpPr>
        <p:spPr bwMode="auto">
          <a:xfrm>
            <a:off x="5964840" y="3103199"/>
            <a:ext cx="1685313" cy="43801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Qualité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724587" name="Ellipse 16"/>
          <p:cNvSpPr/>
          <p:nvPr/>
        </p:nvSpPr>
        <p:spPr bwMode="auto">
          <a:xfrm>
            <a:off x="6159411" y="3740759"/>
            <a:ext cx="1296169" cy="280080"/>
          </a:xfrm>
          <a:prstGeom prst="ellipse">
            <a:avLst/>
          </a:prstGeom>
          <a:solidFill>
            <a:srgbClr val="8AE91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rgbClr val="002060"/>
                </a:solidFill>
                <a:latin typeface="Calibri"/>
                <a:ea typeface="Arial"/>
              </a:rPr>
              <a:t>Inventaire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7517762" name="Ellipse 17"/>
          <p:cNvSpPr/>
          <p:nvPr/>
        </p:nvSpPr>
        <p:spPr bwMode="auto">
          <a:xfrm>
            <a:off x="4916160" y="2018082"/>
            <a:ext cx="1495800" cy="402327"/>
          </a:xfrm>
          <a:prstGeom prst="ellipse">
            <a:avLst/>
          </a:prstGeom>
          <a:solidFill>
            <a:srgbClr val="1DE3E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rgbClr val="002060"/>
                </a:solidFill>
                <a:latin typeface="Calibri"/>
                <a:ea typeface="Arial"/>
              </a:rPr>
              <a:t>Principes F.A.I.R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98905" name="Ellipse 18"/>
          <p:cNvSpPr/>
          <p:nvPr/>
        </p:nvSpPr>
        <p:spPr bwMode="auto">
          <a:xfrm>
            <a:off x="6493339" y="2340207"/>
            <a:ext cx="1396642" cy="3724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Formats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4671044" name="Ellipse 19"/>
          <p:cNvSpPr/>
          <p:nvPr/>
        </p:nvSpPr>
        <p:spPr bwMode="auto">
          <a:xfrm>
            <a:off x="7234602" y="2018082"/>
            <a:ext cx="1310759" cy="3221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rgbClr val="002060"/>
                </a:solidFill>
                <a:latin typeface="Calibri"/>
                <a:ea typeface="Arial"/>
              </a:rPr>
              <a:t>Métadonnées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529839" name="Ellipse 20"/>
          <p:cNvSpPr/>
          <p:nvPr/>
        </p:nvSpPr>
        <p:spPr bwMode="auto">
          <a:xfrm>
            <a:off x="7275600" y="2689767"/>
            <a:ext cx="1569170" cy="403767"/>
          </a:xfrm>
          <a:prstGeom prst="ellipse">
            <a:avLst/>
          </a:prstGeom>
          <a:solidFill>
            <a:srgbClr val="D03B3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Sémantique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0384731" name="Ellipse 21"/>
          <p:cNvSpPr/>
          <p:nvPr/>
        </p:nvSpPr>
        <p:spPr bwMode="auto">
          <a:xfrm>
            <a:off x="5186570" y="5544582"/>
            <a:ext cx="1520801" cy="5300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Politique et droit</a:t>
            </a:r>
            <a:endParaRPr sz="90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020921" name="Ellipse 22"/>
          <p:cNvSpPr/>
          <p:nvPr/>
        </p:nvSpPr>
        <p:spPr bwMode="auto">
          <a:xfrm>
            <a:off x="7527996" y="4564620"/>
            <a:ext cx="1493640" cy="48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Stockage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8158927" name="Ellipse 23"/>
          <p:cNvSpPr/>
          <p:nvPr/>
        </p:nvSpPr>
        <p:spPr bwMode="auto">
          <a:xfrm>
            <a:off x="7191661" y="3957390"/>
            <a:ext cx="1770920" cy="42245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Archivage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1010797" name="Ellipse 24"/>
          <p:cNvSpPr/>
          <p:nvPr/>
        </p:nvSpPr>
        <p:spPr bwMode="auto">
          <a:xfrm>
            <a:off x="6214637" y="4383359"/>
            <a:ext cx="1581306" cy="362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Entrepôts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439664" name="Ellipse 25"/>
          <p:cNvSpPr/>
          <p:nvPr/>
        </p:nvSpPr>
        <p:spPr bwMode="auto">
          <a:xfrm>
            <a:off x="4710913" y="4805820"/>
            <a:ext cx="2507852" cy="53856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rgbClr val="002060"/>
                </a:solidFill>
                <a:latin typeface="Calibri"/>
                <a:ea typeface="Arial"/>
              </a:rPr>
              <a:t>Reproductibilité, réutilisation et valorisation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736090" name="Ellipse 26"/>
          <p:cNvSpPr/>
          <p:nvPr/>
        </p:nvSpPr>
        <p:spPr bwMode="auto">
          <a:xfrm>
            <a:off x="6807496" y="5269221"/>
            <a:ext cx="1867051" cy="395820"/>
          </a:xfrm>
          <a:prstGeom prst="ellipse">
            <a:avLst/>
          </a:prstGeom>
          <a:solidFill>
            <a:srgbClr val="E11F9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CH" sz="900" b="0" strike="noStrike" spc="0">
                <a:solidFill>
                  <a:schemeClr val="lt1"/>
                </a:solidFill>
                <a:latin typeface="Calibri"/>
                <a:ea typeface="Arial"/>
              </a:rPr>
              <a:t>Relation et communication</a:t>
            </a:r>
            <a:endParaRPr sz="9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0987313" name="Title 1"/>
          <p:cNvSpPr>
            <a:spLocks noGrp="1"/>
          </p:cNvSpPr>
          <p:nvPr>
            <p:ph type="title"/>
          </p:nvPr>
        </p:nvSpPr>
        <p:spPr bwMode="auto">
          <a:xfrm>
            <a:off x="848331" y="149628"/>
            <a:ext cx="7662256" cy="888250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en-US" sz="2400" b="1" i="0" u="none" strike="noStrike" cap="none" spc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Propositions d’actions </a:t>
            </a:r>
            <a:endParaRPr sz="2400"/>
          </a:p>
        </p:txBody>
      </p:sp>
      <p:sp>
        <p:nvSpPr>
          <p:cNvPr id="1253706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0455" y="1537854"/>
            <a:ext cx="7886763" cy="435209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716971" lvl="1" indent="-316921">
              <a:buFont typeface="Arial"/>
              <a:buChar char="–"/>
              <a:defRPr/>
            </a:pP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Quels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types de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données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?</a:t>
            </a:r>
            <a:endParaRPr sz="16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16971" lvl="1" indent="-316921">
              <a:buFont typeface="Arial"/>
              <a:buChar char="–"/>
              <a:defRPr/>
            </a:pPr>
            <a:endParaRPr sz="1600" b="0" dirty="0"/>
          </a:p>
          <a:p>
            <a:pPr marL="716971" lvl="1" indent="-316921">
              <a:buFont typeface="Arial"/>
              <a:buChar char="–"/>
              <a:defRPr/>
            </a:pP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Quelles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sont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mes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pratiques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actuelles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SO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autour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de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chaque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type de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données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?</a:t>
            </a:r>
            <a:endParaRPr sz="16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17021" lvl="2" indent="-316921">
              <a:buFont typeface="Arial"/>
              <a:buChar char="–"/>
              <a:defRPr/>
            </a:pP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Pratiques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avec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outils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INRAE</a:t>
            </a:r>
            <a:endParaRPr sz="16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17021" lvl="2" indent="-316921">
              <a:buFont typeface="Arial"/>
              <a:buChar char="–"/>
              <a:defRPr/>
            </a:pP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Pratiques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avec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autres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outils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de partage (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dépôt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dans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banque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de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données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publiques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sz="16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17021" lvl="2" indent="-316921">
              <a:buFont typeface="Arial"/>
              <a:buChar char="–"/>
              <a:defRPr/>
            </a:pP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Pratiques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collectives (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échelle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équipe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,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échelle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unité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sz="16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17021" lvl="2" indent="-316921">
              <a:buFont typeface="Arial"/>
              <a:buChar char="–"/>
              <a:defRPr/>
            </a:pP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Pratiques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individuelles</a:t>
            </a:r>
            <a:endParaRPr sz="1600" b="0" dirty="0"/>
          </a:p>
          <a:p>
            <a:pPr marL="1117021" lvl="2" indent="-316921">
              <a:buFont typeface="Arial"/>
              <a:buChar char="–"/>
              <a:defRPr/>
            </a:pP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Qu’est-ce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que je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pourrais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faire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évoluer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faire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connaître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partager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mutualiser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?</a:t>
            </a:r>
            <a:endParaRPr sz="16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2">
              <a:defRPr/>
            </a:pPr>
            <a:endParaRPr sz="1600" b="0" dirty="0"/>
          </a:p>
          <a:p>
            <a:pPr marL="661899" lvl="1" indent="-261849">
              <a:buFont typeface="Arial"/>
              <a:buChar char="–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Y a t-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il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des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données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pour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lesquelles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mes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pratiques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SO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sont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inexistantes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?</a:t>
            </a:r>
            <a:endParaRPr sz="1600" b="0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661898" lvl="1" indent="-261848">
              <a:buFont typeface="Arial"/>
              <a:buChar char="–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Est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ce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que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j’ai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besoin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1600" b="0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d’aide</a:t>
            </a:r>
            <a:r>
              <a:rPr lang="en-US" sz="16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/ de formation ?</a:t>
            </a:r>
            <a:endParaRPr sz="1600"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1733591581" name="Subtitle 2"/>
          <p:cNvSpPr>
            <a:spLocks noGrp="1"/>
          </p:cNvSpPr>
          <p:nvPr>
            <p:ph type="subTitle" idx="10"/>
          </p:nvPr>
        </p:nvSpPr>
        <p:spPr bwMode="auto">
          <a:xfrm>
            <a:off x="1250458" y="858837"/>
            <a:ext cx="7260127" cy="67901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t>Au niveau agent / analyser sa pratique de la SO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8217673" name="Title 1"/>
          <p:cNvSpPr>
            <a:spLocks noGrp="1"/>
          </p:cNvSpPr>
          <p:nvPr>
            <p:ph type="title"/>
          </p:nvPr>
        </p:nvSpPr>
        <p:spPr bwMode="auto">
          <a:xfrm>
            <a:off x="848331" y="149628"/>
            <a:ext cx="7662256" cy="888250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t>Propositions d’actions </a:t>
            </a:r>
          </a:p>
        </p:txBody>
      </p:sp>
      <p:sp>
        <p:nvSpPr>
          <p:cNvPr id="16087127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0455" y="1350994"/>
            <a:ext cx="7260129" cy="479165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1000"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200" b="1" dirty="0"/>
              <a:t>Quoi ?</a:t>
            </a:r>
          </a:p>
          <a:p>
            <a:pPr marL="261850" indent="-261850">
              <a:buFont typeface="Arial"/>
              <a:buChar char="–"/>
              <a:defRPr/>
            </a:pPr>
            <a:r>
              <a:rPr dirty="0"/>
              <a:t>Atelier </a:t>
            </a:r>
            <a:r>
              <a:rPr dirty="0" err="1"/>
              <a:t>échange</a:t>
            </a:r>
            <a:r>
              <a:rPr dirty="0"/>
              <a:t> </a:t>
            </a:r>
            <a:r>
              <a:rPr dirty="0" err="1"/>
              <a:t>pratique</a:t>
            </a:r>
            <a:r>
              <a:rPr dirty="0"/>
              <a:t> SO des agents</a:t>
            </a:r>
          </a:p>
          <a:p>
            <a:pPr marL="261850" indent="-261850">
              <a:buFont typeface="Arial"/>
              <a:buChar char="–"/>
              <a:defRPr/>
            </a:pPr>
            <a:r>
              <a:rPr dirty="0" err="1"/>
              <a:t>Rédaction</a:t>
            </a:r>
            <a:r>
              <a:rPr dirty="0"/>
              <a:t> d’un plan de gestion de structure</a:t>
            </a:r>
          </a:p>
          <a:p>
            <a:pPr marL="261850" indent="-261850">
              <a:buFont typeface="Arial"/>
              <a:buChar char="–"/>
              <a:defRPr/>
            </a:pPr>
            <a:r>
              <a:rPr dirty="0" err="1"/>
              <a:t>Création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page HAL </a:t>
            </a:r>
            <a:r>
              <a:rPr dirty="0" err="1"/>
              <a:t>dédiée</a:t>
            </a:r>
            <a:r>
              <a:rPr dirty="0"/>
              <a:t> BIOGER (</a:t>
            </a:r>
            <a:r>
              <a:rPr u="sng" dirty="0">
                <a:solidFill>
                  <a:schemeClr val="hlink"/>
                </a:solidFill>
                <a:hlinkClick r:id="rId2" tooltip="https://hal.inrae.fr/page/creer-une-collection"/>
              </a:rPr>
              <a:t>https://hal.inrae.fr/page/creer-une-collection</a:t>
            </a:r>
            <a:r>
              <a:rPr dirty="0"/>
              <a:t>)</a:t>
            </a:r>
          </a:p>
          <a:p>
            <a:pPr marL="261850" indent="-261850">
              <a:buFont typeface="Arial"/>
              <a:buChar char="–"/>
              <a:defRPr/>
            </a:pPr>
            <a:r>
              <a:rPr dirty="0" err="1"/>
              <a:t>Création</a:t>
            </a:r>
            <a:r>
              <a:rPr dirty="0"/>
              <a:t> de collections BIOGER dans res</a:t>
            </a:r>
            <a:r>
              <a:rPr lang="fr-FR" dirty="0"/>
              <a:t>e</a:t>
            </a:r>
            <a:r>
              <a:rPr dirty="0"/>
              <a:t>arch.data.gouv.fr pour </a:t>
            </a:r>
            <a:r>
              <a:rPr dirty="0" err="1"/>
              <a:t>centraliser</a:t>
            </a:r>
            <a:r>
              <a:rPr dirty="0"/>
              <a:t> les </a:t>
            </a:r>
            <a:r>
              <a:rPr dirty="0" err="1"/>
              <a:t>dépôt</a:t>
            </a:r>
            <a:r>
              <a:rPr dirty="0"/>
              <a:t> de </a:t>
            </a:r>
            <a:r>
              <a:rPr dirty="0" err="1"/>
              <a:t>données</a:t>
            </a:r>
            <a:r>
              <a:rPr dirty="0"/>
              <a:t> de BIOGER</a:t>
            </a:r>
            <a:r>
              <a:rPr lang="fr-FR" dirty="0"/>
              <a:t> – prévision de dépôt ?</a:t>
            </a:r>
          </a:p>
          <a:p>
            <a:pPr marL="261850" indent="-261850">
              <a:buFont typeface="Arial"/>
              <a:buChar char="–"/>
              <a:defRPr/>
            </a:pPr>
            <a:r>
              <a:rPr dirty="0"/>
              <a:t>Ateliers </a:t>
            </a:r>
            <a:r>
              <a:rPr dirty="0" err="1"/>
              <a:t>autour</a:t>
            </a:r>
            <a:r>
              <a:rPr dirty="0"/>
              <a:t> du partage des </a:t>
            </a:r>
            <a:r>
              <a:rPr dirty="0" err="1"/>
              <a:t>données</a:t>
            </a:r>
            <a:r>
              <a:rPr dirty="0"/>
              <a:t> / analyses (ex </a:t>
            </a:r>
            <a:r>
              <a:rPr dirty="0" err="1"/>
              <a:t>RMarkdown</a:t>
            </a:r>
            <a:r>
              <a:rPr dirty="0"/>
              <a:t>, Notebook)</a:t>
            </a:r>
          </a:p>
          <a:p>
            <a:pPr marL="261849" indent="-261849">
              <a:buFont typeface="Arial"/>
              <a:buChar char="–"/>
              <a:defRPr/>
            </a:pPr>
            <a:r>
              <a:rPr dirty="0" err="1"/>
              <a:t>Rôle</a:t>
            </a:r>
            <a:r>
              <a:rPr dirty="0"/>
              <a:t> des </a:t>
            </a:r>
            <a:r>
              <a:rPr dirty="0" err="1"/>
              <a:t>plateaux</a:t>
            </a:r>
            <a:endParaRPr dirty="0"/>
          </a:p>
          <a:p>
            <a:pPr marL="261849" indent="-261849">
              <a:buFont typeface="Arial"/>
              <a:buChar char="–"/>
              <a:defRPr/>
            </a:pPr>
            <a:r>
              <a:rPr dirty="0"/>
              <a:t>Communication : </a:t>
            </a:r>
            <a:r>
              <a:rPr dirty="0" err="1"/>
              <a:t>centraliser</a:t>
            </a:r>
            <a:r>
              <a:rPr dirty="0"/>
              <a:t> </a:t>
            </a:r>
            <a:r>
              <a:rPr dirty="0" err="1"/>
              <a:t>l’information</a:t>
            </a:r>
            <a:r>
              <a:rPr dirty="0"/>
              <a:t> pour </a:t>
            </a:r>
            <a:r>
              <a:rPr dirty="0" err="1"/>
              <a:t>améliorer</a:t>
            </a:r>
            <a:r>
              <a:rPr dirty="0"/>
              <a:t> la vitrine de BIOGER</a:t>
            </a:r>
          </a:p>
          <a:p>
            <a:pPr marL="261848" indent="-261848">
              <a:buFont typeface="Arial"/>
              <a:buChar char="–"/>
              <a:defRPr/>
            </a:pPr>
            <a:r>
              <a:rPr dirty="0" err="1"/>
              <a:t>Réflexion</a:t>
            </a:r>
            <a:r>
              <a:rPr dirty="0"/>
              <a:t> collective </a:t>
            </a:r>
            <a:r>
              <a:rPr dirty="0" err="1"/>
              <a:t>autour</a:t>
            </a:r>
            <a:r>
              <a:rPr dirty="0"/>
              <a:t> du plan </a:t>
            </a:r>
            <a:r>
              <a:rPr dirty="0" err="1"/>
              <a:t>données</a:t>
            </a:r>
            <a:endParaRPr dirty="0"/>
          </a:p>
          <a:p>
            <a:pPr marL="261848" indent="-261848">
              <a:buFont typeface="Arial"/>
              <a:buChar char="–"/>
              <a:defRPr/>
            </a:pPr>
            <a:r>
              <a:rPr dirty="0" err="1"/>
              <a:t>Utilisation</a:t>
            </a:r>
            <a:r>
              <a:rPr dirty="0"/>
              <a:t> de </a:t>
            </a:r>
            <a:r>
              <a:rPr dirty="0" err="1"/>
              <a:t>licence</a:t>
            </a:r>
            <a:r>
              <a:rPr dirty="0"/>
              <a:t> sur </a:t>
            </a:r>
            <a:r>
              <a:rPr dirty="0" err="1"/>
              <a:t>ses</a:t>
            </a:r>
            <a:r>
              <a:rPr dirty="0"/>
              <a:t> documents</a:t>
            </a:r>
          </a:p>
          <a:p>
            <a:pPr marL="261850" indent="-261850">
              <a:buFont typeface="Arial"/>
              <a:buChar char="–"/>
              <a:defRPr/>
            </a:pPr>
            <a:endParaRPr dirty="0"/>
          </a:p>
        </p:txBody>
      </p:sp>
      <p:sp>
        <p:nvSpPr>
          <p:cNvPr id="2088048849" name="Subtitle 2"/>
          <p:cNvSpPr>
            <a:spLocks noGrp="1"/>
          </p:cNvSpPr>
          <p:nvPr>
            <p:ph type="subTitle" idx="10"/>
          </p:nvPr>
        </p:nvSpPr>
        <p:spPr bwMode="auto">
          <a:xfrm>
            <a:off x="1250458" y="858837"/>
            <a:ext cx="7260127" cy="67901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dirty="0"/>
              <a:t>Au </a:t>
            </a:r>
            <a:r>
              <a:rPr dirty="0" err="1"/>
              <a:t>niveau</a:t>
            </a:r>
            <a:r>
              <a:rPr dirty="0"/>
              <a:t> de </a:t>
            </a:r>
            <a:r>
              <a:rPr dirty="0" err="1"/>
              <a:t>l’unité</a:t>
            </a:r>
            <a:endParaRPr dirty="0"/>
          </a:p>
        </p:txBody>
      </p:sp>
      <p:pic>
        <p:nvPicPr>
          <p:cNvPr id="573835062" name="Image 57383506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30535" y="4813295"/>
            <a:ext cx="1166407" cy="4093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424921" name="Title 1"/>
          <p:cNvSpPr>
            <a:spLocks noGrp="1"/>
          </p:cNvSpPr>
          <p:nvPr>
            <p:ph type="title"/>
          </p:nvPr>
        </p:nvSpPr>
        <p:spPr bwMode="auto">
          <a:xfrm>
            <a:off x="848331" y="149627"/>
            <a:ext cx="7662255" cy="888249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t>Cycle vie données</a:t>
            </a:r>
          </a:p>
        </p:txBody>
      </p:sp>
      <p:sp>
        <p:nvSpPr>
          <p:cNvPr id="1051710616" name="Subtitle 2"/>
          <p:cNvSpPr>
            <a:spLocks noGrp="1"/>
          </p:cNvSpPr>
          <p:nvPr>
            <p:ph type="subTitle" idx="10"/>
          </p:nvPr>
        </p:nvSpPr>
        <p:spPr bwMode="auto">
          <a:xfrm>
            <a:off x="1250457" y="858836"/>
            <a:ext cx="7260126" cy="67901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dirty="0" err="1"/>
              <a:t>QualiNOUS</a:t>
            </a:r>
            <a:r>
              <a:rPr dirty="0"/>
              <a:t> INRAE: </a:t>
            </a:r>
            <a:r>
              <a:rPr lang="en-US" sz="1800" b="0" i="0" u="none" strike="noStrike" cap="none" spc="0" dirty="0">
                <a:solidFill>
                  <a:srgbClr val="275662"/>
                </a:solidFill>
                <a:latin typeface="Calibri"/>
                <a:ea typeface="Calibri"/>
                <a:cs typeface="Calibri"/>
              </a:rPr>
              <a:t>https://hal.inrae.fr/hal-03204351</a:t>
            </a:r>
            <a:endParaRPr dirty="0"/>
          </a:p>
        </p:txBody>
      </p:sp>
      <p:pic>
        <p:nvPicPr>
          <p:cNvPr id="917592353" name="Image 9175923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06920" y="1409699"/>
            <a:ext cx="3345075" cy="47119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424921" name="Title 1"/>
          <p:cNvSpPr>
            <a:spLocks noGrp="1"/>
          </p:cNvSpPr>
          <p:nvPr>
            <p:ph type="title"/>
          </p:nvPr>
        </p:nvSpPr>
        <p:spPr bwMode="auto">
          <a:xfrm>
            <a:off x="848331" y="149627"/>
            <a:ext cx="7662255" cy="888249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 dirty="0"/>
              <a:t>Concevoir le projet</a:t>
            </a:r>
            <a:endParaRPr dirty="0"/>
          </a:p>
        </p:txBody>
      </p:sp>
      <p:pic>
        <p:nvPicPr>
          <p:cNvPr id="917592353" name="Image 917592352"/>
          <p:cNvPicPr>
            <a:picLocks noChangeAspect="1"/>
          </p:cNvPicPr>
          <p:nvPr/>
        </p:nvPicPr>
        <p:blipFill rotWithShape="1">
          <a:blip r:embed="rId2"/>
          <a:srcRect t="3386" r="61522" b="64003"/>
          <a:stretch/>
        </p:blipFill>
        <p:spPr bwMode="auto">
          <a:xfrm>
            <a:off x="248008" y="1161920"/>
            <a:ext cx="3798016" cy="45341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D63C467-3B2B-4764-91D3-3C78E4606461}"/>
              </a:ext>
            </a:extLst>
          </p:cNvPr>
          <p:cNvSpPr txBox="1"/>
          <p:nvPr/>
        </p:nvSpPr>
        <p:spPr>
          <a:xfrm>
            <a:off x="4355967" y="1226525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de vie sur le plateau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bioinfo.bioger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E018F7-A8EE-4C09-9578-E7BDBBAF97EB}"/>
              </a:ext>
            </a:extLst>
          </p:cNvPr>
          <p:cNvSpPr txBox="1"/>
          <p:nvPr/>
        </p:nvSpPr>
        <p:spPr bwMode="auto">
          <a:xfrm>
            <a:off x="4323057" y="2153838"/>
            <a:ext cx="4668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Rédaction d’un Plan de Gestion des données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Aide à la conception du plan expérimental :</a:t>
            </a:r>
          </a:p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A quelle(s) question(s) le design de mon expérience permet-il de répondre ?</a:t>
            </a:r>
          </a:p>
        </p:txBody>
      </p:sp>
    </p:spTree>
    <p:extLst>
      <p:ext uri="{BB962C8B-B14F-4D97-AF65-F5344CB8AC3E}">
        <p14:creationId xmlns:p14="http://schemas.microsoft.com/office/powerpoint/2010/main" val="190196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680A8-D855-497F-A0F8-C3619ED6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les données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A9D934-5B28-49C1-98F8-735BE81DE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08" t="21518" r="20555" b="55601"/>
          <a:stretch/>
        </p:blipFill>
        <p:spPr bwMode="auto">
          <a:xfrm>
            <a:off x="152400" y="1411191"/>
            <a:ext cx="3683961" cy="345792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F36FB17-E78E-41C6-8AD6-0E431A96D6C5}"/>
              </a:ext>
            </a:extLst>
          </p:cNvPr>
          <p:cNvSpPr txBox="1"/>
          <p:nvPr/>
        </p:nvSpPr>
        <p:spPr bwMode="auto">
          <a:xfrm>
            <a:off x="4355967" y="1226525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de vie sur le plateau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bioinfo.bioger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AE4BCD-67AD-4BCF-A571-54853BD3C229}"/>
              </a:ext>
            </a:extLst>
          </p:cNvPr>
          <p:cNvSpPr txBox="1"/>
          <p:nvPr/>
        </p:nvSpPr>
        <p:spPr bwMode="auto">
          <a:xfrm>
            <a:off x="4323057" y="2153838"/>
            <a:ext cx="466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Fourniture d’un </a:t>
            </a:r>
            <a:r>
              <a:rPr lang="fr-FR" dirty="0" err="1"/>
              <a:t>template</a:t>
            </a:r>
            <a:r>
              <a:rPr lang="fr-FR" dirty="0"/>
              <a:t> de fichier de métadonnées à renseigner</a:t>
            </a:r>
          </a:p>
        </p:txBody>
      </p:sp>
    </p:spTree>
    <p:extLst>
      <p:ext uri="{BB962C8B-B14F-4D97-AF65-F5344CB8AC3E}">
        <p14:creationId xmlns:p14="http://schemas.microsoft.com/office/powerpoint/2010/main" val="225588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424921" name="Title 1"/>
          <p:cNvSpPr>
            <a:spLocks noGrp="1"/>
          </p:cNvSpPr>
          <p:nvPr>
            <p:ph type="title"/>
          </p:nvPr>
        </p:nvSpPr>
        <p:spPr bwMode="auto">
          <a:xfrm>
            <a:off x="848331" y="149627"/>
            <a:ext cx="7662255" cy="888249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 dirty="0"/>
              <a:t>Traiter les données</a:t>
            </a:r>
            <a:endParaRPr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FCA140-1D2B-4EF2-8365-E5A824686250}"/>
              </a:ext>
            </a:extLst>
          </p:cNvPr>
          <p:cNvSpPr txBox="1"/>
          <p:nvPr/>
        </p:nvSpPr>
        <p:spPr bwMode="auto">
          <a:xfrm>
            <a:off x="4355967" y="1226525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de vie sur le plateau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bioinfo.bioger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6036B6-FF15-4901-9BAE-0B2D808BA3AD}"/>
              </a:ext>
            </a:extLst>
          </p:cNvPr>
          <p:cNvSpPr txBox="1"/>
          <p:nvPr/>
        </p:nvSpPr>
        <p:spPr bwMode="auto">
          <a:xfrm>
            <a:off x="4041058" y="2149864"/>
            <a:ext cx="500461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Stocker les données &amp; métadonnées</a:t>
            </a:r>
          </a:p>
          <a:p>
            <a:r>
              <a:rPr lang="fr-FR" dirty="0"/>
              <a:t>	(vérifier l’intégrité)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Les rendre accessibles (sur la durée du projet):</a:t>
            </a:r>
          </a:p>
          <a:p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via data-browser public /privé</a:t>
            </a:r>
          </a:p>
          <a:p>
            <a:r>
              <a:rPr lang="fr-FR" dirty="0"/>
              <a:t>	</a:t>
            </a:r>
            <a:r>
              <a:rPr lang="fr-FR" sz="1400" dirty="0">
                <a:hlinkClick r:id="rId2"/>
              </a:rPr>
              <a:t>https://bioinfo.bioger.inrae.fr/portal/data-browser/</a:t>
            </a:r>
            <a:endParaRPr lang="fr-FR" sz="1400" dirty="0"/>
          </a:p>
          <a:p>
            <a:endParaRPr lang="fr-FR" sz="1400" dirty="0"/>
          </a:p>
          <a:p>
            <a:r>
              <a:rPr lang="fr-FR" dirty="0"/>
              <a:t>	- via	l’espace /</a:t>
            </a:r>
            <a:r>
              <a:rPr lang="fr-FR" dirty="0" err="1"/>
              <a:t>work</a:t>
            </a:r>
            <a:r>
              <a:rPr lang="fr-FR" dirty="0"/>
              <a:t>/</a:t>
            </a:r>
            <a:r>
              <a:rPr lang="fr-FR" dirty="0" err="1"/>
              <a:t>project</a:t>
            </a:r>
            <a:r>
              <a:rPr lang="fr-FR" dirty="0"/>
              <a:t>/</a:t>
            </a:r>
            <a:r>
              <a:rPr lang="fr-FR" dirty="0" err="1"/>
              <a:t>bbdata</a:t>
            </a:r>
            <a:r>
              <a:rPr lang="fr-FR" dirty="0"/>
              <a:t>/</a:t>
            </a:r>
            <a:r>
              <a:rPr lang="fr-FR" dirty="0" err="1"/>
              <a:t>workdir</a:t>
            </a:r>
            <a:r>
              <a:rPr lang="fr-FR" dirty="0"/>
              <a:t> sur </a:t>
            </a:r>
            <a:r>
              <a:rPr lang="fr-FR" dirty="0" err="1"/>
              <a:t>genotoul</a:t>
            </a:r>
            <a:r>
              <a:rPr lang="fr-FR" dirty="0"/>
              <a:t> : pour analyse par plateau ou équipes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5486DB-891C-4079-9BD7-C6A2145EEE1A}"/>
              </a:ext>
            </a:extLst>
          </p:cNvPr>
          <p:cNvGrpSpPr/>
          <p:nvPr/>
        </p:nvGrpSpPr>
        <p:grpSpPr>
          <a:xfrm>
            <a:off x="686371" y="1595857"/>
            <a:ext cx="3266198" cy="4106853"/>
            <a:chOff x="686371" y="1595857"/>
            <a:chExt cx="3266198" cy="4106853"/>
          </a:xfrm>
        </p:grpSpPr>
        <p:pic>
          <p:nvPicPr>
            <p:cNvPr id="917592353" name="Image 917592352"/>
            <p:cNvPicPr>
              <a:picLocks noChangeAspect="1"/>
            </p:cNvPicPr>
            <p:nvPr/>
          </p:nvPicPr>
          <p:blipFill rotWithShape="1">
            <a:blip r:embed="rId3"/>
            <a:srcRect l="69102" t="29252" r="1338" b="44362"/>
            <a:stretch/>
          </p:blipFill>
          <p:spPr bwMode="auto">
            <a:xfrm>
              <a:off x="686371" y="1595857"/>
              <a:ext cx="3266198" cy="4106853"/>
            </a:xfrm>
            <a:prstGeom prst="rect">
              <a:avLst/>
            </a:prstGeom>
          </p:spPr>
        </p:pic>
        <p:sp>
          <p:nvSpPr>
            <p:cNvPr id="7" name="Triangle isocèle 6">
              <a:extLst>
                <a:ext uri="{FF2B5EF4-FFF2-40B4-BE49-F238E27FC236}">
                  <a16:creationId xmlns:a16="http://schemas.microsoft.com/office/drawing/2014/main" id="{30B0BA82-3088-4AE4-9344-69579C826BA7}"/>
                </a:ext>
              </a:extLst>
            </p:cNvPr>
            <p:cNvSpPr/>
            <p:nvPr/>
          </p:nvSpPr>
          <p:spPr bwMode="auto">
            <a:xfrm rot="10800000">
              <a:off x="686371" y="1595857"/>
              <a:ext cx="1339074" cy="1108014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8315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424921" name="Title 1"/>
          <p:cNvSpPr>
            <a:spLocks noGrp="1"/>
          </p:cNvSpPr>
          <p:nvPr>
            <p:ph type="title"/>
          </p:nvPr>
        </p:nvSpPr>
        <p:spPr bwMode="auto">
          <a:xfrm>
            <a:off x="848331" y="149627"/>
            <a:ext cx="7662255" cy="888249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 dirty="0"/>
              <a:t>Analyser les données</a:t>
            </a:r>
            <a:endParaRPr dirty="0"/>
          </a:p>
        </p:txBody>
      </p:sp>
      <p:pic>
        <p:nvPicPr>
          <p:cNvPr id="917592353" name="Image 917592352"/>
          <p:cNvPicPr>
            <a:picLocks noChangeAspect="1"/>
          </p:cNvPicPr>
          <p:nvPr/>
        </p:nvPicPr>
        <p:blipFill rotWithShape="1">
          <a:blip r:embed="rId2"/>
          <a:srcRect l="64249" t="60454" r="1595" b="5667"/>
          <a:stretch/>
        </p:blipFill>
        <p:spPr bwMode="auto">
          <a:xfrm>
            <a:off x="98323" y="978596"/>
            <a:ext cx="3507637" cy="4900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1C0E9FA-B4BC-402E-A62B-BED02000E186}"/>
              </a:ext>
            </a:extLst>
          </p:cNvPr>
          <p:cNvSpPr txBox="1"/>
          <p:nvPr/>
        </p:nvSpPr>
        <p:spPr bwMode="auto">
          <a:xfrm>
            <a:off x="4178987" y="1227255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de vie sur le plateau </a:t>
            </a:r>
            <a:r>
              <a:rPr lang="fr-F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bioinfo.bioger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3A65C9-C4B7-47E3-975F-BABC0AA3CC5F}"/>
              </a:ext>
            </a:extLst>
          </p:cNvPr>
          <p:cNvSpPr txBox="1"/>
          <p:nvPr/>
        </p:nvSpPr>
        <p:spPr bwMode="auto">
          <a:xfrm>
            <a:off x="3864078" y="2150594"/>
            <a:ext cx="500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Analyse ou aide à l’analyse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Génome, populations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Outils : </a:t>
            </a:r>
            <a:r>
              <a:rPr lang="fr-FR" dirty="0" err="1"/>
              <a:t>genome</a:t>
            </a:r>
            <a:r>
              <a:rPr lang="fr-FR" dirty="0"/>
              <a:t> browser, variant explorer…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0934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1167</Words>
  <Application>Microsoft Office PowerPoint</Application>
  <DocSecurity>0</DocSecurity>
  <PresentationFormat>Affichage à l'écran (4:3)</PresentationFormat>
  <Paragraphs>180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Raleway</vt:lpstr>
      <vt:lpstr>Symbol</vt:lpstr>
      <vt:lpstr>Times New Roman</vt:lpstr>
      <vt:lpstr>Wingdings</vt:lpstr>
      <vt:lpstr>Thème Office</vt:lpstr>
      <vt:lpstr>Science Ouverte – Plan de Gestion de données – INRAE / BIOGER</vt:lpstr>
      <vt:lpstr>Mise en place SO – action 4</vt:lpstr>
      <vt:lpstr>Propositions d’actions </vt:lpstr>
      <vt:lpstr>Propositions d’actions </vt:lpstr>
      <vt:lpstr>Cycle vie données</vt:lpstr>
      <vt:lpstr>Concevoir le projet</vt:lpstr>
      <vt:lpstr>Créer les données</vt:lpstr>
      <vt:lpstr>Traiter les données</vt:lpstr>
      <vt:lpstr>Analyser les données</vt:lpstr>
      <vt:lpstr>Conserver / archiver les données</vt:lpstr>
      <vt:lpstr>Diffuser les données et les métadonnées</vt:lpstr>
      <vt:lpstr>Ré-utiliser les données</vt:lpstr>
      <vt:lpstr>Cycle de vie des données à BIOGER – données de séquençage, avec le plateau bioinfo.bioger</vt:lpstr>
      <vt:lpstr>PGD - BIOGER</vt:lpstr>
      <vt:lpstr>PGD - BIOGER</vt:lpstr>
      <vt:lpstr>PGD - BIOGER</vt:lpstr>
      <vt:lpstr>PGD - BIOGER</vt:lpstr>
      <vt:lpstr>Coût associé au stockage </vt:lpstr>
      <vt:lpstr>A noter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arnaud</dc:creator>
  <cp:keywords/>
  <dc:description/>
  <cp:lastModifiedBy>Nicolas Lapalu</cp:lastModifiedBy>
  <cp:revision>289</cp:revision>
  <dcterms:created xsi:type="dcterms:W3CDTF">2019-12-11T10:12:20Z</dcterms:created>
  <dcterms:modified xsi:type="dcterms:W3CDTF">2024-10-31T14:42:10Z</dcterms:modified>
  <cp:category/>
  <dc:identifier/>
  <cp:contentStatus/>
  <dc:language/>
  <cp:version/>
</cp:coreProperties>
</file>