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62" r:id="rId3"/>
    <p:sldId id="257" r:id="rId4"/>
    <p:sldId id="258" r:id="rId5"/>
    <p:sldId id="259" r:id="rId6"/>
    <p:sldId id="260" r:id="rId7"/>
    <p:sldId id="261" r:id="rId8"/>
    <p:sldId id="269" r:id="rId9"/>
    <p:sldId id="263" r:id="rId10"/>
    <p:sldId id="265" r:id="rId11"/>
    <p:sldId id="264" r:id="rId12"/>
    <p:sldId id="268" r:id="rId13"/>
    <p:sldId id="267" r:id="rId14"/>
    <p:sldId id="266" r:id="rId15"/>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2FAE"/>
    <a:srgbClr val="E072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1" autoAdjust="0"/>
    <p:restoredTop sz="94660"/>
  </p:normalViewPr>
  <p:slideViewPr>
    <p:cSldViewPr snapToGrid="0">
      <p:cViewPr varScale="1">
        <p:scale>
          <a:sx n="116" d="100"/>
          <a:sy n="116" d="100"/>
        </p:scale>
        <p:origin x="10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pnas1.stockage.inra.fr\versailles-bioger-users$\nojacques\BIOGER\COLLECTION\Results-survey325946_15319.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pnas1.stockage.inra.fr\versailles-bioger-users$\nojacques\BIOGER\COLLECTION\Results-survey325946_15319.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t>BIOGER : 37.235 souches</a:t>
            </a:r>
          </a:p>
        </c:rich>
      </c:tx>
      <c:layout/>
      <c:overlay val="0"/>
      <c:spPr>
        <a:noFill/>
        <a:ln>
          <a:noFill/>
        </a:ln>
        <a:effectLst/>
      </c:spPr>
    </c:title>
    <c:autoTitleDeleted val="0"/>
    <c:plotArea>
      <c:layout/>
      <c:pieChart>
        <c:varyColors val="1"/>
        <c:ser>
          <c:idx val="0"/>
          <c:order val="0"/>
          <c:tx>
            <c:strRef>
              <c:f>Feuil1!$B$17</c:f>
              <c:strCache>
                <c:ptCount val="1"/>
                <c:pt idx="0">
                  <c:v>BIOGER</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243257241212801"/>
                  <c:y val="-0.1096417463946039"/>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0737057719417124"/>
                  <c:y val="1.07721050997657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6960832418202915E-2"/>
                  <c:y val="0.123155476533175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Feuil1!$C$16:$F$16</c:f>
              <c:strCache>
                <c:ptCount val="4"/>
                <c:pt idx="0">
                  <c:v>s_sauvages</c:v>
                </c:pt>
                <c:pt idx="1">
                  <c:v>s_issues_croisements</c:v>
                </c:pt>
                <c:pt idx="2">
                  <c:v>s_evoluees</c:v>
                </c:pt>
                <c:pt idx="3">
                  <c:v>mutants</c:v>
                </c:pt>
              </c:strCache>
            </c:strRef>
          </c:cat>
          <c:val>
            <c:numRef>
              <c:f>Feuil1!$C$17:$F$17</c:f>
              <c:numCache>
                <c:formatCode>General</c:formatCode>
                <c:ptCount val="4"/>
                <c:pt idx="0">
                  <c:v>25380</c:v>
                </c:pt>
                <c:pt idx="1">
                  <c:v>6718</c:v>
                </c:pt>
                <c:pt idx="2">
                  <c:v>100</c:v>
                </c:pt>
                <c:pt idx="3">
                  <c:v>5037</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t"/>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Entry>
      <c:legendEntry>
        <c:idx val="2"/>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Entry>
      <c:legendEntry>
        <c:idx val="3"/>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Distribution souches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cat>
            <c:strRef>
              <c:f>Feuil1!$L$38:$O$38</c:f>
              <c:strCache>
                <c:ptCount val="4"/>
                <c:pt idx="0">
                  <c:v> [souches sauvages]</c:v>
                </c:pt>
                <c:pt idx="1">
                  <c:v> [souches issues de croisements]</c:v>
                </c:pt>
                <c:pt idx="2">
                  <c:v> [souches évoluées]</c:v>
                </c:pt>
                <c:pt idx="3">
                  <c:v> [mutants]</c:v>
                </c:pt>
              </c:strCache>
            </c:strRef>
          </c:cat>
          <c:val>
            <c:numRef>
              <c:f>Feuil1!$L$39:$O$39</c:f>
            </c:numRef>
          </c:val>
        </c:ser>
        <c:ser>
          <c:idx val="1"/>
          <c:order val="1"/>
          <c:spPr>
            <a:solidFill>
              <a:schemeClr val="accent2"/>
            </a:solidFill>
            <a:ln>
              <a:noFill/>
            </a:ln>
            <a:effectLst/>
          </c:spPr>
          <c:invertIfNegative val="0"/>
          <c:cat>
            <c:strRef>
              <c:f>Feuil1!$L$38:$O$38</c:f>
              <c:strCache>
                <c:ptCount val="4"/>
                <c:pt idx="0">
                  <c:v> [souches sauvages]</c:v>
                </c:pt>
                <c:pt idx="1">
                  <c:v> [souches issues de croisements]</c:v>
                </c:pt>
                <c:pt idx="2">
                  <c:v> [souches évoluées]</c:v>
                </c:pt>
                <c:pt idx="3">
                  <c:v> [mutants]</c:v>
                </c:pt>
              </c:strCache>
            </c:strRef>
          </c:cat>
          <c:val>
            <c:numRef>
              <c:f>Feuil1!$L$40:$O$40</c:f>
            </c:numRef>
          </c:val>
        </c:ser>
        <c:ser>
          <c:idx val="2"/>
          <c:order val="2"/>
          <c:spPr>
            <a:solidFill>
              <a:schemeClr val="accent3"/>
            </a:solidFill>
            <a:ln>
              <a:noFill/>
            </a:ln>
            <a:effectLst/>
          </c:spPr>
          <c:invertIfNegative val="0"/>
          <c:cat>
            <c:strRef>
              <c:f>Feuil1!$L$38:$O$38</c:f>
              <c:strCache>
                <c:ptCount val="4"/>
                <c:pt idx="0">
                  <c:v> [souches sauvages]</c:v>
                </c:pt>
                <c:pt idx="1">
                  <c:v> [souches issues de croisements]</c:v>
                </c:pt>
                <c:pt idx="2">
                  <c:v> [souches évoluées]</c:v>
                </c:pt>
                <c:pt idx="3">
                  <c:v> [mutants]</c:v>
                </c:pt>
              </c:strCache>
            </c:strRef>
          </c:cat>
          <c:val>
            <c:numRef>
              <c:f>Feuil1!$L$41:$O$41</c:f>
            </c:numRef>
          </c:val>
        </c:ser>
        <c:ser>
          <c:idx val="3"/>
          <c:order val="3"/>
          <c:spPr>
            <a:solidFill>
              <a:schemeClr val="accent4"/>
            </a:solidFill>
            <a:ln>
              <a:noFill/>
            </a:ln>
            <a:effectLst/>
          </c:spPr>
          <c:invertIfNegative val="0"/>
          <c:cat>
            <c:strRef>
              <c:f>Feuil1!$L$38:$O$38</c:f>
              <c:strCache>
                <c:ptCount val="4"/>
                <c:pt idx="0">
                  <c:v> [souches sauvages]</c:v>
                </c:pt>
                <c:pt idx="1">
                  <c:v> [souches issues de croisements]</c:v>
                </c:pt>
                <c:pt idx="2">
                  <c:v> [souches évoluées]</c:v>
                </c:pt>
                <c:pt idx="3">
                  <c:v> [mutants]</c:v>
                </c:pt>
              </c:strCache>
            </c:strRef>
          </c:cat>
          <c:val>
            <c:numRef>
              <c:f>Feuil1!$L$42:$O$42</c:f>
            </c:numRef>
          </c:val>
        </c:ser>
        <c:ser>
          <c:idx val="4"/>
          <c:order val="4"/>
          <c:spPr>
            <a:solidFill>
              <a:schemeClr val="accent5"/>
            </a:solidFill>
            <a:ln>
              <a:noFill/>
            </a:ln>
            <a:effectLst/>
          </c:spPr>
          <c:invertIfNegative val="0"/>
          <c:cat>
            <c:strRef>
              <c:f>Feuil1!$L$38:$O$38</c:f>
              <c:strCache>
                <c:ptCount val="4"/>
                <c:pt idx="0">
                  <c:v> [souches sauvages]</c:v>
                </c:pt>
                <c:pt idx="1">
                  <c:v> [souches issues de croisements]</c:v>
                </c:pt>
                <c:pt idx="2">
                  <c:v> [souches évoluées]</c:v>
                </c:pt>
                <c:pt idx="3">
                  <c:v> [mutants]</c:v>
                </c:pt>
              </c:strCache>
            </c:strRef>
          </c:cat>
          <c:val>
            <c:numRef>
              <c:f>Feuil1!$L$43:$O$43</c:f>
            </c:numRef>
          </c:val>
        </c:ser>
        <c:ser>
          <c:idx val="5"/>
          <c:order val="5"/>
          <c:spPr>
            <a:solidFill>
              <a:schemeClr val="accent6"/>
            </a:solidFill>
            <a:ln>
              <a:noFill/>
            </a:ln>
            <a:effectLst/>
          </c:spPr>
          <c:invertIfNegative val="0"/>
          <c:cat>
            <c:strRef>
              <c:f>Feuil1!$L$38:$O$38</c:f>
              <c:strCache>
                <c:ptCount val="4"/>
                <c:pt idx="0">
                  <c:v> [souches sauvages]</c:v>
                </c:pt>
                <c:pt idx="1">
                  <c:v> [souches issues de croisements]</c:v>
                </c:pt>
                <c:pt idx="2">
                  <c:v> [souches évoluées]</c:v>
                </c:pt>
                <c:pt idx="3">
                  <c:v> [mutants]</c:v>
                </c:pt>
              </c:strCache>
            </c:strRef>
          </c:cat>
          <c:val>
            <c:numRef>
              <c:f>Feuil1!$L$44:$O$44</c:f>
            </c:numRef>
          </c:val>
        </c:ser>
        <c:ser>
          <c:idx val="6"/>
          <c:order val="6"/>
          <c:spPr>
            <a:solidFill>
              <a:schemeClr val="accent1">
                <a:lumMod val="60000"/>
              </a:schemeClr>
            </a:solidFill>
            <a:ln>
              <a:noFill/>
            </a:ln>
            <a:effectLst/>
          </c:spPr>
          <c:invertIfNegative val="0"/>
          <c:cat>
            <c:strRef>
              <c:f>Feuil1!$L$38:$O$38</c:f>
              <c:strCache>
                <c:ptCount val="4"/>
                <c:pt idx="0">
                  <c:v> [souches sauvages]</c:v>
                </c:pt>
                <c:pt idx="1">
                  <c:v> [souches issues de croisements]</c:v>
                </c:pt>
                <c:pt idx="2">
                  <c:v> [souches évoluées]</c:v>
                </c:pt>
                <c:pt idx="3">
                  <c:v> [mutants]</c:v>
                </c:pt>
              </c:strCache>
            </c:strRef>
          </c:cat>
          <c:val>
            <c:numRef>
              <c:f>Feuil1!$L$45:$O$45</c:f>
            </c:numRef>
          </c:val>
        </c:ser>
        <c:ser>
          <c:idx val="7"/>
          <c:order val="7"/>
          <c:spPr>
            <a:solidFill>
              <a:schemeClr val="accent2">
                <a:lumMod val="60000"/>
              </a:schemeClr>
            </a:solidFill>
            <a:ln>
              <a:noFill/>
            </a:ln>
            <a:effectLst/>
          </c:spPr>
          <c:invertIfNegative val="0"/>
          <c:cat>
            <c:strRef>
              <c:f>Feuil1!$L$38:$O$38</c:f>
              <c:strCache>
                <c:ptCount val="4"/>
                <c:pt idx="0">
                  <c:v> [souches sauvages]</c:v>
                </c:pt>
                <c:pt idx="1">
                  <c:v> [souches issues de croisements]</c:v>
                </c:pt>
                <c:pt idx="2">
                  <c:v> [souches évoluées]</c:v>
                </c:pt>
                <c:pt idx="3">
                  <c:v> [mutants]</c:v>
                </c:pt>
              </c:strCache>
            </c:strRef>
          </c:cat>
          <c:val>
            <c:numRef>
              <c:f>Feuil1!$L$46:$O$46</c:f>
            </c:numRef>
          </c:val>
        </c:ser>
        <c:ser>
          <c:idx val="8"/>
          <c:order val="8"/>
          <c:spPr>
            <a:solidFill>
              <a:schemeClr val="accent3">
                <a:lumMod val="60000"/>
              </a:schemeClr>
            </a:solidFill>
            <a:ln>
              <a:noFill/>
            </a:ln>
            <a:effectLst/>
          </c:spPr>
          <c:invertIfNegative val="0"/>
          <c:cat>
            <c:strRef>
              <c:f>Feuil1!$L$38:$O$38</c:f>
              <c:strCache>
                <c:ptCount val="4"/>
                <c:pt idx="0">
                  <c:v> [souches sauvages]</c:v>
                </c:pt>
                <c:pt idx="1">
                  <c:v> [souches issues de croisements]</c:v>
                </c:pt>
                <c:pt idx="2">
                  <c:v> [souches évoluées]</c:v>
                </c:pt>
                <c:pt idx="3">
                  <c:v> [mutants]</c:v>
                </c:pt>
              </c:strCache>
            </c:strRef>
          </c:cat>
          <c:val>
            <c:numRef>
              <c:f>Feuil1!$L$47:$O$47</c:f>
            </c:numRef>
          </c:val>
        </c:ser>
        <c:ser>
          <c:idx val="9"/>
          <c:order val="9"/>
          <c:spPr>
            <a:solidFill>
              <a:schemeClr val="accent4">
                <a:lumMod val="60000"/>
              </a:schemeClr>
            </a:solidFill>
            <a:ln>
              <a:noFill/>
            </a:ln>
            <a:effectLst/>
          </c:spPr>
          <c:invertIfNegative val="0"/>
          <c:cat>
            <c:strRef>
              <c:f>Feuil1!$L$38:$O$38</c:f>
              <c:strCache>
                <c:ptCount val="4"/>
                <c:pt idx="0">
                  <c:v> [souches sauvages]</c:v>
                </c:pt>
                <c:pt idx="1">
                  <c:v> [souches issues de croisements]</c:v>
                </c:pt>
                <c:pt idx="2">
                  <c:v> [souches évoluées]</c:v>
                </c:pt>
                <c:pt idx="3">
                  <c:v> [mutants]</c:v>
                </c:pt>
              </c:strCache>
            </c:strRef>
          </c:cat>
          <c:val>
            <c:numRef>
              <c:f>Feuil1!$L$48:$O$48</c:f>
            </c:numRef>
          </c:val>
        </c:ser>
        <c:ser>
          <c:idx val="10"/>
          <c:order val="10"/>
          <c:spPr>
            <a:solidFill>
              <a:schemeClr val="accent5">
                <a:lumMod val="60000"/>
              </a:schemeClr>
            </a:solidFill>
            <a:ln>
              <a:noFill/>
            </a:ln>
            <a:effectLst/>
          </c:spPr>
          <c:invertIfNegative val="0"/>
          <c:cat>
            <c:strRef>
              <c:f>Feuil1!$L$38:$O$38</c:f>
              <c:strCache>
                <c:ptCount val="4"/>
                <c:pt idx="0">
                  <c:v> [souches sauvages]</c:v>
                </c:pt>
                <c:pt idx="1">
                  <c:v> [souches issues de croisements]</c:v>
                </c:pt>
                <c:pt idx="2">
                  <c:v> [souches évoluées]</c:v>
                </c:pt>
                <c:pt idx="3">
                  <c:v> [mutants]</c:v>
                </c:pt>
              </c:strCache>
            </c:strRef>
          </c:cat>
          <c:val>
            <c:numRef>
              <c:f>Feuil1!$L$49:$O$49</c:f>
            </c:numRef>
          </c:val>
        </c:ser>
        <c:ser>
          <c:idx val="11"/>
          <c:order val="11"/>
          <c:spPr>
            <a:solidFill>
              <a:srgbClr val="92D050"/>
            </a:solidFill>
            <a:ln>
              <a:noFill/>
            </a:ln>
            <a:effectLst/>
          </c:spPr>
          <c:invertIfNegative val="0"/>
          <c:cat>
            <c:strRef>
              <c:f>Feuil1!$L$38:$O$38</c:f>
              <c:strCache>
                <c:ptCount val="4"/>
                <c:pt idx="0">
                  <c:v> [souches sauvages]</c:v>
                </c:pt>
                <c:pt idx="1">
                  <c:v> [souches issues de croisements]</c:v>
                </c:pt>
                <c:pt idx="2">
                  <c:v> [souches évoluées]</c:v>
                </c:pt>
                <c:pt idx="3">
                  <c:v> [mutants]</c:v>
                </c:pt>
              </c:strCache>
            </c:strRef>
          </c:cat>
          <c:val>
            <c:numRef>
              <c:f>Feuil1!$L$50:$O$50</c:f>
              <c:numCache>
                <c:formatCode>General</c:formatCode>
                <c:ptCount val="4"/>
                <c:pt idx="0">
                  <c:v>101</c:v>
                </c:pt>
                <c:pt idx="1">
                  <c:v>2</c:v>
                </c:pt>
                <c:pt idx="2">
                  <c:v>0</c:v>
                </c:pt>
                <c:pt idx="3">
                  <c:v>18</c:v>
                </c:pt>
              </c:numCache>
            </c:numRef>
          </c:val>
        </c:ser>
        <c:dLbls>
          <c:showLegendKey val="0"/>
          <c:showVal val="0"/>
          <c:showCatName val="0"/>
          <c:showSerName val="0"/>
          <c:showPercent val="0"/>
          <c:showBubbleSize val="0"/>
        </c:dLbls>
        <c:gapWidth val="182"/>
        <c:axId val="929644592"/>
        <c:axId val="929637520"/>
      </c:barChart>
      <c:catAx>
        <c:axId val="929644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29637520"/>
        <c:crosses val="autoZero"/>
        <c:auto val="1"/>
        <c:lblAlgn val="ctr"/>
        <c:lblOffset val="100"/>
        <c:noMultiLvlLbl val="0"/>
      </c:catAx>
      <c:valAx>
        <c:axId val="929637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29644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5A9DBD0-7251-4C3A-A14E-6D793A29F9BA}" type="datetimeFigureOut">
              <a:rPr lang="fr-FR" smtClean="0"/>
              <a:t>05/07/2019</a:t>
            </a:fld>
            <a:endParaRPr lang="fr-FR"/>
          </a:p>
        </p:txBody>
      </p:sp>
      <p:sp>
        <p:nvSpPr>
          <p:cNvPr id="4" name="Espace réservé du pied de page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303848A5-1489-4D22-845D-18F884AEF612}" type="slidenum">
              <a:rPr lang="fr-FR" smtClean="0"/>
              <a:t>‹N°›</a:t>
            </a:fld>
            <a:endParaRPr lang="fr-FR"/>
          </a:p>
        </p:txBody>
      </p:sp>
    </p:spTree>
    <p:extLst>
      <p:ext uri="{BB962C8B-B14F-4D97-AF65-F5344CB8AC3E}">
        <p14:creationId xmlns:p14="http://schemas.microsoft.com/office/powerpoint/2010/main" val="40560804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480F7C2-A6CB-46F6-B2B2-81E51AF366A9}" type="datetimeFigureOut">
              <a:rPr lang="fr-FR" smtClean="0"/>
              <a:t>05/07/2019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5439BD-1C21-490B-A43A-D4C45BB1B7B2}" type="slidenum">
              <a:rPr lang="fr-FR" smtClean="0"/>
              <a:t>‹N°›</a:t>
            </a:fld>
            <a:endParaRPr lang="fr-FR"/>
          </a:p>
        </p:txBody>
      </p:sp>
    </p:spTree>
    <p:extLst>
      <p:ext uri="{BB962C8B-B14F-4D97-AF65-F5344CB8AC3E}">
        <p14:creationId xmlns:p14="http://schemas.microsoft.com/office/powerpoint/2010/main" val="206868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80F7C2-A6CB-46F6-B2B2-81E51AF366A9}" type="datetimeFigureOut">
              <a:rPr lang="fr-FR" smtClean="0"/>
              <a:t>05/07/2019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5439BD-1C21-490B-A43A-D4C45BB1B7B2}" type="slidenum">
              <a:rPr lang="fr-FR" smtClean="0"/>
              <a:t>‹N°›</a:t>
            </a:fld>
            <a:endParaRPr lang="fr-FR"/>
          </a:p>
        </p:txBody>
      </p:sp>
    </p:spTree>
    <p:extLst>
      <p:ext uri="{BB962C8B-B14F-4D97-AF65-F5344CB8AC3E}">
        <p14:creationId xmlns:p14="http://schemas.microsoft.com/office/powerpoint/2010/main" val="161859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80F7C2-A6CB-46F6-B2B2-81E51AF366A9}" type="datetimeFigureOut">
              <a:rPr lang="fr-FR" smtClean="0"/>
              <a:t>05/07/2019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5439BD-1C21-490B-A43A-D4C45BB1B7B2}" type="slidenum">
              <a:rPr lang="fr-FR" smtClean="0"/>
              <a:t>‹N°›</a:t>
            </a:fld>
            <a:endParaRPr lang="fr-FR"/>
          </a:p>
        </p:txBody>
      </p:sp>
    </p:spTree>
    <p:extLst>
      <p:ext uri="{BB962C8B-B14F-4D97-AF65-F5344CB8AC3E}">
        <p14:creationId xmlns:p14="http://schemas.microsoft.com/office/powerpoint/2010/main" val="142405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80F7C2-A6CB-46F6-B2B2-81E51AF366A9}" type="datetimeFigureOut">
              <a:rPr lang="fr-FR" smtClean="0"/>
              <a:t>05/07/2019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5439BD-1C21-490B-A43A-D4C45BB1B7B2}" type="slidenum">
              <a:rPr lang="fr-FR" smtClean="0"/>
              <a:t>‹N°›</a:t>
            </a:fld>
            <a:endParaRPr lang="fr-FR"/>
          </a:p>
        </p:txBody>
      </p:sp>
    </p:spTree>
    <p:extLst>
      <p:ext uri="{BB962C8B-B14F-4D97-AF65-F5344CB8AC3E}">
        <p14:creationId xmlns:p14="http://schemas.microsoft.com/office/powerpoint/2010/main" val="353970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480F7C2-A6CB-46F6-B2B2-81E51AF366A9}" type="datetimeFigureOut">
              <a:rPr lang="fr-FR" smtClean="0"/>
              <a:t>05/07/2019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5439BD-1C21-490B-A43A-D4C45BB1B7B2}" type="slidenum">
              <a:rPr lang="fr-FR" smtClean="0"/>
              <a:t>‹N°›</a:t>
            </a:fld>
            <a:endParaRPr lang="fr-FR"/>
          </a:p>
        </p:txBody>
      </p:sp>
    </p:spTree>
    <p:extLst>
      <p:ext uri="{BB962C8B-B14F-4D97-AF65-F5344CB8AC3E}">
        <p14:creationId xmlns:p14="http://schemas.microsoft.com/office/powerpoint/2010/main" val="19550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480F7C2-A6CB-46F6-B2B2-81E51AF366A9}" type="datetimeFigureOut">
              <a:rPr lang="fr-FR" smtClean="0"/>
              <a:t>05/07/2019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5439BD-1C21-490B-A43A-D4C45BB1B7B2}" type="slidenum">
              <a:rPr lang="fr-FR" smtClean="0"/>
              <a:t>‹N°›</a:t>
            </a:fld>
            <a:endParaRPr lang="fr-FR"/>
          </a:p>
        </p:txBody>
      </p:sp>
    </p:spTree>
    <p:extLst>
      <p:ext uri="{BB962C8B-B14F-4D97-AF65-F5344CB8AC3E}">
        <p14:creationId xmlns:p14="http://schemas.microsoft.com/office/powerpoint/2010/main" val="48497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480F7C2-A6CB-46F6-B2B2-81E51AF366A9}" type="datetimeFigureOut">
              <a:rPr lang="fr-FR" smtClean="0"/>
              <a:t>05/07/2019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95439BD-1C21-490B-A43A-D4C45BB1B7B2}" type="slidenum">
              <a:rPr lang="fr-FR" smtClean="0"/>
              <a:t>‹N°›</a:t>
            </a:fld>
            <a:endParaRPr lang="fr-FR"/>
          </a:p>
        </p:txBody>
      </p:sp>
    </p:spTree>
    <p:extLst>
      <p:ext uri="{BB962C8B-B14F-4D97-AF65-F5344CB8AC3E}">
        <p14:creationId xmlns:p14="http://schemas.microsoft.com/office/powerpoint/2010/main" val="79516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480F7C2-A6CB-46F6-B2B2-81E51AF366A9}" type="datetimeFigureOut">
              <a:rPr lang="fr-FR" smtClean="0"/>
              <a:t>05/07/2019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95439BD-1C21-490B-A43A-D4C45BB1B7B2}" type="slidenum">
              <a:rPr lang="fr-FR" smtClean="0"/>
              <a:t>‹N°›</a:t>
            </a:fld>
            <a:endParaRPr lang="fr-FR"/>
          </a:p>
        </p:txBody>
      </p:sp>
    </p:spTree>
    <p:extLst>
      <p:ext uri="{BB962C8B-B14F-4D97-AF65-F5344CB8AC3E}">
        <p14:creationId xmlns:p14="http://schemas.microsoft.com/office/powerpoint/2010/main" val="73569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80F7C2-A6CB-46F6-B2B2-81E51AF366A9}" type="datetimeFigureOut">
              <a:rPr lang="fr-FR" smtClean="0"/>
              <a:t>05/07/2019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95439BD-1C21-490B-A43A-D4C45BB1B7B2}" type="slidenum">
              <a:rPr lang="fr-FR" smtClean="0"/>
              <a:t>‹N°›</a:t>
            </a:fld>
            <a:endParaRPr lang="fr-FR"/>
          </a:p>
        </p:txBody>
      </p:sp>
    </p:spTree>
    <p:extLst>
      <p:ext uri="{BB962C8B-B14F-4D97-AF65-F5344CB8AC3E}">
        <p14:creationId xmlns:p14="http://schemas.microsoft.com/office/powerpoint/2010/main" val="131234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80F7C2-A6CB-46F6-B2B2-81E51AF366A9}" type="datetimeFigureOut">
              <a:rPr lang="fr-FR" smtClean="0"/>
              <a:t>05/07/2019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5439BD-1C21-490B-A43A-D4C45BB1B7B2}" type="slidenum">
              <a:rPr lang="fr-FR" smtClean="0"/>
              <a:t>‹N°›</a:t>
            </a:fld>
            <a:endParaRPr lang="fr-FR"/>
          </a:p>
        </p:txBody>
      </p:sp>
    </p:spTree>
    <p:extLst>
      <p:ext uri="{BB962C8B-B14F-4D97-AF65-F5344CB8AC3E}">
        <p14:creationId xmlns:p14="http://schemas.microsoft.com/office/powerpoint/2010/main" val="168667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80F7C2-A6CB-46F6-B2B2-81E51AF366A9}" type="datetimeFigureOut">
              <a:rPr lang="fr-FR" smtClean="0"/>
              <a:t>05/07/2019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5439BD-1C21-490B-A43A-D4C45BB1B7B2}" type="slidenum">
              <a:rPr lang="fr-FR" smtClean="0"/>
              <a:t>‹N°›</a:t>
            </a:fld>
            <a:endParaRPr lang="fr-FR"/>
          </a:p>
        </p:txBody>
      </p:sp>
    </p:spTree>
    <p:extLst>
      <p:ext uri="{BB962C8B-B14F-4D97-AF65-F5344CB8AC3E}">
        <p14:creationId xmlns:p14="http://schemas.microsoft.com/office/powerpoint/2010/main" val="392529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0F7C2-A6CB-46F6-B2B2-81E51AF366A9}" type="datetimeFigureOut">
              <a:rPr lang="fr-FR" smtClean="0"/>
              <a:t>05/07/2019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439BD-1C21-490B-A43A-D4C45BB1B7B2}" type="slidenum">
              <a:rPr lang="fr-FR" smtClean="0"/>
              <a:t>‹N°›</a:t>
            </a:fld>
            <a:endParaRPr lang="fr-FR"/>
          </a:p>
        </p:txBody>
      </p:sp>
    </p:spTree>
    <p:extLst>
      <p:ext uri="{BB962C8B-B14F-4D97-AF65-F5344CB8AC3E}">
        <p14:creationId xmlns:p14="http://schemas.microsoft.com/office/powerpoint/2010/main" val="2890148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www.ecologique-solidaire.gouv.fr/apa@developpement-durable.gouv.fr" TargetMode="External"/><Relationship Id="rId4" Type="http://schemas.openxmlformats.org/officeDocument/2006/relationships/hyperlink" Target="https://www.ecologique-solidaire.gouv.fr/acces-et-partage-des-avantages-decoulant-lutilisation-des-ressources-genetiques-et-des-connaissance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demarches-simplifiees.fr/"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Feuille_Microsoft_Excel_97-20031.xls"/></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6270" y="922637"/>
            <a:ext cx="9144000" cy="1261033"/>
          </a:xfrm>
        </p:spPr>
        <p:txBody>
          <a:bodyPr/>
          <a:lstStyle/>
          <a:p>
            <a:r>
              <a:rPr lang="fr-FR" dirty="0" smtClean="0"/>
              <a:t>POINT SUR LES COLLECTIONS </a:t>
            </a:r>
            <a:endParaRPr lang="fr-FR" dirty="0"/>
          </a:p>
        </p:txBody>
      </p:sp>
      <p:pic>
        <p:nvPicPr>
          <p:cNvPr id="4" name="Image 3"/>
          <p:cNvPicPr>
            <a:picLocks noChangeAspect="1"/>
          </p:cNvPicPr>
          <p:nvPr/>
        </p:nvPicPr>
        <p:blipFill>
          <a:blip r:embed="rId2"/>
          <a:stretch>
            <a:fillRect/>
          </a:stretch>
        </p:blipFill>
        <p:spPr>
          <a:xfrm>
            <a:off x="4282259" y="2282524"/>
            <a:ext cx="2579859" cy="2572829"/>
          </a:xfrm>
          <a:prstGeom prst="rect">
            <a:avLst/>
          </a:prstGeom>
        </p:spPr>
      </p:pic>
      <p:sp>
        <p:nvSpPr>
          <p:cNvPr id="5" name="ZoneTexte 4"/>
          <p:cNvSpPr txBox="1"/>
          <p:nvPr/>
        </p:nvSpPr>
        <p:spPr>
          <a:xfrm>
            <a:off x="9061621" y="6170141"/>
            <a:ext cx="2677298" cy="369332"/>
          </a:xfrm>
          <a:prstGeom prst="rect">
            <a:avLst/>
          </a:prstGeom>
          <a:noFill/>
        </p:spPr>
        <p:txBody>
          <a:bodyPr wrap="square" rtlCol="0">
            <a:spAutoFit/>
          </a:bodyPr>
          <a:lstStyle/>
          <a:p>
            <a:r>
              <a:rPr lang="fr-FR" dirty="0" smtClean="0"/>
              <a:t>NV - 5 juillet 2019</a:t>
            </a:r>
            <a:endParaRPr lang="fr-FR" dirty="0"/>
          </a:p>
        </p:txBody>
      </p:sp>
    </p:spTree>
    <p:extLst>
      <p:ext uri="{BB962C8B-B14F-4D97-AF65-F5344CB8AC3E}">
        <p14:creationId xmlns:p14="http://schemas.microsoft.com/office/powerpoint/2010/main" val="426314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41870" y="169537"/>
            <a:ext cx="9500630" cy="461665"/>
          </a:xfrm>
          <a:prstGeom prst="rect">
            <a:avLst/>
          </a:prstGeom>
          <a:noFill/>
        </p:spPr>
        <p:txBody>
          <a:bodyPr wrap="square" rtlCol="0">
            <a:spAutoFit/>
          </a:bodyPr>
          <a:lstStyle/>
          <a:p>
            <a:r>
              <a:rPr lang="fr-FR" sz="2400" dirty="0" smtClean="0">
                <a:ln w="0"/>
                <a:solidFill>
                  <a:schemeClr val="accent1"/>
                </a:solidFill>
                <a:effectLst>
                  <a:outerShdw blurRad="38100" dist="25400" dir="5400000" algn="ctr" rotWithShape="0">
                    <a:srgbClr val="6E747A">
                      <a:alpha val="43000"/>
                    </a:srgbClr>
                  </a:outerShdw>
                </a:effectLst>
              </a:rPr>
              <a:t>Réglementations </a:t>
            </a:r>
            <a:r>
              <a:rPr lang="fr-FR" sz="2400" b="1" u="sng" dirty="0">
                <a:ln w="0"/>
                <a:solidFill>
                  <a:schemeClr val="accent1"/>
                </a:solidFill>
                <a:effectLst>
                  <a:outerShdw blurRad="38100" dist="25400" dir="5400000" algn="ctr" rotWithShape="0">
                    <a:srgbClr val="6E747A">
                      <a:alpha val="43000"/>
                    </a:srgbClr>
                  </a:outerShdw>
                </a:effectLst>
              </a:rPr>
              <a:t>nationales</a:t>
            </a:r>
            <a:r>
              <a:rPr lang="fr-FR" sz="2400" dirty="0">
                <a:ln w="0"/>
                <a:solidFill>
                  <a:schemeClr val="accent1"/>
                </a:solidFill>
                <a:effectLst>
                  <a:outerShdw blurRad="38100" dist="25400" dir="5400000" algn="ctr" rotWithShape="0">
                    <a:srgbClr val="6E747A">
                      <a:alpha val="43000"/>
                    </a:srgbClr>
                  </a:outerShdw>
                </a:effectLst>
              </a:rPr>
              <a:t> mettant en </a:t>
            </a:r>
            <a:r>
              <a:rPr lang="fr-FR" sz="2400" dirty="0" smtClean="0">
                <a:ln w="0"/>
                <a:solidFill>
                  <a:schemeClr val="accent1"/>
                </a:solidFill>
                <a:effectLst>
                  <a:outerShdw blurRad="38100" dist="25400" dir="5400000" algn="ctr" rotWithShape="0">
                    <a:srgbClr val="6E747A">
                      <a:alpha val="43000"/>
                    </a:srgbClr>
                  </a:outerShdw>
                </a:effectLst>
              </a:rPr>
              <a:t>œuvre </a:t>
            </a:r>
            <a:r>
              <a:rPr lang="fr-FR" sz="2400" dirty="0">
                <a:ln w="0"/>
                <a:solidFill>
                  <a:schemeClr val="accent1"/>
                </a:solidFill>
                <a:effectLst>
                  <a:outerShdw blurRad="38100" dist="25400" dir="5400000" algn="ctr" rotWithShape="0">
                    <a:srgbClr val="6E747A">
                      <a:alpha val="43000"/>
                    </a:srgbClr>
                  </a:outerShdw>
                </a:effectLst>
              </a:rPr>
              <a:t>le Protocole de </a:t>
            </a:r>
            <a:r>
              <a:rPr lang="fr-FR" sz="2400" dirty="0" smtClean="0">
                <a:ln w="0"/>
                <a:solidFill>
                  <a:schemeClr val="accent1"/>
                </a:solidFill>
                <a:effectLst>
                  <a:outerShdw blurRad="38100" dist="25400" dir="5400000" algn="ctr" rotWithShape="0">
                    <a:srgbClr val="6E747A">
                      <a:alpha val="43000"/>
                    </a:srgbClr>
                  </a:outerShdw>
                </a:effectLst>
              </a:rPr>
              <a:t>Nagoya</a:t>
            </a:r>
            <a:endParaRPr lang="fr-FR" sz="2400" dirty="0">
              <a:ln w="0"/>
              <a:solidFill>
                <a:schemeClr val="accent1"/>
              </a:solidFill>
              <a:effectLst>
                <a:outerShdw blurRad="38100" dist="25400" dir="5400000" algn="ctr" rotWithShape="0">
                  <a:srgbClr val="6E747A">
                    <a:alpha val="43000"/>
                  </a:srgbClr>
                </a:outerShdw>
              </a:effectLst>
            </a:endParaRPr>
          </a:p>
        </p:txBody>
      </p:sp>
      <p:sp>
        <p:nvSpPr>
          <p:cNvPr id="2" name="Rectangle 1"/>
          <p:cNvSpPr/>
          <p:nvPr/>
        </p:nvSpPr>
        <p:spPr>
          <a:xfrm>
            <a:off x="6078220" y="929456"/>
            <a:ext cx="5974080" cy="2862322"/>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fr-FR" u="sng" dirty="0"/>
              <a:t>Ce qui est couvert par le régime national de l’APA</a:t>
            </a:r>
          </a:p>
          <a:p>
            <a:endParaRPr lang="fr-FR" dirty="0"/>
          </a:p>
          <a:p>
            <a:pPr algn="just"/>
            <a:r>
              <a:rPr lang="fr-FR" dirty="0" smtClean="0"/>
              <a:t>Les RG sauvages</a:t>
            </a:r>
            <a:endParaRPr lang="fr-FR" dirty="0"/>
          </a:p>
          <a:p>
            <a:pPr algn="just"/>
            <a:r>
              <a:rPr lang="fr-FR" dirty="0" smtClean="0"/>
              <a:t>Les RG des </a:t>
            </a:r>
            <a:r>
              <a:rPr lang="fr-FR" dirty="0"/>
              <a:t>espèces végétales sauvages </a:t>
            </a:r>
            <a:r>
              <a:rPr lang="fr-FR" dirty="0" smtClean="0"/>
              <a:t>apparentées</a:t>
            </a:r>
            <a:endParaRPr lang="fr-FR" dirty="0"/>
          </a:p>
          <a:p>
            <a:pPr algn="just"/>
            <a:r>
              <a:rPr lang="fr-FR" dirty="0" smtClean="0"/>
              <a:t>Les RG issues </a:t>
            </a:r>
            <a:r>
              <a:rPr lang="fr-FR" dirty="0"/>
              <a:t>d'espèces domestiquées ou </a:t>
            </a:r>
            <a:r>
              <a:rPr lang="fr-FR" dirty="0" smtClean="0"/>
              <a:t>cultivées</a:t>
            </a:r>
            <a:endParaRPr lang="fr-FR" dirty="0"/>
          </a:p>
          <a:p>
            <a:pPr algn="just"/>
            <a:r>
              <a:rPr lang="fr-FR" dirty="0" smtClean="0"/>
              <a:t>Les RG collectées </a:t>
            </a:r>
            <a:r>
              <a:rPr lang="fr-FR" dirty="0"/>
              <a:t>par les laboratoires (prévention, surveillance et lutte contre les dangers sanitaires concernant les animaux, les végétaux et la sécurité sanitaire des aliments, prévention et maîtrise des risques graves pour la santé humaine</a:t>
            </a:r>
            <a:r>
              <a:rPr lang="fr-FR" dirty="0" smtClean="0"/>
              <a:t>)</a:t>
            </a:r>
          </a:p>
          <a:p>
            <a:pPr algn="just"/>
            <a:r>
              <a:rPr lang="fr-FR" dirty="0" smtClean="0"/>
              <a:t>…</a:t>
            </a:r>
            <a:endParaRPr lang="fr-FR" dirty="0"/>
          </a:p>
        </p:txBody>
      </p:sp>
      <p:sp>
        <p:nvSpPr>
          <p:cNvPr id="4" name="Rectangle 3"/>
          <p:cNvSpPr/>
          <p:nvPr/>
        </p:nvSpPr>
        <p:spPr>
          <a:xfrm>
            <a:off x="6078220" y="3926622"/>
            <a:ext cx="5974080" cy="2308324"/>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fr-FR" u="sng" dirty="0"/>
              <a:t>Ce qui n’est pas couvert par le régime national de l’APA</a:t>
            </a:r>
          </a:p>
          <a:p>
            <a:pPr algn="just"/>
            <a:endParaRPr lang="fr-FR" dirty="0"/>
          </a:p>
          <a:p>
            <a:pPr algn="just"/>
            <a:r>
              <a:rPr lang="fr-FR" dirty="0" smtClean="0"/>
              <a:t>Les RG humaines</a:t>
            </a:r>
            <a:r>
              <a:rPr lang="fr-FR" dirty="0"/>
              <a:t>.</a:t>
            </a:r>
          </a:p>
          <a:p>
            <a:pPr algn="just"/>
            <a:r>
              <a:rPr lang="fr-FR" dirty="0" smtClean="0"/>
              <a:t>Les RG </a:t>
            </a:r>
            <a:r>
              <a:rPr lang="fr-FR" dirty="0"/>
              <a:t>prélevées en dehors du territoire </a:t>
            </a:r>
            <a:r>
              <a:rPr lang="fr-FR" dirty="0" smtClean="0"/>
              <a:t>national</a:t>
            </a:r>
            <a:endParaRPr lang="fr-FR" dirty="0"/>
          </a:p>
          <a:p>
            <a:pPr algn="just"/>
            <a:r>
              <a:rPr lang="fr-FR" dirty="0" smtClean="0"/>
              <a:t>Les RG des </a:t>
            </a:r>
            <a:r>
              <a:rPr lang="fr-FR" dirty="0"/>
              <a:t>espèces utilisées comme modèles dans la recherche et dans le développement </a:t>
            </a:r>
            <a:r>
              <a:rPr lang="fr-FR" dirty="0" smtClean="0"/>
              <a:t>(liste des espèces définies par arrêté (tjrs en cours de négociation))</a:t>
            </a:r>
          </a:p>
          <a:p>
            <a:pPr algn="just"/>
            <a:r>
              <a:rPr lang="fr-FR" dirty="0" smtClean="0"/>
              <a:t>Etc…</a:t>
            </a:r>
            <a:endParaRPr lang="fr-FR" dirty="0"/>
          </a:p>
        </p:txBody>
      </p:sp>
      <p:pic>
        <p:nvPicPr>
          <p:cNvPr id="5" name="Image 4"/>
          <p:cNvPicPr>
            <a:picLocks noChangeAspect="1"/>
          </p:cNvPicPr>
          <p:nvPr/>
        </p:nvPicPr>
        <p:blipFill>
          <a:blip r:embed="rId2"/>
          <a:stretch>
            <a:fillRect/>
          </a:stretch>
        </p:blipFill>
        <p:spPr>
          <a:xfrm>
            <a:off x="157738" y="1043757"/>
            <a:ext cx="5755123" cy="4620444"/>
          </a:xfrm>
          <a:prstGeom prst="rect">
            <a:avLst/>
          </a:prstGeom>
        </p:spPr>
      </p:pic>
    </p:spTree>
    <p:extLst>
      <p:ext uri="{BB962C8B-B14F-4D97-AF65-F5344CB8AC3E}">
        <p14:creationId xmlns:p14="http://schemas.microsoft.com/office/powerpoint/2010/main" val="3275237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rotWithShape="1">
          <a:blip r:embed="rId2"/>
          <a:srcRect r="19279"/>
          <a:stretch/>
        </p:blipFill>
        <p:spPr>
          <a:xfrm>
            <a:off x="8000502" y="2559213"/>
            <a:ext cx="4131224" cy="2878835"/>
          </a:xfrm>
          <a:prstGeom prst="rect">
            <a:avLst/>
          </a:prstGeom>
        </p:spPr>
      </p:pic>
      <p:sp>
        <p:nvSpPr>
          <p:cNvPr id="2" name="Rectangle 1"/>
          <p:cNvSpPr/>
          <p:nvPr/>
        </p:nvSpPr>
        <p:spPr>
          <a:xfrm>
            <a:off x="1247485" y="614288"/>
            <a:ext cx="2940908" cy="774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Prélèvement en France de souches sauvages</a:t>
            </a:r>
            <a:endParaRPr lang="fr-FR" dirty="0">
              <a:solidFill>
                <a:schemeClr val="tx1"/>
              </a:solidFill>
            </a:endParaRPr>
          </a:p>
        </p:txBody>
      </p:sp>
      <p:sp>
        <p:nvSpPr>
          <p:cNvPr id="3" name="ZoneTexte 2"/>
          <p:cNvSpPr txBox="1"/>
          <p:nvPr/>
        </p:nvSpPr>
        <p:spPr>
          <a:xfrm>
            <a:off x="379969" y="15671"/>
            <a:ext cx="10849651" cy="461665"/>
          </a:xfrm>
          <a:prstGeom prst="rect">
            <a:avLst/>
          </a:prstGeom>
          <a:noFill/>
        </p:spPr>
        <p:txBody>
          <a:bodyPr wrap="square" rtlCol="0">
            <a:spAutoFit/>
          </a:bodyPr>
          <a:lstStyle/>
          <a:p>
            <a:r>
              <a:rPr lang="fr-FR" sz="2400" dirty="0" smtClean="0">
                <a:ln w="0"/>
                <a:solidFill>
                  <a:schemeClr val="accent1"/>
                </a:solidFill>
                <a:effectLst>
                  <a:outerShdw blurRad="38100" dist="25400" dir="5400000" algn="ctr" rotWithShape="0">
                    <a:srgbClr val="6E747A">
                      <a:alpha val="43000"/>
                    </a:srgbClr>
                  </a:outerShdw>
                </a:effectLst>
              </a:rPr>
              <a:t>Réglementations </a:t>
            </a:r>
            <a:r>
              <a:rPr lang="fr-FR" sz="2400" b="1" u="sng" dirty="0">
                <a:ln w="0"/>
                <a:solidFill>
                  <a:schemeClr val="accent1"/>
                </a:solidFill>
                <a:effectLst>
                  <a:outerShdw blurRad="38100" dist="25400" dir="5400000" algn="ctr" rotWithShape="0">
                    <a:srgbClr val="6E747A">
                      <a:alpha val="43000"/>
                    </a:srgbClr>
                  </a:outerShdw>
                </a:effectLst>
              </a:rPr>
              <a:t>nationales</a:t>
            </a:r>
            <a:r>
              <a:rPr lang="fr-FR" sz="2400" dirty="0">
                <a:ln w="0"/>
                <a:solidFill>
                  <a:schemeClr val="accent1"/>
                </a:solidFill>
                <a:effectLst>
                  <a:outerShdw blurRad="38100" dist="25400" dir="5400000" algn="ctr" rotWithShape="0">
                    <a:srgbClr val="6E747A">
                      <a:alpha val="43000"/>
                    </a:srgbClr>
                  </a:outerShdw>
                </a:effectLst>
              </a:rPr>
              <a:t> mettant en </a:t>
            </a:r>
            <a:r>
              <a:rPr lang="fr-FR" sz="2400" dirty="0" smtClean="0">
                <a:ln w="0"/>
                <a:solidFill>
                  <a:schemeClr val="accent1"/>
                </a:solidFill>
                <a:effectLst>
                  <a:outerShdw blurRad="38100" dist="25400" dir="5400000" algn="ctr" rotWithShape="0">
                    <a:srgbClr val="6E747A">
                      <a:alpha val="43000"/>
                    </a:srgbClr>
                  </a:outerShdw>
                </a:effectLst>
              </a:rPr>
              <a:t>œuvre </a:t>
            </a:r>
            <a:r>
              <a:rPr lang="fr-FR" sz="2400" dirty="0">
                <a:ln w="0"/>
                <a:solidFill>
                  <a:schemeClr val="accent1"/>
                </a:solidFill>
                <a:effectLst>
                  <a:outerShdw blurRad="38100" dist="25400" dir="5400000" algn="ctr" rotWithShape="0">
                    <a:srgbClr val="6E747A">
                      <a:alpha val="43000"/>
                    </a:srgbClr>
                  </a:outerShdw>
                </a:effectLst>
              </a:rPr>
              <a:t>le Protocole de </a:t>
            </a:r>
            <a:r>
              <a:rPr lang="fr-FR" sz="2400" dirty="0" smtClean="0">
                <a:ln w="0"/>
                <a:solidFill>
                  <a:schemeClr val="accent1"/>
                </a:solidFill>
                <a:effectLst>
                  <a:outerShdw blurRad="38100" dist="25400" dir="5400000" algn="ctr" rotWithShape="0">
                    <a:srgbClr val="6E747A">
                      <a:alpha val="43000"/>
                    </a:srgbClr>
                  </a:outerShdw>
                </a:effectLst>
              </a:rPr>
              <a:t>Nagoya</a:t>
            </a:r>
            <a:endParaRPr lang="fr-FR" sz="2400" dirty="0">
              <a:ln w="0"/>
              <a:solidFill>
                <a:schemeClr val="accent1"/>
              </a:solidFill>
              <a:effectLst>
                <a:outerShdw blurRad="38100" dist="25400" dir="5400000" algn="ctr" rotWithShape="0">
                  <a:srgbClr val="6E747A">
                    <a:alpha val="43000"/>
                  </a:srgbClr>
                </a:outerShdw>
              </a:effectLst>
            </a:endParaRPr>
          </a:p>
        </p:txBody>
      </p:sp>
      <p:sp>
        <p:nvSpPr>
          <p:cNvPr id="4" name="ZoneTexte 3"/>
          <p:cNvSpPr txBox="1"/>
          <p:nvPr/>
        </p:nvSpPr>
        <p:spPr>
          <a:xfrm>
            <a:off x="72153" y="739856"/>
            <a:ext cx="1162632" cy="523220"/>
          </a:xfrm>
          <a:prstGeom prst="rect">
            <a:avLst/>
          </a:prstGeom>
          <a:noFill/>
        </p:spPr>
        <p:txBody>
          <a:bodyPr wrap="square" rtlCol="0">
            <a:spAutoFit/>
          </a:bodyPr>
          <a:lstStyle/>
          <a:p>
            <a:pPr algn="ctr"/>
            <a:r>
              <a:rPr lang="fr-FR" sz="1400" dirty="0" smtClean="0"/>
              <a:t>Depuis le 1/07/2017</a:t>
            </a:r>
            <a:endParaRPr lang="fr-FR" sz="1400" dirty="0"/>
          </a:p>
        </p:txBody>
      </p:sp>
      <p:cxnSp>
        <p:nvCxnSpPr>
          <p:cNvPr id="6" name="Connecteur droit avec flèche 5"/>
          <p:cNvCxnSpPr/>
          <p:nvPr/>
        </p:nvCxnSpPr>
        <p:spPr>
          <a:xfrm>
            <a:off x="2614691" y="1388645"/>
            <a:ext cx="0" cy="420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247485" y="1808775"/>
            <a:ext cx="2940908" cy="774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Déclaration auprès du MTES</a:t>
            </a:r>
            <a:endParaRPr lang="fr-FR" dirty="0">
              <a:solidFill>
                <a:schemeClr val="tx1"/>
              </a:solidFill>
            </a:endParaRPr>
          </a:p>
        </p:txBody>
      </p:sp>
      <p:pic>
        <p:nvPicPr>
          <p:cNvPr id="8" name="Image 7"/>
          <p:cNvPicPr>
            <a:picLocks noChangeAspect="1"/>
          </p:cNvPicPr>
          <p:nvPr/>
        </p:nvPicPr>
        <p:blipFill rotWithShape="1">
          <a:blip r:embed="rId3"/>
          <a:srcRect t="11109" r="70856" b="79100"/>
          <a:stretch/>
        </p:blipFill>
        <p:spPr>
          <a:xfrm>
            <a:off x="4317315" y="1773019"/>
            <a:ext cx="2476567" cy="582768"/>
          </a:xfrm>
          <a:prstGeom prst="rect">
            <a:avLst/>
          </a:prstGeom>
        </p:spPr>
      </p:pic>
      <p:sp>
        <p:nvSpPr>
          <p:cNvPr id="9" name="Rectangle 8"/>
          <p:cNvSpPr/>
          <p:nvPr/>
        </p:nvSpPr>
        <p:spPr>
          <a:xfrm>
            <a:off x="5930619" y="5623414"/>
            <a:ext cx="6166783" cy="1169551"/>
          </a:xfrm>
          <a:prstGeom prst="rect">
            <a:avLst/>
          </a:prstGeom>
        </p:spPr>
        <p:txBody>
          <a:bodyPr wrap="square">
            <a:spAutoFit/>
          </a:bodyPr>
          <a:lstStyle/>
          <a:p>
            <a:pPr algn="just"/>
            <a:r>
              <a:rPr lang="fr-FR" sz="1400" dirty="0"/>
              <a:t>En France, </a:t>
            </a:r>
            <a:r>
              <a:rPr lang="fr-FR" sz="1400" dirty="0" smtClean="0"/>
              <a:t>l’amendement </a:t>
            </a:r>
            <a:r>
              <a:rPr lang="fr-FR" sz="1400" dirty="0" err="1"/>
              <a:t>Lebec</a:t>
            </a:r>
            <a:r>
              <a:rPr lang="fr-FR" sz="1400" dirty="0"/>
              <a:t> </a:t>
            </a:r>
            <a:r>
              <a:rPr lang="fr-FR" sz="1400" dirty="0" smtClean="0"/>
              <a:t>stipule </a:t>
            </a:r>
            <a:r>
              <a:rPr lang="fr-FR" sz="1400" dirty="0"/>
              <a:t>qu’à titre expérimental et pour une durée de trois ans, les activités de recherche et développement sur les </a:t>
            </a:r>
            <a:r>
              <a:rPr lang="fr-FR" sz="1400" u="sng" dirty="0"/>
              <a:t>microorganismes</a:t>
            </a:r>
            <a:r>
              <a:rPr lang="fr-FR" sz="1400" dirty="0"/>
              <a:t> prélevés sur le territoire métropolitain ne sont pas soumises à l’APA.  Cette exclusion s’appliquera à compter de l’entrée en vigueur du décret précisant les informations requises des utilisateurs de microorganismes.</a:t>
            </a:r>
          </a:p>
        </p:txBody>
      </p:sp>
      <p:sp>
        <p:nvSpPr>
          <p:cNvPr id="5" name="ZoneTexte 4"/>
          <p:cNvSpPr txBox="1"/>
          <p:nvPr/>
        </p:nvSpPr>
        <p:spPr>
          <a:xfrm>
            <a:off x="4222717" y="2355787"/>
            <a:ext cx="7874685" cy="400110"/>
          </a:xfrm>
          <a:prstGeom prst="rect">
            <a:avLst/>
          </a:prstGeom>
          <a:noFill/>
        </p:spPr>
        <p:txBody>
          <a:bodyPr wrap="square" rtlCol="0">
            <a:spAutoFit/>
          </a:bodyPr>
          <a:lstStyle/>
          <a:p>
            <a:r>
              <a:rPr lang="fr-FR" sz="1000" u="sng" dirty="0">
                <a:hlinkClick r:id="rId4"/>
              </a:rPr>
              <a:t>https://www.ecologique-solidaire.gouv.fr/acces-et-partage-des-avantages-decoulant-lutilisation-des-ressources-genetiques-et-des-connaissances</a:t>
            </a:r>
            <a:endParaRPr lang="fr-FR" sz="1000" dirty="0"/>
          </a:p>
          <a:p>
            <a:endParaRPr lang="fr-FR" sz="1000" dirty="0"/>
          </a:p>
        </p:txBody>
      </p:sp>
      <p:cxnSp>
        <p:nvCxnSpPr>
          <p:cNvPr id="10" name="Connecteur droit avec flèche 9"/>
          <p:cNvCxnSpPr/>
          <p:nvPr/>
        </p:nvCxnSpPr>
        <p:spPr>
          <a:xfrm>
            <a:off x="2631166" y="2566665"/>
            <a:ext cx="0" cy="420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222717" y="3094276"/>
            <a:ext cx="3743461" cy="646331"/>
          </a:xfrm>
          <a:prstGeom prst="rect">
            <a:avLst/>
          </a:prstGeom>
        </p:spPr>
        <p:txBody>
          <a:bodyPr wrap="none">
            <a:spAutoFit/>
          </a:bodyPr>
          <a:lstStyle/>
          <a:p>
            <a:r>
              <a:rPr lang="fr-FR" dirty="0" smtClean="0">
                <a:hlinkClick r:id="rId5"/>
              </a:rPr>
              <a:t>apa@developpement-durable.gouv.fr</a:t>
            </a:r>
            <a:endParaRPr lang="fr-FR" dirty="0" smtClean="0"/>
          </a:p>
          <a:p>
            <a:endParaRPr lang="fr-FR" dirty="0"/>
          </a:p>
        </p:txBody>
      </p:sp>
      <p:sp>
        <p:nvSpPr>
          <p:cNvPr id="12" name="Rectangle 11"/>
          <p:cNvSpPr/>
          <p:nvPr/>
        </p:nvSpPr>
        <p:spPr>
          <a:xfrm>
            <a:off x="1247485" y="2986795"/>
            <a:ext cx="2940908" cy="774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Document CERFA 15786-01 à compléter</a:t>
            </a:r>
          </a:p>
        </p:txBody>
      </p:sp>
      <p:cxnSp>
        <p:nvCxnSpPr>
          <p:cNvPr id="13" name="Connecteur droit avec flèche 12"/>
          <p:cNvCxnSpPr/>
          <p:nvPr/>
        </p:nvCxnSpPr>
        <p:spPr>
          <a:xfrm>
            <a:off x="2633432" y="3761152"/>
            <a:ext cx="0" cy="420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247485" y="4181282"/>
            <a:ext cx="2940908" cy="774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Contrôle par l’autorité compétente pour validation</a:t>
            </a:r>
          </a:p>
        </p:txBody>
      </p:sp>
      <p:cxnSp>
        <p:nvCxnSpPr>
          <p:cNvPr id="15" name="Connecteur droit avec flèche 14"/>
          <p:cNvCxnSpPr/>
          <p:nvPr/>
        </p:nvCxnSpPr>
        <p:spPr>
          <a:xfrm>
            <a:off x="2620732" y="4916852"/>
            <a:ext cx="0" cy="420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234785" y="5336982"/>
            <a:ext cx="2940908" cy="774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Obtention </a:t>
            </a:r>
            <a:r>
              <a:rPr lang="fr-FR" dirty="0">
                <a:solidFill>
                  <a:schemeClr val="tx1"/>
                </a:solidFill>
              </a:rPr>
              <a:t>d’un IRCC </a:t>
            </a:r>
            <a:endParaRPr lang="fr-FR" dirty="0" smtClean="0">
              <a:solidFill>
                <a:schemeClr val="tx1"/>
              </a:solidFill>
            </a:endParaRPr>
          </a:p>
          <a:p>
            <a:pPr algn="ctr"/>
            <a:r>
              <a:rPr lang="fr-FR" sz="1200" dirty="0" smtClean="0">
                <a:solidFill>
                  <a:schemeClr val="tx1"/>
                </a:solidFill>
              </a:rPr>
              <a:t>(certificat </a:t>
            </a:r>
            <a:r>
              <a:rPr lang="fr-FR" sz="1200" dirty="0">
                <a:solidFill>
                  <a:schemeClr val="tx1"/>
                </a:solidFill>
              </a:rPr>
              <a:t>de conformité internationalement </a:t>
            </a:r>
            <a:r>
              <a:rPr lang="fr-FR" sz="1200" dirty="0" smtClean="0">
                <a:solidFill>
                  <a:schemeClr val="tx1"/>
                </a:solidFill>
              </a:rPr>
              <a:t>reconnu)</a:t>
            </a:r>
          </a:p>
        </p:txBody>
      </p:sp>
    </p:spTree>
    <p:extLst>
      <p:ext uri="{BB962C8B-B14F-4D97-AF65-F5344CB8AC3E}">
        <p14:creationId xmlns:p14="http://schemas.microsoft.com/office/powerpoint/2010/main" val="4137199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8499" y="904343"/>
            <a:ext cx="2940908" cy="774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Utilisation de la RG</a:t>
            </a:r>
            <a:endParaRPr lang="fr-FR" dirty="0">
              <a:solidFill>
                <a:schemeClr val="tx1"/>
              </a:solidFill>
            </a:endParaRPr>
          </a:p>
        </p:txBody>
      </p:sp>
      <p:sp>
        <p:nvSpPr>
          <p:cNvPr id="3" name="ZoneTexte 2"/>
          <p:cNvSpPr txBox="1"/>
          <p:nvPr/>
        </p:nvSpPr>
        <p:spPr>
          <a:xfrm>
            <a:off x="379969" y="15671"/>
            <a:ext cx="10849651" cy="461665"/>
          </a:xfrm>
          <a:prstGeom prst="rect">
            <a:avLst/>
          </a:prstGeom>
          <a:noFill/>
        </p:spPr>
        <p:txBody>
          <a:bodyPr wrap="square" rtlCol="0">
            <a:spAutoFit/>
          </a:bodyPr>
          <a:lstStyle/>
          <a:p>
            <a:r>
              <a:rPr lang="fr-FR" sz="2400" dirty="0" smtClean="0">
                <a:ln w="0"/>
                <a:solidFill>
                  <a:schemeClr val="accent1"/>
                </a:solidFill>
                <a:effectLst>
                  <a:outerShdw blurRad="38100" dist="25400" dir="5400000" algn="ctr" rotWithShape="0">
                    <a:srgbClr val="6E747A">
                      <a:alpha val="43000"/>
                    </a:srgbClr>
                  </a:outerShdw>
                </a:effectLst>
              </a:rPr>
              <a:t>Réglementations </a:t>
            </a:r>
            <a:r>
              <a:rPr lang="fr-FR" sz="2400" b="1" u="sng" dirty="0">
                <a:ln w="0"/>
                <a:solidFill>
                  <a:schemeClr val="accent1"/>
                </a:solidFill>
                <a:effectLst>
                  <a:outerShdw blurRad="38100" dist="25400" dir="5400000" algn="ctr" rotWithShape="0">
                    <a:srgbClr val="6E747A">
                      <a:alpha val="43000"/>
                    </a:srgbClr>
                  </a:outerShdw>
                </a:effectLst>
              </a:rPr>
              <a:t>nationales</a:t>
            </a:r>
            <a:r>
              <a:rPr lang="fr-FR" sz="2400" dirty="0">
                <a:ln w="0"/>
                <a:solidFill>
                  <a:schemeClr val="accent1"/>
                </a:solidFill>
                <a:effectLst>
                  <a:outerShdw blurRad="38100" dist="25400" dir="5400000" algn="ctr" rotWithShape="0">
                    <a:srgbClr val="6E747A">
                      <a:alpha val="43000"/>
                    </a:srgbClr>
                  </a:outerShdw>
                </a:effectLst>
              </a:rPr>
              <a:t> mettant en </a:t>
            </a:r>
            <a:r>
              <a:rPr lang="fr-FR" sz="2400" dirty="0" smtClean="0">
                <a:ln w="0"/>
                <a:solidFill>
                  <a:schemeClr val="accent1"/>
                </a:solidFill>
                <a:effectLst>
                  <a:outerShdw blurRad="38100" dist="25400" dir="5400000" algn="ctr" rotWithShape="0">
                    <a:srgbClr val="6E747A">
                      <a:alpha val="43000"/>
                    </a:srgbClr>
                  </a:outerShdw>
                </a:effectLst>
              </a:rPr>
              <a:t>œuvre </a:t>
            </a:r>
            <a:r>
              <a:rPr lang="fr-FR" sz="2400" dirty="0">
                <a:ln w="0"/>
                <a:solidFill>
                  <a:schemeClr val="accent1"/>
                </a:solidFill>
                <a:effectLst>
                  <a:outerShdw blurRad="38100" dist="25400" dir="5400000" algn="ctr" rotWithShape="0">
                    <a:srgbClr val="6E747A">
                      <a:alpha val="43000"/>
                    </a:srgbClr>
                  </a:outerShdw>
                </a:effectLst>
              </a:rPr>
              <a:t>le Protocole de </a:t>
            </a:r>
            <a:r>
              <a:rPr lang="fr-FR" sz="2400" dirty="0" smtClean="0">
                <a:ln w="0"/>
                <a:solidFill>
                  <a:schemeClr val="accent1"/>
                </a:solidFill>
                <a:effectLst>
                  <a:outerShdw blurRad="38100" dist="25400" dir="5400000" algn="ctr" rotWithShape="0">
                    <a:srgbClr val="6E747A">
                      <a:alpha val="43000"/>
                    </a:srgbClr>
                  </a:outerShdw>
                </a:effectLst>
              </a:rPr>
              <a:t>Nagoya</a:t>
            </a:r>
            <a:endParaRPr lang="fr-FR" sz="2400" dirty="0">
              <a:ln w="0"/>
              <a:solidFill>
                <a:schemeClr val="accent1"/>
              </a:solidFill>
              <a:effectLst>
                <a:outerShdw blurRad="38100" dist="25400" dir="5400000" algn="ctr" rotWithShape="0">
                  <a:srgbClr val="6E747A">
                    <a:alpha val="43000"/>
                  </a:srgbClr>
                </a:outerShdw>
              </a:effectLst>
            </a:endParaRPr>
          </a:p>
        </p:txBody>
      </p:sp>
      <p:cxnSp>
        <p:nvCxnSpPr>
          <p:cNvPr id="6" name="Connecteur droit avec flèche 5"/>
          <p:cNvCxnSpPr/>
          <p:nvPr/>
        </p:nvCxnSpPr>
        <p:spPr>
          <a:xfrm flipH="1">
            <a:off x="4379992" y="1685895"/>
            <a:ext cx="740993" cy="468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11891" y="2200316"/>
            <a:ext cx="2940908" cy="774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Demande autorisation auprès du MTES par l’utilisateur</a:t>
            </a:r>
            <a:endParaRPr lang="fr-FR" dirty="0">
              <a:solidFill>
                <a:schemeClr val="tx1"/>
              </a:solidFill>
            </a:endParaRPr>
          </a:p>
        </p:txBody>
      </p:sp>
      <p:cxnSp>
        <p:nvCxnSpPr>
          <p:cNvPr id="10" name="Connecteur droit avec flèche 9"/>
          <p:cNvCxnSpPr/>
          <p:nvPr/>
        </p:nvCxnSpPr>
        <p:spPr>
          <a:xfrm>
            <a:off x="4379992" y="2974673"/>
            <a:ext cx="0" cy="420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011891" y="3392028"/>
            <a:ext cx="2940908" cy="774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Document CERFA 15785-01 à compléter</a:t>
            </a:r>
          </a:p>
        </p:txBody>
      </p:sp>
      <p:cxnSp>
        <p:nvCxnSpPr>
          <p:cNvPr id="13" name="Connecteur droit avec flèche 12"/>
          <p:cNvCxnSpPr/>
          <p:nvPr/>
        </p:nvCxnSpPr>
        <p:spPr>
          <a:xfrm>
            <a:off x="4379992" y="4166385"/>
            <a:ext cx="0" cy="420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011891" y="4573635"/>
            <a:ext cx="2940908" cy="774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Contrôle par l’autorité compétente pour validation</a:t>
            </a:r>
          </a:p>
        </p:txBody>
      </p:sp>
      <p:sp>
        <p:nvSpPr>
          <p:cNvPr id="17" name="Rectangle 16"/>
          <p:cNvSpPr/>
          <p:nvPr/>
        </p:nvSpPr>
        <p:spPr>
          <a:xfrm>
            <a:off x="0" y="2365767"/>
            <a:ext cx="3031086" cy="523220"/>
          </a:xfrm>
          <a:prstGeom prst="rect">
            <a:avLst/>
          </a:prstGeom>
        </p:spPr>
        <p:txBody>
          <a:bodyPr wrap="none">
            <a:spAutoFit/>
          </a:bodyPr>
          <a:lstStyle/>
          <a:p>
            <a:r>
              <a:rPr lang="fr-FR" sz="1400" dirty="0">
                <a:hlinkClick r:id="rId2"/>
              </a:rPr>
              <a:t>https://www.demarches-simplifiees.fr</a:t>
            </a:r>
            <a:r>
              <a:rPr lang="fr-FR" sz="1400" dirty="0" smtClean="0">
                <a:hlinkClick r:id="rId2"/>
              </a:rPr>
              <a:t>/</a:t>
            </a:r>
            <a:endParaRPr lang="fr-FR" sz="1400" dirty="0" smtClean="0"/>
          </a:p>
          <a:p>
            <a:endParaRPr lang="fr-FR" sz="1400" dirty="0"/>
          </a:p>
        </p:txBody>
      </p:sp>
      <p:sp>
        <p:nvSpPr>
          <p:cNvPr id="21" name="Rectangle 20"/>
          <p:cNvSpPr/>
          <p:nvPr/>
        </p:nvSpPr>
        <p:spPr>
          <a:xfrm>
            <a:off x="7233099" y="2200315"/>
            <a:ext cx="2940908" cy="774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MTA entre le fournisseur et l’utilisateur</a:t>
            </a:r>
            <a:endParaRPr lang="fr-FR" dirty="0">
              <a:solidFill>
                <a:schemeClr val="tx1"/>
              </a:solidFill>
            </a:endParaRPr>
          </a:p>
        </p:txBody>
      </p:sp>
      <p:cxnSp>
        <p:nvCxnSpPr>
          <p:cNvPr id="22" name="Connecteur droit avec flèche 21"/>
          <p:cNvCxnSpPr/>
          <p:nvPr/>
        </p:nvCxnSpPr>
        <p:spPr>
          <a:xfrm>
            <a:off x="6956791" y="1678700"/>
            <a:ext cx="552616" cy="475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809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0284" y="957188"/>
            <a:ext cx="4302415" cy="774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Réception de financements externes* (publics ou privés) pour des travaux de R&amp;D</a:t>
            </a:r>
            <a:endParaRPr lang="fr-FR" dirty="0">
              <a:solidFill>
                <a:schemeClr val="tx1"/>
              </a:solidFill>
            </a:endParaRPr>
          </a:p>
        </p:txBody>
      </p:sp>
      <p:sp>
        <p:nvSpPr>
          <p:cNvPr id="3" name="ZoneTexte 2"/>
          <p:cNvSpPr txBox="1"/>
          <p:nvPr/>
        </p:nvSpPr>
        <p:spPr>
          <a:xfrm>
            <a:off x="211920" y="81025"/>
            <a:ext cx="11980080" cy="830997"/>
          </a:xfrm>
          <a:prstGeom prst="rect">
            <a:avLst/>
          </a:prstGeom>
          <a:noFill/>
        </p:spPr>
        <p:txBody>
          <a:bodyPr wrap="square" rtlCol="0">
            <a:spAutoFit/>
          </a:bodyPr>
          <a:lstStyle/>
          <a:p>
            <a:r>
              <a:rPr lang="fr-FR" sz="2400" dirty="0">
                <a:ln w="0"/>
                <a:solidFill>
                  <a:schemeClr val="accent1"/>
                </a:solidFill>
                <a:effectLst>
                  <a:outerShdw blurRad="38100" dist="25400" dir="5400000" algn="ctr" rotWithShape="0">
                    <a:srgbClr val="6E747A">
                      <a:alpha val="43000"/>
                    </a:srgbClr>
                  </a:outerShdw>
                </a:effectLst>
              </a:rPr>
              <a:t>Application de la réglementation européenne de l'APA : obligation de diligence nécessaire par les utilisateurs</a:t>
            </a:r>
          </a:p>
        </p:txBody>
      </p:sp>
      <p:cxnSp>
        <p:nvCxnSpPr>
          <p:cNvPr id="6" name="Connecteur droit avec flèche 5"/>
          <p:cNvCxnSpPr/>
          <p:nvPr/>
        </p:nvCxnSpPr>
        <p:spPr>
          <a:xfrm>
            <a:off x="5092907" y="1731545"/>
            <a:ext cx="0" cy="420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2705528"/>
            <a:ext cx="3088025" cy="584775"/>
          </a:xfrm>
          <a:prstGeom prst="rect">
            <a:avLst/>
          </a:prstGeom>
        </p:spPr>
        <p:txBody>
          <a:bodyPr wrap="none">
            <a:spAutoFit/>
          </a:bodyPr>
          <a:lstStyle/>
          <a:p>
            <a:r>
              <a:rPr lang="fr-FR" sz="1600" dirty="0"/>
              <a:t>Règlement européen </a:t>
            </a:r>
            <a:r>
              <a:rPr lang="fr-FR" sz="1600" dirty="0" smtClean="0"/>
              <a:t>n°511/2014</a:t>
            </a:r>
          </a:p>
          <a:p>
            <a:r>
              <a:rPr lang="fr-FR" sz="1600" dirty="0" smtClean="0"/>
              <a:t>Règlement </a:t>
            </a:r>
            <a:r>
              <a:rPr lang="fr-FR" sz="1600" dirty="0"/>
              <a:t>d’exécution 2015/1866 </a:t>
            </a:r>
          </a:p>
        </p:txBody>
      </p:sp>
      <p:sp>
        <p:nvSpPr>
          <p:cNvPr id="19" name="Losange 18"/>
          <p:cNvSpPr/>
          <p:nvPr/>
        </p:nvSpPr>
        <p:spPr>
          <a:xfrm rot="20984157">
            <a:off x="166784" y="1459009"/>
            <a:ext cx="2476500" cy="965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Volet conformité</a:t>
            </a:r>
            <a:endParaRPr lang="fr-FR" dirty="0"/>
          </a:p>
        </p:txBody>
      </p:sp>
      <p:pic>
        <p:nvPicPr>
          <p:cNvPr id="20" name="Image 19"/>
          <p:cNvPicPr>
            <a:picLocks noChangeAspect="1"/>
          </p:cNvPicPr>
          <p:nvPr/>
        </p:nvPicPr>
        <p:blipFill rotWithShape="1">
          <a:blip r:embed="rId2"/>
          <a:srcRect l="22591" t="14452" r="24345"/>
          <a:stretch/>
        </p:blipFill>
        <p:spPr>
          <a:xfrm>
            <a:off x="7696813" y="1967146"/>
            <a:ext cx="4469027" cy="4052653"/>
          </a:xfrm>
          <a:prstGeom prst="rect">
            <a:avLst/>
          </a:prstGeom>
        </p:spPr>
      </p:pic>
      <p:pic>
        <p:nvPicPr>
          <p:cNvPr id="21" name="Image 20"/>
          <p:cNvPicPr>
            <a:picLocks noChangeAspect="1"/>
          </p:cNvPicPr>
          <p:nvPr/>
        </p:nvPicPr>
        <p:blipFill rotWithShape="1">
          <a:blip r:embed="rId3"/>
          <a:srcRect l="23377" t="15310" r="39795" b="73011"/>
          <a:stretch/>
        </p:blipFill>
        <p:spPr>
          <a:xfrm>
            <a:off x="6791887" y="2449275"/>
            <a:ext cx="3397833" cy="606100"/>
          </a:xfrm>
          <a:prstGeom prst="rect">
            <a:avLst/>
          </a:prstGeom>
        </p:spPr>
      </p:pic>
      <p:sp>
        <p:nvSpPr>
          <p:cNvPr id="22" name="Rectangle 21"/>
          <p:cNvSpPr/>
          <p:nvPr/>
        </p:nvSpPr>
        <p:spPr>
          <a:xfrm>
            <a:off x="3732683" y="2299437"/>
            <a:ext cx="2940908" cy="774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Dépôt d’une déclaration  au MESRI</a:t>
            </a:r>
            <a:endParaRPr lang="fr-FR" dirty="0">
              <a:solidFill>
                <a:schemeClr val="tx1"/>
              </a:solidFill>
            </a:endParaRPr>
          </a:p>
        </p:txBody>
      </p:sp>
      <p:sp>
        <p:nvSpPr>
          <p:cNvPr id="23" name="Rectangle 22"/>
          <p:cNvSpPr/>
          <p:nvPr/>
        </p:nvSpPr>
        <p:spPr>
          <a:xfrm>
            <a:off x="7803846" y="1011253"/>
            <a:ext cx="4127500" cy="584775"/>
          </a:xfrm>
          <a:prstGeom prst="rect">
            <a:avLst/>
          </a:prstGeom>
        </p:spPr>
        <p:txBody>
          <a:bodyPr wrap="square">
            <a:spAutoFit/>
          </a:bodyPr>
          <a:lstStyle/>
          <a:p>
            <a:r>
              <a:rPr lang="fr-FR" sz="1600" dirty="0"/>
              <a:t>* </a:t>
            </a:r>
            <a:r>
              <a:rPr lang="fr-FR" sz="1600" dirty="0" smtClean="0"/>
              <a:t>Appels </a:t>
            </a:r>
            <a:r>
              <a:rPr lang="fr-FR" sz="1600" dirty="0"/>
              <a:t>d’offres (CASDAR, ANR, UE, </a:t>
            </a:r>
            <a:r>
              <a:rPr lang="fr-FR" sz="1600" dirty="0" err="1"/>
              <a:t>Idex</a:t>
            </a:r>
            <a:r>
              <a:rPr lang="fr-FR" sz="1600" dirty="0"/>
              <a:t> et </a:t>
            </a:r>
            <a:r>
              <a:rPr lang="fr-FR" sz="1600" dirty="0" err="1"/>
              <a:t>Labex</a:t>
            </a:r>
            <a:r>
              <a:rPr lang="fr-FR" sz="1600" dirty="0"/>
              <a:t>, Fondations …)</a:t>
            </a:r>
          </a:p>
        </p:txBody>
      </p:sp>
      <p:cxnSp>
        <p:nvCxnSpPr>
          <p:cNvPr id="24" name="Connecteur droit avec flèche 23"/>
          <p:cNvCxnSpPr/>
          <p:nvPr/>
        </p:nvCxnSpPr>
        <p:spPr>
          <a:xfrm>
            <a:off x="5092907" y="3055375"/>
            <a:ext cx="0" cy="420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732683" y="3829732"/>
            <a:ext cx="2940908" cy="774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Contrôles officiels</a:t>
            </a:r>
            <a:endParaRPr lang="fr-FR" dirty="0">
              <a:solidFill>
                <a:schemeClr val="tx1"/>
              </a:solidFill>
            </a:endParaRPr>
          </a:p>
        </p:txBody>
      </p:sp>
    </p:spTree>
    <p:extLst>
      <p:ext uri="{BB962C8B-B14F-4D97-AF65-F5344CB8AC3E}">
        <p14:creationId xmlns:p14="http://schemas.microsoft.com/office/powerpoint/2010/main" val="1589964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6249" y="1861751"/>
            <a:ext cx="3888259" cy="369332"/>
          </a:xfrm>
          <a:prstGeom prst="rect">
            <a:avLst/>
          </a:prstGeom>
          <a:noFill/>
        </p:spPr>
        <p:txBody>
          <a:bodyPr wrap="square" rtlCol="0">
            <a:spAutoFit/>
          </a:bodyPr>
          <a:lstStyle/>
          <a:p>
            <a:r>
              <a:rPr lang="fr-FR" dirty="0" smtClean="0"/>
              <a:t>MERCI POUR VOTRE ATTENTION ;)</a:t>
            </a:r>
            <a:endParaRPr lang="fr-FR" dirty="0"/>
          </a:p>
        </p:txBody>
      </p:sp>
    </p:spTree>
    <p:extLst>
      <p:ext uri="{BB962C8B-B14F-4D97-AF65-F5344CB8AC3E}">
        <p14:creationId xmlns:p14="http://schemas.microsoft.com/office/powerpoint/2010/main" val="658427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t="4722" r="1379" b="2953"/>
          <a:stretch/>
        </p:blipFill>
        <p:spPr>
          <a:xfrm>
            <a:off x="124297" y="213360"/>
            <a:ext cx="6671919" cy="3513404"/>
          </a:xfrm>
          <a:prstGeom prst="rect">
            <a:avLst/>
          </a:prstGeom>
        </p:spPr>
      </p:pic>
      <p:sp>
        <p:nvSpPr>
          <p:cNvPr id="3" name="ZoneTexte 2"/>
          <p:cNvSpPr txBox="1"/>
          <p:nvPr/>
        </p:nvSpPr>
        <p:spPr>
          <a:xfrm>
            <a:off x="5610308" y="4069422"/>
            <a:ext cx="5906530" cy="1200329"/>
          </a:xfrm>
          <a:prstGeom prst="rect">
            <a:avLst/>
          </a:prstGeom>
          <a:noFill/>
        </p:spPr>
        <p:txBody>
          <a:bodyPr wrap="square" rtlCol="0">
            <a:spAutoFit/>
          </a:bodyPr>
          <a:lstStyle/>
          <a:p>
            <a:r>
              <a:rPr lang="fr-FR" sz="2400" dirty="0" smtClean="0"/>
              <a:t>1- Bilan factuel des réponses au questionnaire </a:t>
            </a:r>
          </a:p>
          <a:p>
            <a:r>
              <a:rPr lang="fr-FR" sz="2400" dirty="0" smtClean="0"/>
              <a:t>2- Besoins identifiés</a:t>
            </a:r>
          </a:p>
          <a:p>
            <a:r>
              <a:rPr lang="fr-FR" sz="2400" dirty="0" smtClean="0"/>
              <a:t>3- Protocole de Nagoya</a:t>
            </a:r>
            <a:endParaRPr lang="fr-FR" sz="2400" dirty="0"/>
          </a:p>
        </p:txBody>
      </p:sp>
      <p:sp>
        <p:nvSpPr>
          <p:cNvPr id="7" name="Flèche à angle droit 6"/>
          <p:cNvSpPr/>
          <p:nvPr/>
        </p:nvSpPr>
        <p:spPr>
          <a:xfrm rot="5400000">
            <a:off x="3570867" y="3706361"/>
            <a:ext cx="1202725" cy="14239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2642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p:cNvGraphicFramePr>
            <a:graphicFrameLocks/>
          </p:cNvGraphicFramePr>
          <p:nvPr>
            <p:extLst>
              <p:ext uri="{D42A27DB-BD31-4B8C-83A1-F6EECF244321}">
                <p14:modId xmlns:p14="http://schemas.microsoft.com/office/powerpoint/2010/main" val="2750763397"/>
              </p:ext>
            </p:extLst>
          </p:nvPr>
        </p:nvGraphicFramePr>
        <p:xfrm>
          <a:off x="5794666" y="1588770"/>
          <a:ext cx="6419850" cy="4429125"/>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365416" y="248009"/>
            <a:ext cx="7702657" cy="461665"/>
          </a:xfrm>
          <a:prstGeom prst="rect">
            <a:avLst/>
          </a:prstGeom>
          <a:noFill/>
        </p:spPr>
        <p:txBody>
          <a:bodyPr wrap="square" rtlCol="0">
            <a:spAutoFit/>
          </a:bodyPr>
          <a:lstStyle/>
          <a:p>
            <a:r>
              <a:rPr lang="fr-FR" sz="2400" dirty="0" smtClean="0">
                <a:ln w="0"/>
                <a:solidFill>
                  <a:schemeClr val="accent1"/>
                </a:solidFill>
                <a:effectLst>
                  <a:outerShdw blurRad="38100" dist="25400" dir="5400000" algn="ctr" rotWithShape="0">
                    <a:srgbClr val="6E747A">
                      <a:alpha val="43000"/>
                    </a:srgbClr>
                  </a:outerShdw>
                </a:effectLst>
              </a:rPr>
              <a:t>INVENTAIRE DES COLLECTIONS ET SOUCHES DE L’UNITE</a:t>
            </a:r>
            <a:endParaRPr lang="fr-FR" sz="2400" dirty="0">
              <a:ln w="0"/>
              <a:solidFill>
                <a:schemeClr val="accent1"/>
              </a:solidFill>
              <a:effectLst>
                <a:outerShdw blurRad="38100" dist="25400" dir="5400000" algn="ctr" rotWithShape="0">
                  <a:srgbClr val="6E747A">
                    <a:alpha val="43000"/>
                  </a:srgbClr>
                </a:outerShdw>
              </a:effectLst>
            </a:endParaRPr>
          </a:p>
        </p:txBody>
      </p:sp>
      <p:graphicFrame>
        <p:nvGraphicFramePr>
          <p:cNvPr id="4" name="Objet 3"/>
          <p:cNvGraphicFramePr>
            <a:graphicFrameLocks noChangeAspect="1"/>
          </p:cNvGraphicFramePr>
          <p:nvPr>
            <p:extLst>
              <p:ext uri="{D42A27DB-BD31-4B8C-83A1-F6EECF244321}">
                <p14:modId xmlns:p14="http://schemas.microsoft.com/office/powerpoint/2010/main" val="1406366925"/>
              </p:ext>
            </p:extLst>
          </p:nvPr>
        </p:nvGraphicFramePr>
        <p:xfrm>
          <a:off x="365416" y="1588770"/>
          <a:ext cx="5429250" cy="4429125"/>
        </p:xfrm>
        <a:graphic>
          <a:graphicData uri="http://schemas.openxmlformats.org/presentationml/2006/ole">
            <mc:AlternateContent xmlns:mc="http://schemas.openxmlformats.org/markup-compatibility/2006">
              <mc:Choice xmlns:v="urn:schemas-microsoft-com:vml" Requires="v">
                <p:oleObj spid="_x0000_s1058" name="Feuille de calcul" r:id="rId4" imgW="5429384" imgH="4429145" progId="Excel.Sheet.8">
                  <p:embed/>
                </p:oleObj>
              </mc:Choice>
              <mc:Fallback>
                <p:oleObj name="Feuille de calcul" r:id="rId4" imgW="5429384" imgH="4429145" progId="Excel.Sheet.8">
                  <p:embed/>
                  <p:pic>
                    <p:nvPicPr>
                      <p:cNvPr id="0" name=""/>
                      <p:cNvPicPr/>
                      <p:nvPr/>
                    </p:nvPicPr>
                    <p:blipFill>
                      <a:blip r:embed="rId5"/>
                      <a:stretch>
                        <a:fillRect/>
                      </a:stretch>
                    </p:blipFill>
                    <p:spPr>
                      <a:xfrm>
                        <a:off x="365416" y="1588770"/>
                        <a:ext cx="5429250" cy="4429125"/>
                      </a:xfrm>
                      <a:prstGeom prst="rect">
                        <a:avLst/>
                      </a:prstGeom>
                    </p:spPr>
                  </p:pic>
                </p:oleObj>
              </mc:Fallback>
            </mc:AlternateContent>
          </a:graphicData>
        </a:graphic>
      </p:graphicFrame>
      <p:sp>
        <p:nvSpPr>
          <p:cNvPr id="6" name="ZoneTexte 5"/>
          <p:cNvSpPr txBox="1"/>
          <p:nvPr/>
        </p:nvSpPr>
        <p:spPr>
          <a:xfrm>
            <a:off x="563884" y="992785"/>
            <a:ext cx="5335875" cy="369332"/>
          </a:xfrm>
          <a:prstGeom prst="rect">
            <a:avLst/>
          </a:prstGeom>
          <a:noFill/>
        </p:spPr>
        <p:txBody>
          <a:bodyPr wrap="square" rtlCol="0">
            <a:spAutoFit/>
          </a:bodyPr>
          <a:lstStyle/>
          <a:p>
            <a:r>
              <a:rPr lang="fr-FR" dirty="0" smtClean="0"/>
              <a:t>Recensement de 11 collections avec des référents</a:t>
            </a:r>
            <a:endParaRPr lang="fr-FR" dirty="0"/>
          </a:p>
        </p:txBody>
      </p:sp>
      <p:cxnSp>
        <p:nvCxnSpPr>
          <p:cNvPr id="9" name="Connecteur droit 8"/>
          <p:cNvCxnSpPr/>
          <p:nvPr/>
        </p:nvCxnSpPr>
        <p:spPr>
          <a:xfrm flipV="1">
            <a:off x="4469027" y="2800866"/>
            <a:ext cx="807308" cy="4117"/>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Connecteur droit 10"/>
          <p:cNvCxnSpPr/>
          <p:nvPr/>
        </p:nvCxnSpPr>
        <p:spPr>
          <a:xfrm flipV="1">
            <a:off x="4470491" y="4123039"/>
            <a:ext cx="807308" cy="4117"/>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Connecteur droit 11"/>
          <p:cNvCxnSpPr/>
          <p:nvPr/>
        </p:nvCxnSpPr>
        <p:spPr>
          <a:xfrm flipV="1">
            <a:off x="4448106" y="4353809"/>
            <a:ext cx="807308" cy="4117"/>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Connecteur droit 12"/>
          <p:cNvCxnSpPr/>
          <p:nvPr/>
        </p:nvCxnSpPr>
        <p:spPr>
          <a:xfrm flipV="1">
            <a:off x="4460788" y="4834655"/>
            <a:ext cx="807308" cy="6028"/>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Connecteur droit 13"/>
          <p:cNvCxnSpPr/>
          <p:nvPr/>
        </p:nvCxnSpPr>
        <p:spPr>
          <a:xfrm flipV="1">
            <a:off x="4485501" y="5423684"/>
            <a:ext cx="807308" cy="602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9108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8723" y="1163478"/>
            <a:ext cx="7891397" cy="2031325"/>
          </a:xfrm>
          <a:prstGeom prst="rect">
            <a:avLst/>
          </a:prstGeom>
          <a:noFill/>
        </p:spPr>
        <p:txBody>
          <a:bodyPr wrap="square" rtlCol="0">
            <a:spAutoFit/>
          </a:bodyPr>
          <a:lstStyle/>
          <a:p>
            <a:r>
              <a:rPr lang="fr-FR" dirty="0" smtClean="0"/>
              <a:t>En tube sur milieu de culture incliné </a:t>
            </a:r>
            <a:r>
              <a:rPr lang="fr-FR" dirty="0"/>
              <a:t>à </a:t>
            </a:r>
            <a:r>
              <a:rPr lang="fr-FR" dirty="0" smtClean="0"/>
              <a:t>4°C</a:t>
            </a:r>
          </a:p>
          <a:p>
            <a:r>
              <a:rPr lang="fr-FR" dirty="0"/>
              <a:t>Spores/mycélium sous huile à 4°C</a:t>
            </a:r>
          </a:p>
          <a:p>
            <a:r>
              <a:rPr lang="fr-FR" dirty="0" smtClean="0"/>
              <a:t>Suspensions de spores mélangées </a:t>
            </a:r>
            <a:r>
              <a:rPr lang="fr-FR" dirty="0"/>
              <a:t>dans </a:t>
            </a:r>
            <a:r>
              <a:rPr lang="fr-FR" dirty="0" smtClean="0"/>
              <a:t>eau </a:t>
            </a:r>
            <a:r>
              <a:rPr lang="fr-FR" dirty="0" err="1" smtClean="0"/>
              <a:t>glycérolée</a:t>
            </a:r>
            <a:r>
              <a:rPr lang="fr-FR" dirty="0" smtClean="0"/>
              <a:t> (10%, 30%, 50%) à -80°C</a:t>
            </a:r>
            <a:endParaRPr lang="fr-FR" dirty="0"/>
          </a:p>
          <a:p>
            <a:r>
              <a:rPr lang="fr-FR" dirty="0" smtClean="0"/>
              <a:t>Spores </a:t>
            </a:r>
            <a:r>
              <a:rPr lang="fr-FR" dirty="0"/>
              <a:t>collectées sur </a:t>
            </a:r>
            <a:r>
              <a:rPr lang="fr-FR" dirty="0" smtClean="0"/>
              <a:t>PDA </a:t>
            </a:r>
            <a:r>
              <a:rPr lang="fr-FR" dirty="0"/>
              <a:t>à -</a:t>
            </a:r>
            <a:r>
              <a:rPr lang="fr-FR" dirty="0" smtClean="0"/>
              <a:t>80°C</a:t>
            </a:r>
          </a:p>
          <a:p>
            <a:r>
              <a:rPr lang="fr-FR" dirty="0"/>
              <a:t>Spores dans </a:t>
            </a:r>
            <a:r>
              <a:rPr lang="fr-FR" dirty="0" err="1" smtClean="0"/>
              <a:t>cryotube</a:t>
            </a:r>
            <a:r>
              <a:rPr lang="fr-FR" dirty="0" smtClean="0"/>
              <a:t> </a:t>
            </a:r>
            <a:r>
              <a:rPr lang="fr-FR" dirty="0"/>
              <a:t>à -80°C </a:t>
            </a:r>
            <a:r>
              <a:rPr lang="fr-FR" dirty="0" smtClean="0"/>
              <a:t>(à sec)</a:t>
            </a:r>
          </a:p>
          <a:p>
            <a:r>
              <a:rPr lang="fr-FR" dirty="0" smtClean="0"/>
              <a:t>Azote liquide</a:t>
            </a:r>
          </a:p>
          <a:p>
            <a:endParaRPr lang="fr-FR" dirty="0"/>
          </a:p>
        </p:txBody>
      </p:sp>
      <p:sp>
        <p:nvSpPr>
          <p:cNvPr id="3" name="ZoneTexte 2"/>
          <p:cNvSpPr txBox="1"/>
          <p:nvPr/>
        </p:nvSpPr>
        <p:spPr>
          <a:xfrm>
            <a:off x="423623" y="373822"/>
            <a:ext cx="5498926" cy="461665"/>
          </a:xfrm>
          <a:prstGeom prst="rect">
            <a:avLst/>
          </a:prstGeom>
          <a:noFill/>
        </p:spPr>
        <p:txBody>
          <a:bodyPr wrap="square" rtlCol="0">
            <a:spAutoFit/>
          </a:bodyPr>
          <a:lstStyle/>
          <a:p>
            <a:r>
              <a:rPr lang="fr-FR" sz="2400" dirty="0" smtClean="0">
                <a:ln w="0"/>
                <a:solidFill>
                  <a:schemeClr val="accent1"/>
                </a:solidFill>
                <a:effectLst>
                  <a:outerShdw blurRad="38100" dist="25400" dir="5400000" algn="ctr" rotWithShape="0">
                    <a:srgbClr val="6E747A">
                      <a:alpha val="43000"/>
                    </a:srgbClr>
                  </a:outerShdw>
                </a:effectLst>
              </a:rPr>
              <a:t>QUELLES FORMES DE CONSERVATION ?</a:t>
            </a:r>
            <a:endParaRPr lang="fr-FR" sz="2400" dirty="0">
              <a:ln w="0"/>
              <a:solidFill>
                <a:schemeClr val="accent1"/>
              </a:solidFill>
              <a:effectLst>
                <a:outerShdw blurRad="38100" dist="25400" dir="5400000" algn="ctr" rotWithShape="0">
                  <a:srgbClr val="6E747A">
                    <a:alpha val="43000"/>
                  </a:srgbClr>
                </a:outerShdw>
              </a:effectLst>
            </a:endParaRPr>
          </a:p>
        </p:txBody>
      </p:sp>
      <p:grpSp>
        <p:nvGrpSpPr>
          <p:cNvPr id="7" name="Groupe 6"/>
          <p:cNvGrpSpPr/>
          <p:nvPr/>
        </p:nvGrpSpPr>
        <p:grpSpPr>
          <a:xfrm>
            <a:off x="2703186" y="3736872"/>
            <a:ext cx="9285614" cy="2559878"/>
            <a:chOff x="3703702" y="3305072"/>
            <a:chExt cx="8793097" cy="2559878"/>
          </a:xfrm>
        </p:grpSpPr>
        <p:sp>
          <p:nvSpPr>
            <p:cNvPr id="4" name="ZoneTexte 3"/>
            <p:cNvSpPr txBox="1"/>
            <p:nvPr/>
          </p:nvSpPr>
          <p:spPr>
            <a:xfrm>
              <a:off x="3703702" y="3305072"/>
              <a:ext cx="8793097" cy="830997"/>
            </a:xfrm>
            <a:prstGeom prst="rect">
              <a:avLst/>
            </a:prstGeom>
            <a:noFill/>
          </p:spPr>
          <p:txBody>
            <a:bodyPr wrap="square" rtlCol="0">
              <a:spAutoFit/>
            </a:bodyPr>
            <a:lstStyle/>
            <a:p>
              <a:r>
                <a:rPr lang="fr-FR" sz="2400" dirty="0" smtClean="0">
                  <a:ln w="0"/>
                  <a:solidFill>
                    <a:schemeClr val="accent1"/>
                  </a:solidFill>
                  <a:effectLst>
                    <a:outerShdw blurRad="38100" dist="25400" dir="5400000" algn="ctr" rotWithShape="0">
                      <a:srgbClr val="6E747A">
                        <a:alpha val="43000"/>
                      </a:srgbClr>
                    </a:outerShdw>
                  </a:effectLst>
                </a:rPr>
                <a:t>QUELS FORMATS POUR LE STOCKAGE DES INFORMATIONS « SOUCHES » ?</a:t>
              </a:r>
              <a:endParaRPr lang="fr-FR" sz="2400" dirty="0">
                <a:ln w="0"/>
                <a:solidFill>
                  <a:schemeClr val="accent1"/>
                </a:solidFill>
                <a:effectLst>
                  <a:outerShdw blurRad="38100" dist="25400" dir="5400000" algn="ctr" rotWithShape="0">
                    <a:srgbClr val="6E747A">
                      <a:alpha val="43000"/>
                    </a:srgbClr>
                  </a:outerShdw>
                </a:effectLst>
              </a:endParaRPr>
            </a:p>
          </p:txBody>
        </p:sp>
        <p:sp>
          <p:nvSpPr>
            <p:cNvPr id="5" name="ZoneTexte 4"/>
            <p:cNvSpPr txBox="1"/>
            <p:nvPr/>
          </p:nvSpPr>
          <p:spPr>
            <a:xfrm>
              <a:off x="3872629" y="4110624"/>
              <a:ext cx="5685774" cy="1754326"/>
            </a:xfrm>
            <a:prstGeom prst="rect">
              <a:avLst/>
            </a:prstGeom>
            <a:noFill/>
          </p:spPr>
          <p:txBody>
            <a:bodyPr wrap="square" rtlCol="0">
              <a:spAutoFit/>
            </a:bodyPr>
            <a:lstStyle/>
            <a:p>
              <a:r>
                <a:rPr lang="fr-FR" dirty="0" smtClean="0"/>
                <a:t>Fichier Excel</a:t>
              </a:r>
            </a:p>
            <a:p>
              <a:r>
                <a:rPr lang="fr-FR" dirty="0" smtClean="0"/>
                <a:t>Fichier Access</a:t>
              </a:r>
            </a:p>
            <a:p>
              <a:r>
                <a:rPr lang="fr-FR" dirty="0" smtClean="0"/>
                <a:t>Base de données : </a:t>
              </a:r>
              <a:r>
                <a:rPr lang="fr-FR" dirty="0" err="1" smtClean="0"/>
                <a:t>FileMaker</a:t>
              </a:r>
              <a:r>
                <a:rPr lang="fr-FR" dirty="0" smtClean="0"/>
                <a:t> Pro</a:t>
              </a:r>
            </a:p>
            <a:p>
              <a:r>
                <a:rPr lang="fr-FR" dirty="0" smtClean="0"/>
                <a:t>Cahiers / classeurs dédiés</a:t>
              </a:r>
            </a:p>
            <a:p>
              <a:r>
                <a:rPr lang="fr-FR" dirty="0" smtClean="0"/>
                <a:t>Cahiers de manip</a:t>
              </a:r>
            </a:p>
            <a:p>
              <a:endParaRPr lang="fr-FR" dirty="0"/>
            </a:p>
          </p:txBody>
        </p:sp>
        <p:pic>
          <p:nvPicPr>
            <p:cNvPr id="6" name="Image 5"/>
            <p:cNvPicPr>
              <a:picLocks noChangeAspect="1"/>
            </p:cNvPicPr>
            <p:nvPr/>
          </p:nvPicPr>
          <p:blipFill>
            <a:blip r:embed="rId2"/>
            <a:stretch>
              <a:fillRect/>
            </a:stretch>
          </p:blipFill>
          <p:spPr>
            <a:xfrm>
              <a:off x="8575589" y="4136069"/>
              <a:ext cx="1837038" cy="851718"/>
            </a:xfrm>
            <a:prstGeom prst="rect">
              <a:avLst/>
            </a:prstGeom>
          </p:spPr>
        </p:pic>
      </p:grpSp>
    </p:spTree>
    <p:extLst>
      <p:ext uri="{BB962C8B-B14F-4D97-AF65-F5344CB8AC3E}">
        <p14:creationId xmlns:p14="http://schemas.microsoft.com/office/powerpoint/2010/main" val="305569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9391" y="152395"/>
            <a:ext cx="7146606" cy="707886"/>
          </a:xfrm>
          <a:prstGeom prst="rect">
            <a:avLst/>
          </a:prstGeom>
          <a:noFill/>
        </p:spPr>
        <p:txBody>
          <a:bodyPr wrap="square" rtlCol="0">
            <a:spAutoFit/>
          </a:bodyPr>
          <a:lstStyle/>
          <a:p>
            <a:r>
              <a:rPr lang="fr-FR" sz="2400" dirty="0" smtClean="0">
                <a:ln w="0"/>
                <a:solidFill>
                  <a:schemeClr val="accent1"/>
                </a:solidFill>
                <a:effectLst>
                  <a:outerShdw blurRad="38100" dist="25400" dir="5400000" algn="ctr" rotWithShape="0">
                    <a:srgbClr val="6E747A">
                      <a:alpha val="43000"/>
                    </a:srgbClr>
                  </a:outerShdw>
                </a:effectLst>
              </a:rPr>
              <a:t>DISTRIBUTION</a:t>
            </a:r>
            <a:r>
              <a:rPr lang="fr-FR" dirty="0" smtClean="0">
                <a:ln w="0"/>
                <a:solidFill>
                  <a:schemeClr val="accent1"/>
                </a:solidFill>
                <a:effectLst>
                  <a:outerShdw blurRad="38100" dist="25400" dir="5400000" algn="ctr" rotWithShape="0">
                    <a:srgbClr val="6E747A">
                      <a:alpha val="43000"/>
                    </a:srgbClr>
                  </a:outerShdw>
                </a:effectLst>
              </a:rPr>
              <a:t> </a:t>
            </a:r>
            <a:r>
              <a:rPr lang="fr-FR" sz="2400" dirty="0">
                <a:ln w="0"/>
                <a:solidFill>
                  <a:schemeClr val="accent1"/>
                </a:solidFill>
                <a:effectLst>
                  <a:outerShdw blurRad="38100" dist="25400" dir="5400000" algn="ctr" rotWithShape="0">
                    <a:srgbClr val="6E747A">
                      <a:alpha val="43000"/>
                    </a:srgbClr>
                  </a:outerShdw>
                </a:effectLst>
              </a:rPr>
              <a:t>DES SOUCHES  </a:t>
            </a:r>
            <a:endParaRPr lang="fr-FR" sz="2400" dirty="0" smtClean="0">
              <a:ln w="0"/>
              <a:solidFill>
                <a:schemeClr val="accent1"/>
              </a:solidFill>
              <a:effectLst>
                <a:outerShdw blurRad="38100" dist="25400" dir="5400000" algn="ctr" rotWithShape="0">
                  <a:srgbClr val="6E747A">
                    <a:alpha val="43000"/>
                  </a:srgbClr>
                </a:outerShdw>
              </a:effectLst>
            </a:endParaRPr>
          </a:p>
          <a:p>
            <a:endParaRPr lang="fr-FR" sz="1600" dirty="0">
              <a:ln w="0"/>
              <a:solidFill>
                <a:schemeClr val="accent1"/>
              </a:solidFill>
              <a:effectLst>
                <a:outerShdw blurRad="38100" dist="25400" dir="5400000" algn="ctr" rotWithShape="0">
                  <a:srgbClr val="6E747A">
                    <a:alpha val="43000"/>
                  </a:srgbClr>
                </a:outerShdw>
              </a:effectLst>
            </a:endParaRPr>
          </a:p>
        </p:txBody>
      </p:sp>
      <p:sp>
        <p:nvSpPr>
          <p:cNvPr id="3" name="ZoneTexte 2"/>
          <p:cNvSpPr txBox="1"/>
          <p:nvPr/>
        </p:nvSpPr>
        <p:spPr>
          <a:xfrm>
            <a:off x="934093" y="814783"/>
            <a:ext cx="5412114" cy="1508105"/>
          </a:xfrm>
          <a:prstGeom prst="rect">
            <a:avLst/>
          </a:prstGeom>
          <a:noFill/>
        </p:spPr>
        <p:txBody>
          <a:bodyPr wrap="square" rtlCol="0">
            <a:spAutoFit/>
          </a:bodyPr>
          <a:lstStyle/>
          <a:p>
            <a:r>
              <a:rPr lang="fr-FR" dirty="0"/>
              <a:t>- Concerne 10 collections / 11</a:t>
            </a:r>
          </a:p>
          <a:p>
            <a:endParaRPr lang="fr-FR" sz="1200" dirty="0" smtClean="0"/>
          </a:p>
          <a:p>
            <a:r>
              <a:rPr lang="fr-FR" dirty="0"/>
              <a:t>-  Environ 120 souches / an</a:t>
            </a:r>
          </a:p>
          <a:p>
            <a:r>
              <a:rPr lang="fr-FR" sz="1400" dirty="0"/>
              <a:t>Soit 0,3% de l’ensemble des souches de l’unité</a:t>
            </a:r>
          </a:p>
          <a:p>
            <a:endParaRPr lang="fr-FR" sz="1200" dirty="0" smtClean="0"/>
          </a:p>
          <a:p>
            <a:r>
              <a:rPr lang="fr-FR" dirty="0" smtClean="0"/>
              <a:t>- Tarif pour les rouilles 80 / 115 € pour 20mg spores</a:t>
            </a:r>
            <a:endParaRPr lang="fr-FR" sz="1200" dirty="0" smtClean="0"/>
          </a:p>
        </p:txBody>
      </p:sp>
      <p:graphicFrame>
        <p:nvGraphicFramePr>
          <p:cNvPr id="4" name="Graphique 3"/>
          <p:cNvGraphicFramePr>
            <a:graphicFrameLocks/>
          </p:cNvGraphicFramePr>
          <p:nvPr>
            <p:extLst>
              <p:ext uri="{D42A27DB-BD31-4B8C-83A1-F6EECF244321}">
                <p14:modId xmlns:p14="http://schemas.microsoft.com/office/powerpoint/2010/main" val="3461952836"/>
              </p:ext>
            </p:extLst>
          </p:nvPr>
        </p:nvGraphicFramePr>
        <p:xfrm>
          <a:off x="63038" y="2951189"/>
          <a:ext cx="4990301" cy="3186000"/>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6796216" y="2874032"/>
            <a:ext cx="4687329" cy="646331"/>
          </a:xfrm>
          <a:prstGeom prst="rect">
            <a:avLst/>
          </a:prstGeom>
          <a:noFill/>
        </p:spPr>
        <p:txBody>
          <a:bodyPr wrap="square" rtlCol="0">
            <a:spAutoFit/>
          </a:bodyPr>
          <a:lstStyle/>
          <a:p>
            <a:r>
              <a:rPr lang="fr-FR" dirty="0" smtClean="0"/>
              <a:t>Principalement en France pour les 10 collections concernées et à l’étranger pour 6 collections</a:t>
            </a:r>
            <a:endParaRPr lang="fr-FR" dirty="0"/>
          </a:p>
        </p:txBody>
      </p:sp>
      <p:sp>
        <p:nvSpPr>
          <p:cNvPr id="6" name="Flèche droite 5"/>
          <p:cNvSpPr/>
          <p:nvPr/>
        </p:nvSpPr>
        <p:spPr>
          <a:xfrm rot="20323946">
            <a:off x="5733537" y="3175607"/>
            <a:ext cx="584773" cy="26361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ZoneTexte 6"/>
          <p:cNvSpPr txBox="1"/>
          <p:nvPr/>
        </p:nvSpPr>
        <p:spPr>
          <a:xfrm>
            <a:off x="6796216" y="3871688"/>
            <a:ext cx="5148650" cy="1200329"/>
          </a:xfrm>
          <a:prstGeom prst="rect">
            <a:avLst/>
          </a:prstGeom>
          <a:noFill/>
        </p:spPr>
        <p:txBody>
          <a:bodyPr wrap="square" rtlCol="0">
            <a:spAutoFit/>
          </a:bodyPr>
          <a:lstStyle/>
          <a:p>
            <a:r>
              <a:rPr lang="fr-FR" dirty="0" smtClean="0"/>
              <a:t>Instituts publics en France et à l’étranger, l’INRA, entreprises privées : sélectionneurs et améliorateurs de plante (</a:t>
            </a:r>
            <a:r>
              <a:rPr lang="fr-FR" dirty="0" err="1" smtClean="0"/>
              <a:t>Arvalis</a:t>
            </a:r>
            <a:r>
              <a:rPr lang="fr-FR" dirty="0" smtClean="0"/>
              <a:t>, GEVES, </a:t>
            </a:r>
            <a:r>
              <a:rPr lang="fr-FR" dirty="0" err="1" smtClean="0"/>
              <a:t>Syngenta</a:t>
            </a:r>
            <a:r>
              <a:rPr lang="fr-FR" dirty="0" smtClean="0"/>
              <a:t>, </a:t>
            </a:r>
            <a:r>
              <a:rPr lang="fr-FR" dirty="0" err="1" smtClean="0"/>
              <a:t>biotransfer</a:t>
            </a:r>
            <a:r>
              <a:rPr lang="fr-FR" dirty="0" smtClean="0"/>
              <a:t>, bayer …)</a:t>
            </a:r>
            <a:endParaRPr lang="fr-FR" dirty="0"/>
          </a:p>
        </p:txBody>
      </p:sp>
      <p:sp>
        <p:nvSpPr>
          <p:cNvPr id="8" name="Flèche droite 7"/>
          <p:cNvSpPr/>
          <p:nvPr/>
        </p:nvSpPr>
        <p:spPr>
          <a:xfrm>
            <a:off x="5761434" y="4279362"/>
            <a:ext cx="584773" cy="26361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Flèche droite 8"/>
          <p:cNvSpPr/>
          <p:nvPr/>
        </p:nvSpPr>
        <p:spPr>
          <a:xfrm rot="487329">
            <a:off x="5789738" y="5694092"/>
            <a:ext cx="584773" cy="26361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 name="ZoneTexte 9"/>
          <p:cNvSpPr txBox="1"/>
          <p:nvPr/>
        </p:nvSpPr>
        <p:spPr>
          <a:xfrm>
            <a:off x="6796216" y="5436902"/>
            <a:ext cx="5148650" cy="1200329"/>
          </a:xfrm>
          <a:prstGeom prst="rect">
            <a:avLst/>
          </a:prstGeom>
          <a:noFill/>
        </p:spPr>
        <p:txBody>
          <a:bodyPr wrap="square" rtlCol="0">
            <a:spAutoFit/>
          </a:bodyPr>
          <a:lstStyle/>
          <a:p>
            <a:r>
              <a:rPr lang="fr-FR" dirty="0" smtClean="0"/>
              <a:t>En culture fraîche sur boite de Pétri, morceaux de mycélium sur gélose en </a:t>
            </a:r>
            <a:r>
              <a:rPr lang="fr-FR" dirty="0" err="1" smtClean="0"/>
              <a:t>cryotube</a:t>
            </a:r>
            <a:r>
              <a:rPr lang="fr-FR" dirty="0" smtClean="0"/>
              <a:t>, spores fraiches</a:t>
            </a:r>
          </a:p>
          <a:p>
            <a:r>
              <a:rPr lang="fr-FR" dirty="0" smtClean="0"/>
              <a:t>Principalement par la poste, de main à main et transporteurs (</a:t>
            </a:r>
            <a:r>
              <a:rPr lang="fr-FR" dirty="0" err="1" smtClean="0"/>
              <a:t>chronopost</a:t>
            </a:r>
            <a:r>
              <a:rPr lang="fr-FR" dirty="0" smtClean="0"/>
              <a:t>, DHL, Fedex)</a:t>
            </a:r>
            <a:endParaRPr lang="fr-FR" dirty="0"/>
          </a:p>
        </p:txBody>
      </p:sp>
      <p:sp>
        <p:nvSpPr>
          <p:cNvPr id="11" name="ZoneTexte 10"/>
          <p:cNvSpPr txBox="1"/>
          <p:nvPr/>
        </p:nvSpPr>
        <p:spPr>
          <a:xfrm>
            <a:off x="5503348" y="2827890"/>
            <a:ext cx="842859" cy="369332"/>
          </a:xfrm>
          <a:prstGeom prst="rect">
            <a:avLst/>
          </a:prstGeom>
          <a:noFill/>
        </p:spPr>
        <p:txBody>
          <a:bodyPr wrap="square" rtlCol="0">
            <a:spAutoFit/>
          </a:bodyPr>
          <a:lstStyle/>
          <a:p>
            <a:r>
              <a:rPr lang="fr-FR" dirty="0" smtClean="0"/>
              <a:t>OU ?</a:t>
            </a:r>
            <a:endParaRPr lang="fr-FR" dirty="0"/>
          </a:p>
        </p:txBody>
      </p:sp>
      <p:sp>
        <p:nvSpPr>
          <p:cNvPr id="12" name="ZoneTexte 11"/>
          <p:cNvSpPr txBox="1"/>
          <p:nvPr/>
        </p:nvSpPr>
        <p:spPr>
          <a:xfrm>
            <a:off x="5632390" y="3949134"/>
            <a:ext cx="842859" cy="369332"/>
          </a:xfrm>
          <a:prstGeom prst="rect">
            <a:avLst/>
          </a:prstGeom>
          <a:noFill/>
        </p:spPr>
        <p:txBody>
          <a:bodyPr wrap="square" rtlCol="0">
            <a:spAutoFit/>
          </a:bodyPr>
          <a:lstStyle/>
          <a:p>
            <a:r>
              <a:rPr lang="fr-FR" dirty="0" smtClean="0"/>
              <a:t>QUI ?</a:t>
            </a:r>
            <a:endParaRPr lang="fr-FR" dirty="0"/>
          </a:p>
        </p:txBody>
      </p:sp>
      <p:sp>
        <p:nvSpPr>
          <p:cNvPr id="13" name="ZoneTexte 12"/>
          <p:cNvSpPr txBox="1"/>
          <p:nvPr/>
        </p:nvSpPr>
        <p:spPr>
          <a:xfrm>
            <a:off x="5311268" y="5205361"/>
            <a:ext cx="1485102" cy="369332"/>
          </a:xfrm>
          <a:prstGeom prst="rect">
            <a:avLst/>
          </a:prstGeom>
          <a:noFill/>
        </p:spPr>
        <p:txBody>
          <a:bodyPr wrap="square" rtlCol="0">
            <a:spAutoFit/>
          </a:bodyPr>
          <a:lstStyle/>
          <a:p>
            <a:r>
              <a:rPr lang="fr-FR" dirty="0" smtClean="0"/>
              <a:t>COMMENT ?</a:t>
            </a:r>
            <a:endParaRPr lang="fr-FR" dirty="0"/>
          </a:p>
        </p:txBody>
      </p:sp>
    </p:spTree>
    <p:extLst>
      <p:ext uri="{BB962C8B-B14F-4D97-AF65-F5344CB8AC3E}">
        <p14:creationId xmlns:p14="http://schemas.microsoft.com/office/powerpoint/2010/main" val="604878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480" y="404556"/>
            <a:ext cx="7146606" cy="738664"/>
          </a:xfrm>
          <a:prstGeom prst="rect">
            <a:avLst/>
          </a:prstGeom>
          <a:noFill/>
        </p:spPr>
        <p:txBody>
          <a:bodyPr wrap="square" rtlCol="0">
            <a:spAutoFit/>
          </a:bodyPr>
          <a:lstStyle/>
          <a:p>
            <a:r>
              <a:rPr lang="fr-FR" sz="2400" dirty="0" smtClean="0">
                <a:ln w="0"/>
                <a:solidFill>
                  <a:schemeClr val="accent1"/>
                </a:solidFill>
                <a:effectLst>
                  <a:outerShdw blurRad="38100" dist="25400" dir="5400000" algn="ctr" rotWithShape="0">
                    <a:srgbClr val="6E747A">
                      <a:alpha val="43000"/>
                    </a:srgbClr>
                  </a:outerShdw>
                </a:effectLst>
              </a:rPr>
              <a:t>DISTRIBUTION </a:t>
            </a:r>
            <a:r>
              <a:rPr lang="fr-FR" sz="2400" dirty="0">
                <a:ln w="0"/>
                <a:solidFill>
                  <a:schemeClr val="accent1"/>
                </a:solidFill>
                <a:effectLst>
                  <a:outerShdw blurRad="38100" dist="25400" dir="5400000" algn="ctr" rotWithShape="0">
                    <a:srgbClr val="6E747A">
                      <a:alpha val="43000"/>
                    </a:srgbClr>
                  </a:outerShdw>
                </a:effectLst>
              </a:rPr>
              <a:t>DES SOUCHES  </a:t>
            </a:r>
            <a:r>
              <a:rPr lang="fr-FR" dirty="0"/>
              <a:t>(</a:t>
            </a:r>
            <a:r>
              <a:rPr lang="fr-FR" dirty="0" smtClean="0"/>
              <a:t>documents associés)</a:t>
            </a:r>
            <a:endParaRPr lang="fr-FR" dirty="0"/>
          </a:p>
          <a:p>
            <a:endParaRPr lang="fr-FR" dirty="0"/>
          </a:p>
        </p:txBody>
      </p:sp>
      <p:sp>
        <p:nvSpPr>
          <p:cNvPr id="5" name="ZoneTexte 4"/>
          <p:cNvSpPr txBox="1"/>
          <p:nvPr/>
        </p:nvSpPr>
        <p:spPr>
          <a:xfrm>
            <a:off x="1309815" y="1680771"/>
            <a:ext cx="6820930" cy="3139321"/>
          </a:xfrm>
          <a:prstGeom prst="rect">
            <a:avLst/>
          </a:prstGeom>
          <a:noFill/>
        </p:spPr>
        <p:txBody>
          <a:bodyPr wrap="square" rtlCol="0">
            <a:spAutoFit/>
          </a:bodyPr>
          <a:lstStyle/>
          <a:p>
            <a:r>
              <a:rPr lang="fr-FR" dirty="0" err="1" smtClean="0"/>
              <a:t>Mutual</a:t>
            </a:r>
            <a:r>
              <a:rPr lang="fr-FR" dirty="0" smtClean="0"/>
              <a:t> Transfert Agreement (MTA)  pour 4 collections / 10</a:t>
            </a:r>
          </a:p>
          <a:p>
            <a:endParaRPr lang="fr-FR" dirty="0"/>
          </a:p>
          <a:p>
            <a:r>
              <a:rPr lang="fr-FR" dirty="0" smtClean="0"/>
              <a:t>Lettre d’accompagnement</a:t>
            </a:r>
          </a:p>
          <a:p>
            <a:endParaRPr lang="fr-FR" dirty="0"/>
          </a:p>
          <a:p>
            <a:r>
              <a:rPr lang="fr-FR" dirty="0" smtClean="0"/>
              <a:t>Protocole de mise en culture (3/10)</a:t>
            </a:r>
          </a:p>
          <a:p>
            <a:endParaRPr lang="fr-FR" dirty="0"/>
          </a:p>
          <a:p>
            <a:r>
              <a:rPr lang="fr-FR" dirty="0" smtClean="0"/>
              <a:t>Description du phénotype (1/10)</a:t>
            </a:r>
          </a:p>
          <a:p>
            <a:endParaRPr lang="fr-FR" dirty="0" smtClean="0"/>
          </a:p>
          <a:p>
            <a:r>
              <a:rPr lang="fr-FR" dirty="0" smtClean="0"/>
              <a:t>Fichier </a:t>
            </a:r>
            <a:r>
              <a:rPr lang="fr-FR" dirty="0" err="1" smtClean="0"/>
              <a:t>excel</a:t>
            </a:r>
            <a:r>
              <a:rPr lang="fr-FR" dirty="0" smtClean="0"/>
              <a:t> avec origine géographique temporelle (1/10)</a:t>
            </a:r>
          </a:p>
          <a:p>
            <a:endParaRPr lang="fr-FR" dirty="0"/>
          </a:p>
          <a:p>
            <a:r>
              <a:rPr lang="fr-FR" dirty="0" smtClean="0"/>
              <a:t>Aucun document si partenaires de projet</a:t>
            </a:r>
            <a:endParaRPr lang="fr-FR" dirty="0"/>
          </a:p>
        </p:txBody>
      </p:sp>
      <p:pic>
        <p:nvPicPr>
          <p:cNvPr id="4" name="Image 3"/>
          <p:cNvPicPr>
            <a:picLocks noChangeAspect="1"/>
          </p:cNvPicPr>
          <p:nvPr/>
        </p:nvPicPr>
        <p:blipFill rotWithShape="1">
          <a:blip r:embed="rId2"/>
          <a:srcRect b="5109"/>
          <a:stretch/>
        </p:blipFill>
        <p:spPr>
          <a:xfrm>
            <a:off x="8623748" y="2434885"/>
            <a:ext cx="1742026" cy="1631092"/>
          </a:xfrm>
          <a:prstGeom prst="rect">
            <a:avLst/>
          </a:prstGeom>
        </p:spPr>
      </p:pic>
    </p:spTree>
    <p:extLst>
      <p:ext uri="{BB962C8B-B14F-4D97-AF65-F5344CB8AC3E}">
        <p14:creationId xmlns:p14="http://schemas.microsoft.com/office/powerpoint/2010/main" val="2836439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07491" y="248037"/>
            <a:ext cx="7146606" cy="830997"/>
          </a:xfrm>
          <a:prstGeom prst="rect">
            <a:avLst/>
          </a:prstGeom>
          <a:noFill/>
        </p:spPr>
        <p:txBody>
          <a:bodyPr wrap="square" rtlCol="0">
            <a:spAutoFit/>
          </a:bodyPr>
          <a:lstStyle/>
          <a:p>
            <a:r>
              <a:rPr lang="fr-FR" sz="2400" dirty="0" smtClean="0">
                <a:ln w="0"/>
                <a:solidFill>
                  <a:schemeClr val="accent1"/>
                </a:solidFill>
                <a:effectLst>
                  <a:outerShdw blurRad="38100" dist="25400" dir="5400000" algn="ctr" rotWithShape="0">
                    <a:srgbClr val="6E747A">
                      <a:alpha val="43000"/>
                    </a:srgbClr>
                  </a:outerShdw>
                </a:effectLst>
              </a:rPr>
              <a:t>BESOINS SUGGERES ET IDENTIFIES</a:t>
            </a:r>
            <a:endParaRPr lang="fr-FR" sz="2400" dirty="0">
              <a:ln w="0"/>
              <a:solidFill>
                <a:schemeClr val="accent1"/>
              </a:solidFill>
              <a:effectLst>
                <a:outerShdw blurRad="38100" dist="25400" dir="5400000" algn="ctr" rotWithShape="0">
                  <a:srgbClr val="6E747A">
                    <a:alpha val="43000"/>
                  </a:srgbClr>
                </a:outerShdw>
              </a:effectLst>
            </a:endParaRPr>
          </a:p>
          <a:p>
            <a:endParaRPr lang="fr-FR" sz="2400" dirty="0"/>
          </a:p>
        </p:txBody>
      </p:sp>
      <p:sp>
        <p:nvSpPr>
          <p:cNvPr id="8" name="Rectangle à coins arrondis 7"/>
          <p:cNvSpPr/>
          <p:nvPr/>
        </p:nvSpPr>
        <p:spPr>
          <a:xfrm>
            <a:off x="4753233" y="1297229"/>
            <a:ext cx="2347784" cy="881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de visibilité</a:t>
            </a:r>
            <a:endParaRPr lang="fr-FR" dirty="0"/>
          </a:p>
        </p:txBody>
      </p:sp>
      <p:sp>
        <p:nvSpPr>
          <p:cNvPr id="9" name="Rectangle à coins arrondis 8"/>
          <p:cNvSpPr/>
          <p:nvPr/>
        </p:nvSpPr>
        <p:spPr>
          <a:xfrm>
            <a:off x="1048123" y="1639803"/>
            <a:ext cx="2347784" cy="9555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t>Besoin de bases de données</a:t>
            </a:r>
            <a:endParaRPr lang="fr-FR" dirty="0"/>
          </a:p>
        </p:txBody>
      </p:sp>
      <p:sp>
        <p:nvSpPr>
          <p:cNvPr id="14" name="Rectangle à coins arrondis 13"/>
          <p:cNvSpPr/>
          <p:nvPr/>
        </p:nvSpPr>
        <p:spPr>
          <a:xfrm>
            <a:off x="8159579" y="1632038"/>
            <a:ext cx="2347784" cy="8814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t>Besoin de temps</a:t>
            </a:r>
            <a:endParaRPr lang="fr-FR" dirty="0"/>
          </a:p>
        </p:txBody>
      </p:sp>
      <p:sp>
        <p:nvSpPr>
          <p:cNvPr id="15" name="ZoneTexte 14"/>
          <p:cNvSpPr txBox="1"/>
          <p:nvPr/>
        </p:nvSpPr>
        <p:spPr>
          <a:xfrm>
            <a:off x="825702" y="2675999"/>
            <a:ext cx="3532114" cy="1107996"/>
          </a:xfrm>
          <a:prstGeom prst="rect">
            <a:avLst/>
          </a:prstGeom>
          <a:noFill/>
        </p:spPr>
        <p:txBody>
          <a:bodyPr wrap="square" rtlCol="0">
            <a:spAutoFit/>
          </a:bodyPr>
          <a:lstStyle/>
          <a:p>
            <a:pPr marL="171450" indent="-171450">
              <a:buFont typeface="Symbol" panose="05050102010706020507" pitchFamily="18" charset="2"/>
              <a:buChar char="®"/>
            </a:pPr>
            <a:r>
              <a:rPr lang="fr-FR" sz="1200" dirty="0" smtClean="0"/>
              <a:t> </a:t>
            </a:r>
            <a:r>
              <a:rPr lang="fr-FR" sz="1200" b="1" dirty="0" smtClean="0"/>
              <a:t>Amélioration</a:t>
            </a:r>
            <a:r>
              <a:rPr lang="fr-FR" sz="1200" dirty="0" smtClean="0"/>
              <a:t> </a:t>
            </a:r>
            <a:r>
              <a:rPr lang="fr-FR" sz="1200" dirty="0"/>
              <a:t>gestion de la </a:t>
            </a:r>
            <a:r>
              <a:rPr lang="fr-FR" sz="1200" dirty="0" smtClean="0"/>
              <a:t>collection</a:t>
            </a:r>
          </a:p>
          <a:p>
            <a:pPr marL="171450" indent="-171450">
              <a:buFont typeface="Symbol" panose="05050102010706020507" pitchFamily="18" charset="2"/>
              <a:buChar char="®"/>
            </a:pPr>
            <a:r>
              <a:rPr lang="fr-FR" sz="1200" dirty="0" smtClean="0">
                <a:sym typeface="Symbol" panose="05050102010706020507" pitchFamily="18" charset="2"/>
              </a:rPr>
              <a:t> </a:t>
            </a:r>
            <a:r>
              <a:rPr lang="fr-FR" sz="1200" dirty="0"/>
              <a:t>Traçabilité </a:t>
            </a:r>
            <a:r>
              <a:rPr lang="fr-FR" sz="1200" dirty="0" smtClean="0"/>
              <a:t>informations </a:t>
            </a:r>
            <a:r>
              <a:rPr lang="fr-FR" sz="1200" dirty="0"/>
              <a:t>souches (</a:t>
            </a:r>
            <a:r>
              <a:rPr lang="fr-FR" sz="1200" dirty="0" err="1"/>
              <a:t>phénotypage</a:t>
            </a:r>
            <a:r>
              <a:rPr lang="fr-FR" sz="1200" dirty="0"/>
              <a:t>,  génotypage, </a:t>
            </a:r>
            <a:r>
              <a:rPr lang="fr-FR" sz="1200" dirty="0" err="1"/>
              <a:t>transformants</a:t>
            </a:r>
            <a:r>
              <a:rPr lang="fr-FR" sz="1200" dirty="0"/>
              <a:t> </a:t>
            </a:r>
            <a:r>
              <a:rPr lang="fr-FR" sz="1200" dirty="0" smtClean="0"/>
              <a:t>…)</a:t>
            </a:r>
            <a:endParaRPr lang="fr-FR" sz="1200" dirty="0"/>
          </a:p>
          <a:p>
            <a:pPr marL="171450" indent="-171450">
              <a:buFont typeface="Symbol" panose="05050102010706020507" pitchFamily="18" charset="2"/>
              <a:buChar char="®"/>
            </a:pPr>
            <a:endParaRPr lang="fr-FR" sz="1200" dirty="0"/>
          </a:p>
          <a:p>
            <a:endParaRPr lang="fr-FR" dirty="0"/>
          </a:p>
        </p:txBody>
      </p:sp>
      <p:sp>
        <p:nvSpPr>
          <p:cNvPr id="16" name="ZoneTexte 15"/>
          <p:cNvSpPr txBox="1"/>
          <p:nvPr/>
        </p:nvSpPr>
        <p:spPr>
          <a:xfrm>
            <a:off x="7815507" y="2680767"/>
            <a:ext cx="3532114" cy="738664"/>
          </a:xfrm>
          <a:prstGeom prst="rect">
            <a:avLst/>
          </a:prstGeom>
          <a:noFill/>
        </p:spPr>
        <p:txBody>
          <a:bodyPr wrap="square" rtlCol="0">
            <a:spAutoFit/>
          </a:bodyPr>
          <a:lstStyle/>
          <a:p>
            <a:pPr marL="171450" indent="-171450">
              <a:buFont typeface="Symbol" panose="05050102010706020507" pitchFamily="18" charset="2"/>
              <a:buChar char="®"/>
            </a:pPr>
            <a:r>
              <a:rPr lang="fr-FR" sz="1200" dirty="0" smtClean="0"/>
              <a:t> </a:t>
            </a:r>
            <a:r>
              <a:rPr lang="fr-FR" sz="1200" dirty="0"/>
              <a:t>production, mise en collection, tenue des </a:t>
            </a:r>
            <a:r>
              <a:rPr lang="fr-FR" sz="1200" dirty="0" smtClean="0"/>
              <a:t>fichiers </a:t>
            </a:r>
            <a:r>
              <a:rPr lang="fr-FR" sz="1200" dirty="0"/>
              <a:t>de suivi, </a:t>
            </a:r>
            <a:r>
              <a:rPr lang="fr-FR" sz="1200" dirty="0" smtClean="0"/>
              <a:t>inventaires, mise en place des BDD…</a:t>
            </a:r>
            <a:endParaRPr lang="fr-FR" sz="1200" dirty="0"/>
          </a:p>
          <a:p>
            <a:endParaRPr lang="fr-FR" dirty="0"/>
          </a:p>
        </p:txBody>
      </p:sp>
      <p:sp>
        <p:nvSpPr>
          <p:cNvPr id="17" name="Rectangle à coins arrondis 16"/>
          <p:cNvSpPr/>
          <p:nvPr/>
        </p:nvSpPr>
        <p:spPr>
          <a:xfrm>
            <a:off x="2670977" y="3883474"/>
            <a:ext cx="2347784" cy="881448"/>
          </a:xfrm>
          <a:prstGeom prst="roundRect">
            <a:avLst/>
          </a:prstGeom>
          <a:solidFill>
            <a:srgbClr val="E072C8"/>
          </a:solidFill>
          <a:ln>
            <a:solidFill>
              <a:srgbClr val="D12FA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t>Suivi des réglementations</a:t>
            </a:r>
            <a:endParaRPr lang="fr-FR" dirty="0"/>
          </a:p>
        </p:txBody>
      </p:sp>
      <p:sp>
        <p:nvSpPr>
          <p:cNvPr id="10" name="ZoneTexte 9"/>
          <p:cNvSpPr txBox="1"/>
          <p:nvPr/>
        </p:nvSpPr>
        <p:spPr>
          <a:xfrm>
            <a:off x="2670977" y="4852002"/>
            <a:ext cx="3532114" cy="738664"/>
          </a:xfrm>
          <a:prstGeom prst="rect">
            <a:avLst/>
          </a:prstGeom>
          <a:noFill/>
        </p:spPr>
        <p:txBody>
          <a:bodyPr wrap="square" rtlCol="0">
            <a:spAutoFit/>
          </a:bodyPr>
          <a:lstStyle/>
          <a:p>
            <a:pPr marL="171450" indent="-171450">
              <a:buFont typeface="Symbol" panose="05050102010706020507" pitchFamily="18" charset="2"/>
              <a:buChar char="®"/>
            </a:pPr>
            <a:r>
              <a:rPr lang="fr-FR" sz="1200" dirty="0" smtClean="0"/>
              <a:t> MTA systématique</a:t>
            </a:r>
          </a:p>
          <a:p>
            <a:pPr marL="171450" indent="-171450">
              <a:buFont typeface="Symbol" panose="05050102010706020507" pitchFamily="18" charset="2"/>
              <a:buChar char="®"/>
            </a:pPr>
            <a:r>
              <a:rPr lang="fr-FR" sz="1200" dirty="0" smtClean="0"/>
              <a:t> Nagoya</a:t>
            </a:r>
            <a:endParaRPr lang="fr-FR" sz="1200" dirty="0"/>
          </a:p>
          <a:p>
            <a:endParaRPr lang="fr-FR" dirty="0"/>
          </a:p>
        </p:txBody>
      </p:sp>
      <p:sp>
        <p:nvSpPr>
          <p:cNvPr id="2" name="ZoneTexte 1"/>
          <p:cNvSpPr txBox="1"/>
          <p:nvPr/>
        </p:nvSpPr>
        <p:spPr>
          <a:xfrm>
            <a:off x="7661188" y="4530553"/>
            <a:ext cx="4221891" cy="1200329"/>
          </a:xfrm>
          <a:prstGeom prst="rect">
            <a:avLst/>
          </a:prstGeom>
          <a:noFill/>
        </p:spPr>
        <p:txBody>
          <a:bodyPr wrap="square" rtlCol="0">
            <a:spAutoFit/>
          </a:bodyPr>
          <a:lstStyle/>
          <a:p>
            <a:pPr marL="285750" indent="-285750">
              <a:buFontTx/>
              <a:buChar char="-"/>
            </a:pPr>
            <a:r>
              <a:rPr lang="fr-FR" dirty="0" smtClean="0"/>
              <a:t>Quels sont les objectifs de l’unité / des équipes autour de ses collections ?</a:t>
            </a:r>
          </a:p>
          <a:p>
            <a:pPr marL="285750" indent="-285750">
              <a:buFontTx/>
              <a:buChar char="-"/>
            </a:pPr>
            <a:r>
              <a:rPr lang="fr-FR" dirty="0" smtClean="0"/>
              <a:t>Quelles sont les priorités ?</a:t>
            </a:r>
          </a:p>
          <a:p>
            <a:pPr marL="285750" indent="-285750">
              <a:buFontTx/>
              <a:buChar char="-"/>
            </a:pPr>
            <a:r>
              <a:rPr lang="fr-FR" dirty="0" smtClean="0"/>
              <a:t>Quels sont les moyens attribués ?</a:t>
            </a:r>
            <a:endParaRPr lang="fr-FR" dirty="0"/>
          </a:p>
        </p:txBody>
      </p:sp>
      <p:sp>
        <p:nvSpPr>
          <p:cNvPr id="3" name="Flèche droite rayée 2"/>
          <p:cNvSpPr/>
          <p:nvPr/>
        </p:nvSpPr>
        <p:spPr>
          <a:xfrm>
            <a:off x="6203091" y="4852002"/>
            <a:ext cx="1243914" cy="59853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727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p:bldP spid="16" grpId="0"/>
      <p:bldP spid="17" grpId="0" animBg="1"/>
      <p:bldP spid="10" grpId="0"/>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415482" y="1688240"/>
            <a:ext cx="7601693" cy="4275952"/>
          </a:xfrm>
          <a:prstGeom prst="rect">
            <a:avLst/>
          </a:prstGeom>
        </p:spPr>
      </p:pic>
      <p:sp>
        <p:nvSpPr>
          <p:cNvPr id="3" name="ZoneTexte 2"/>
          <p:cNvSpPr txBox="1"/>
          <p:nvPr/>
        </p:nvSpPr>
        <p:spPr>
          <a:xfrm>
            <a:off x="508915" y="255372"/>
            <a:ext cx="10768685" cy="369332"/>
          </a:xfrm>
          <a:prstGeom prst="rect">
            <a:avLst/>
          </a:prstGeom>
          <a:noFill/>
        </p:spPr>
        <p:txBody>
          <a:bodyPr wrap="square" rtlCol="0">
            <a:spAutoFit/>
          </a:bodyPr>
          <a:lstStyle/>
          <a:p>
            <a:r>
              <a:rPr lang="fr-FR" dirty="0" smtClean="0"/>
              <a:t>Proposition de création d’une page « collection »sur </a:t>
            </a:r>
            <a:r>
              <a:rPr lang="fr-FR" dirty="0"/>
              <a:t>l’intranet </a:t>
            </a:r>
            <a:r>
              <a:rPr lang="fr-FR" dirty="0" err="1"/>
              <a:t>bioger</a:t>
            </a:r>
            <a:r>
              <a:rPr lang="fr-FR" dirty="0" smtClean="0"/>
              <a:t> pour la mise à disposition de documents</a:t>
            </a:r>
            <a:endParaRPr lang="fr-FR" dirty="0"/>
          </a:p>
        </p:txBody>
      </p:sp>
      <p:pic>
        <p:nvPicPr>
          <p:cNvPr id="4" name="Image 3"/>
          <p:cNvPicPr>
            <a:picLocks noChangeAspect="1"/>
          </p:cNvPicPr>
          <p:nvPr/>
        </p:nvPicPr>
        <p:blipFill rotWithShape="1">
          <a:blip r:embed="rId3"/>
          <a:srcRect l="17095" t="14534" r="50270" b="6426"/>
          <a:stretch/>
        </p:blipFill>
        <p:spPr>
          <a:xfrm>
            <a:off x="131805" y="906161"/>
            <a:ext cx="3978877" cy="5420498"/>
          </a:xfrm>
          <a:prstGeom prst="rect">
            <a:avLst/>
          </a:prstGeom>
        </p:spPr>
      </p:pic>
      <p:sp>
        <p:nvSpPr>
          <p:cNvPr id="5" name="Flèche droite 4"/>
          <p:cNvSpPr/>
          <p:nvPr/>
        </p:nvSpPr>
        <p:spPr>
          <a:xfrm>
            <a:off x="228829" y="320589"/>
            <a:ext cx="280086" cy="238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72441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94270" y="148281"/>
            <a:ext cx="6911546" cy="461665"/>
          </a:xfrm>
          <a:prstGeom prst="rect">
            <a:avLst/>
          </a:prstGeom>
          <a:noFill/>
        </p:spPr>
        <p:txBody>
          <a:bodyPr wrap="square" rtlCol="0">
            <a:spAutoFit/>
          </a:bodyPr>
          <a:lstStyle/>
          <a:p>
            <a:r>
              <a:rPr lang="fr-FR" sz="2400" dirty="0" smtClean="0">
                <a:ln w="0"/>
                <a:solidFill>
                  <a:schemeClr val="accent1"/>
                </a:solidFill>
                <a:effectLst>
                  <a:outerShdw blurRad="38100" dist="25400" dir="5400000" algn="ctr" rotWithShape="0">
                    <a:srgbClr val="6E747A">
                      <a:alpha val="43000"/>
                    </a:srgbClr>
                  </a:outerShdw>
                </a:effectLst>
              </a:rPr>
              <a:t>Le </a:t>
            </a:r>
            <a:r>
              <a:rPr lang="fr-FR" sz="2400" dirty="0">
                <a:ln w="0"/>
                <a:solidFill>
                  <a:schemeClr val="accent1"/>
                </a:solidFill>
                <a:effectLst>
                  <a:outerShdw blurRad="38100" dist="25400" dir="5400000" algn="ctr" rotWithShape="0">
                    <a:srgbClr val="6E747A">
                      <a:alpha val="43000"/>
                    </a:srgbClr>
                  </a:outerShdw>
                </a:effectLst>
              </a:rPr>
              <a:t>Protocole de </a:t>
            </a:r>
            <a:r>
              <a:rPr lang="fr-FR" sz="2400" dirty="0" smtClean="0">
                <a:ln w="0"/>
                <a:solidFill>
                  <a:schemeClr val="accent1"/>
                </a:solidFill>
                <a:effectLst>
                  <a:outerShdw blurRad="38100" dist="25400" dir="5400000" algn="ctr" rotWithShape="0">
                    <a:srgbClr val="6E747A">
                      <a:alpha val="43000"/>
                    </a:srgbClr>
                  </a:outerShdw>
                </a:effectLst>
              </a:rPr>
              <a:t>Nagoya</a:t>
            </a:r>
            <a:endParaRPr lang="fr-FR" sz="2400" dirty="0">
              <a:ln w="0"/>
              <a:solidFill>
                <a:schemeClr val="accent1"/>
              </a:solidFill>
              <a:effectLst>
                <a:outerShdw blurRad="38100" dist="25400" dir="5400000" algn="ctr" rotWithShape="0">
                  <a:srgbClr val="6E747A">
                    <a:alpha val="43000"/>
                  </a:srgbClr>
                </a:outerShdw>
              </a:effectLst>
            </a:endParaRPr>
          </a:p>
        </p:txBody>
      </p:sp>
      <p:sp>
        <p:nvSpPr>
          <p:cNvPr id="10" name="Rectangle 9"/>
          <p:cNvSpPr/>
          <p:nvPr/>
        </p:nvSpPr>
        <p:spPr>
          <a:xfrm>
            <a:off x="494270" y="691614"/>
            <a:ext cx="11177030" cy="646331"/>
          </a:xfrm>
          <a:prstGeom prst="rect">
            <a:avLst/>
          </a:prstGeom>
        </p:spPr>
        <p:txBody>
          <a:bodyPr wrap="square">
            <a:spAutoFit/>
          </a:bodyPr>
          <a:lstStyle/>
          <a:p>
            <a:pPr algn="just"/>
            <a:r>
              <a:rPr lang="fr-FR" dirty="0"/>
              <a:t>Adopté en octobre 2010, le protocole de Nagoya sur l’accès aux ressources </a:t>
            </a:r>
            <a:r>
              <a:rPr lang="fr-FR" dirty="0" smtClean="0"/>
              <a:t>génétiques (RG) </a:t>
            </a:r>
            <a:r>
              <a:rPr lang="fr-FR" dirty="0"/>
              <a:t>et le partage juste et équitable des avantages découlant de leur utilisation (APA) est entré en vigueur le 12 octobre 2014.</a:t>
            </a:r>
          </a:p>
        </p:txBody>
      </p:sp>
      <p:sp>
        <p:nvSpPr>
          <p:cNvPr id="11" name="Rectangle 10"/>
          <p:cNvSpPr/>
          <p:nvPr/>
        </p:nvSpPr>
        <p:spPr>
          <a:xfrm>
            <a:off x="494270" y="1571621"/>
            <a:ext cx="11177030" cy="1554272"/>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fr-FR" dirty="0"/>
              <a:t>Ce protocole établit un </a:t>
            </a:r>
            <a:r>
              <a:rPr lang="fr-FR" i="1" dirty="0"/>
              <a:t>cadre juridique international </a:t>
            </a:r>
            <a:r>
              <a:rPr lang="fr-FR" dirty="0"/>
              <a:t>reposant sur </a:t>
            </a:r>
            <a:r>
              <a:rPr lang="fr-FR" dirty="0" smtClean="0"/>
              <a:t>trois </a:t>
            </a:r>
            <a:r>
              <a:rPr lang="fr-FR" dirty="0"/>
              <a:t>volets :</a:t>
            </a:r>
          </a:p>
          <a:p>
            <a:endParaRPr lang="fr-FR" sz="1100" dirty="0" smtClean="0"/>
          </a:p>
          <a:p>
            <a:r>
              <a:rPr lang="fr-FR" dirty="0" smtClean="0"/>
              <a:t>   1- </a:t>
            </a:r>
            <a:r>
              <a:rPr lang="fr-FR" b="1" dirty="0" smtClean="0"/>
              <a:t>l’accès aux Ressources Génétiques (RG) ou aux Connaissances Traditionnelles Associées (CTA)</a:t>
            </a:r>
          </a:p>
          <a:p>
            <a:r>
              <a:rPr lang="fr-FR" dirty="0" smtClean="0"/>
              <a:t>   2- </a:t>
            </a:r>
            <a:r>
              <a:rPr lang="fr-FR" b="1" dirty="0" smtClean="0"/>
              <a:t>le partage des avantages</a:t>
            </a:r>
          </a:p>
          <a:p>
            <a:r>
              <a:rPr lang="fr-FR" dirty="0" smtClean="0"/>
              <a:t>   3- </a:t>
            </a:r>
            <a:r>
              <a:rPr lang="fr-FR" b="1" dirty="0" smtClean="0"/>
              <a:t>la conformité</a:t>
            </a:r>
          </a:p>
          <a:p>
            <a:endParaRPr lang="fr-FR" sz="1200" dirty="0"/>
          </a:p>
        </p:txBody>
      </p:sp>
      <p:sp>
        <p:nvSpPr>
          <p:cNvPr id="6" name="ZoneTexte 5"/>
          <p:cNvSpPr txBox="1"/>
          <p:nvPr/>
        </p:nvSpPr>
        <p:spPr>
          <a:xfrm>
            <a:off x="5726670" y="3766732"/>
            <a:ext cx="6224030" cy="2585323"/>
          </a:xfrm>
          <a:prstGeom prst="rect">
            <a:avLst/>
          </a:prstGeom>
          <a:solidFill>
            <a:schemeClr val="accent4">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b="1" dirty="0" smtClean="0"/>
              <a:t>Le centre international sur l’APA </a:t>
            </a:r>
          </a:p>
          <a:p>
            <a:endParaRPr lang="fr-FR" b="1" dirty="0" smtClean="0"/>
          </a:p>
          <a:p>
            <a:pPr algn="just"/>
            <a:r>
              <a:rPr lang="fr-FR" dirty="0" smtClean="0"/>
              <a:t>plateforme mise en </a:t>
            </a:r>
            <a:r>
              <a:rPr lang="fr-FR" dirty="0"/>
              <a:t>place par le secrétariat de la CDB. Elle vise à partager et </a:t>
            </a:r>
            <a:r>
              <a:rPr lang="fr-FR" dirty="0" smtClean="0"/>
              <a:t>centraliser les </a:t>
            </a:r>
            <a:r>
              <a:rPr lang="fr-FR" dirty="0"/>
              <a:t>informations que les États lui transmettent concernant </a:t>
            </a:r>
            <a:r>
              <a:rPr lang="fr-FR" dirty="0" smtClean="0"/>
              <a:t>l’application du </a:t>
            </a:r>
            <a:r>
              <a:rPr lang="fr-FR" dirty="0"/>
              <a:t>Protocole de </a:t>
            </a:r>
            <a:r>
              <a:rPr lang="fr-FR" dirty="0" smtClean="0"/>
              <a:t>Nagoya. Ex : les </a:t>
            </a:r>
            <a:r>
              <a:rPr lang="fr-FR" dirty="0"/>
              <a:t>références des </a:t>
            </a:r>
            <a:r>
              <a:rPr lang="fr-FR" dirty="0" smtClean="0"/>
              <a:t>réglementations nationales</a:t>
            </a:r>
            <a:r>
              <a:rPr lang="fr-FR" dirty="0"/>
              <a:t>, les coordonnées des points focaux </a:t>
            </a:r>
            <a:r>
              <a:rPr lang="fr-FR" dirty="0" smtClean="0"/>
              <a:t>nationaux APA</a:t>
            </a:r>
            <a:r>
              <a:rPr lang="fr-FR" dirty="0"/>
              <a:t>, les désignations des autorités compétentes pour délivrer </a:t>
            </a:r>
            <a:r>
              <a:rPr lang="fr-FR" dirty="0" smtClean="0"/>
              <a:t>l’accès aux </a:t>
            </a:r>
            <a:r>
              <a:rPr lang="fr-FR" dirty="0"/>
              <a:t>ressources, etc.</a:t>
            </a:r>
          </a:p>
        </p:txBody>
      </p:sp>
      <p:grpSp>
        <p:nvGrpSpPr>
          <p:cNvPr id="4" name="Groupe 3"/>
          <p:cNvGrpSpPr/>
          <p:nvPr/>
        </p:nvGrpSpPr>
        <p:grpSpPr>
          <a:xfrm>
            <a:off x="139700" y="3379038"/>
            <a:ext cx="5448300" cy="3097962"/>
            <a:chOff x="6985000" y="3417571"/>
            <a:chExt cx="5207000" cy="3002886"/>
          </a:xfrm>
        </p:grpSpPr>
        <p:pic>
          <p:nvPicPr>
            <p:cNvPr id="7" name="Image 6"/>
            <p:cNvPicPr>
              <a:picLocks noChangeAspect="1"/>
            </p:cNvPicPr>
            <p:nvPr/>
          </p:nvPicPr>
          <p:blipFill rotWithShape="1">
            <a:blip r:embed="rId2"/>
            <a:srcRect t="5000" b="24259"/>
            <a:stretch/>
          </p:blipFill>
          <p:spPr>
            <a:xfrm>
              <a:off x="6985000" y="3786903"/>
              <a:ext cx="5207000" cy="2633554"/>
            </a:xfrm>
            <a:prstGeom prst="rect">
              <a:avLst/>
            </a:prstGeom>
          </p:spPr>
        </p:pic>
        <p:sp>
          <p:nvSpPr>
            <p:cNvPr id="2" name="ZoneTexte 1"/>
            <p:cNvSpPr txBox="1"/>
            <p:nvPr/>
          </p:nvSpPr>
          <p:spPr>
            <a:xfrm>
              <a:off x="7835900" y="3417571"/>
              <a:ext cx="2628900" cy="369332"/>
            </a:xfrm>
            <a:prstGeom prst="rect">
              <a:avLst/>
            </a:prstGeom>
            <a:noFill/>
          </p:spPr>
          <p:txBody>
            <a:bodyPr wrap="square" rtlCol="0">
              <a:spAutoFit/>
            </a:bodyPr>
            <a:lstStyle/>
            <a:p>
              <a:r>
                <a:rPr lang="fr-FR" b="1" u="sng" dirty="0">
                  <a:solidFill>
                    <a:srgbClr val="0070C0"/>
                  </a:solidFill>
                </a:rPr>
                <a:t>https://absch.cbd.int/fr</a:t>
              </a:r>
              <a:r>
                <a:rPr lang="fr-FR" b="1" u="sng" dirty="0" smtClean="0">
                  <a:solidFill>
                    <a:srgbClr val="0070C0"/>
                  </a:solidFill>
                </a:rPr>
                <a:t>/</a:t>
              </a:r>
              <a:endParaRPr lang="fr-FR" dirty="0"/>
            </a:p>
          </p:txBody>
        </p:sp>
      </p:grpSp>
    </p:spTree>
    <p:extLst>
      <p:ext uri="{BB962C8B-B14F-4D97-AF65-F5344CB8AC3E}">
        <p14:creationId xmlns:p14="http://schemas.microsoft.com/office/powerpoint/2010/main" val="3683059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1597</TotalTime>
  <Words>883</Words>
  <Application>Microsoft Office PowerPoint</Application>
  <PresentationFormat>Grand écran</PresentationFormat>
  <Paragraphs>117</Paragraphs>
  <Slides>14</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Symbol</vt:lpstr>
      <vt:lpstr>Thème Office</vt:lpstr>
      <vt:lpstr>Feuille Microsoft Excel 97-2003</vt:lpstr>
      <vt:lpstr>POINT SUR LES COLLECTIONS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COLLECTION</dc:title>
  <dc:creator>Noemie Vignolles</dc:creator>
  <cp:lastModifiedBy>Noemie Vignolles</cp:lastModifiedBy>
  <cp:revision>65</cp:revision>
  <cp:lastPrinted>2019-07-04T14:42:13Z</cp:lastPrinted>
  <dcterms:created xsi:type="dcterms:W3CDTF">2019-03-19T14:23:23Z</dcterms:created>
  <dcterms:modified xsi:type="dcterms:W3CDTF">2019-07-05T09:16:33Z</dcterms:modified>
</cp:coreProperties>
</file>