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3" r:id="rId1"/>
  </p:sldMasterIdLst>
  <p:notesMasterIdLst>
    <p:notesMasterId r:id="rId59"/>
  </p:notesMasterIdLst>
  <p:handoutMasterIdLst>
    <p:handoutMasterId r:id="rId60"/>
  </p:handoutMasterIdLst>
  <p:sldIdLst>
    <p:sldId id="289" r:id="rId2"/>
    <p:sldId id="258" r:id="rId3"/>
    <p:sldId id="356" r:id="rId4"/>
    <p:sldId id="398" r:id="rId5"/>
    <p:sldId id="362" r:id="rId6"/>
    <p:sldId id="397" r:id="rId7"/>
    <p:sldId id="259" r:id="rId8"/>
    <p:sldId id="368" r:id="rId9"/>
    <p:sldId id="369" r:id="rId10"/>
    <p:sldId id="380" r:id="rId11"/>
    <p:sldId id="381" r:id="rId12"/>
    <p:sldId id="382" r:id="rId13"/>
    <p:sldId id="262" r:id="rId14"/>
    <p:sldId id="265" r:id="rId15"/>
    <p:sldId id="364" r:id="rId16"/>
    <p:sldId id="322" r:id="rId17"/>
    <p:sldId id="396" r:id="rId18"/>
    <p:sldId id="264" r:id="rId19"/>
    <p:sldId id="383" r:id="rId20"/>
    <p:sldId id="384" r:id="rId21"/>
    <p:sldId id="267" r:id="rId22"/>
    <p:sldId id="386" r:id="rId23"/>
    <p:sldId id="387" r:id="rId24"/>
    <p:sldId id="388" r:id="rId25"/>
    <p:sldId id="389" r:id="rId26"/>
    <p:sldId id="390" r:id="rId27"/>
    <p:sldId id="268" r:id="rId28"/>
    <p:sldId id="394" r:id="rId29"/>
    <p:sldId id="395" r:id="rId30"/>
    <p:sldId id="385" r:id="rId31"/>
    <p:sldId id="391" r:id="rId32"/>
    <p:sldId id="347" r:id="rId33"/>
    <p:sldId id="348" r:id="rId34"/>
    <p:sldId id="370" r:id="rId35"/>
    <p:sldId id="392" r:id="rId36"/>
    <p:sldId id="371" r:id="rId37"/>
    <p:sldId id="278" r:id="rId38"/>
    <p:sldId id="281" r:id="rId39"/>
    <p:sldId id="352" r:id="rId40"/>
    <p:sldId id="350" r:id="rId41"/>
    <p:sldId id="339" r:id="rId42"/>
    <p:sldId id="340" r:id="rId43"/>
    <p:sldId id="332" r:id="rId44"/>
    <p:sldId id="334" r:id="rId45"/>
    <p:sldId id="336" r:id="rId46"/>
    <p:sldId id="337" r:id="rId47"/>
    <p:sldId id="282" r:id="rId48"/>
    <p:sldId id="283" r:id="rId49"/>
    <p:sldId id="294" r:id="rId50"/>
    <p:sldId id="295" r:id="rId51"/>
    <p:sldId id="296" r:id="rId52"/>
    <p:sldId id="297" r:id="rId53"/>
    <p:sldId id="299" r:id="rId54"/>
    <p:sldId id="284" r:id="rId55"/>
    <p:sldId id="287" r:id="rId56"/>
    <p:sldId id="324" r:id="rId57"/>
    <p:sldId id="288" r:id="rId5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32A2AC15-45E9-4FEA-BC1B-2458FBE55FFF}">
          <p14:sldIdLst>
            <p14:sldId id="289"/>
            <p14:sldId id="258"/>
            <p14:sldId id="356"/>
            <p14:sldId id="398"/>
            <p14:sldId id="362"/>
            <p14:sldId id="397"/>
            <p14:sldId id="259"/>
            <p14:sldId id="368"/>
            <p14:sldId id="369"/>
            <p14:sldId id="380"/>
            <p14:sldId id="381"/>
            <p14:sldId id="382"/>
            <p14:sldId id="262"/>
            <p14:sldId id="265"/>
            <p14:sldId id="364"/>
            <p14:sldId id="322"/>
            <p14:sldId id="396"/>
            <p14:sldId id="264"/>
            <p14:sldId id="383"/>
            <p14:sldId id="384"/>
            <p14:sldId id="267"/>
            <p14:sldId id="386"/>
            <p14:sldId id="387"/>
            <p14:sldId id="388"/>
            <p14:sldId id="389"/>
            <p14:sldId id="390"/>
            <p14:sldId id="268"/>
            <p14:sldId id="394"/>
            <p14:sldId id="395"/>
            <p14:sldId id="385"/>
            <p14:sldId id="391"/>
            <p14:sldId id="347"/>
            <p14:sldId id="348"/>
            <p14:sldId id="370"/>
            <p14:sldId id="392"/>
            <p14:sldId id="371"/>
            <p14:sldId id="278"/>
            <p14:sldId id="281"/>
            <p14:sldId id="352"/>
            <p14:sldId id="350"/>
            <p14:sldId id="339"/>
            <p14:sldId id="340"/>
            <p14:sldId id="332"/>
            <p14:sldId id="334"/>
            <p14:sldId id="336"/>
            <p14:sldId id="337"/>
            <p14:sldId id="282"/>
            <p14:sldId id="283"/>
            <p14:sldId id="294"/>
            <p14:sldId id="295"/>
            <p14:sldId id="296"/>
            <p14:sldId id="297"/>
            <p14:sldId id="299"/>
            <p14:sldId id="284"/>
            <p14:sldId id="287"/>
            <p14:sldId id="324"/>
            <p14:sldId id="28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is laleve" initials="al" lastIdx="4" clrIdx="0">
    <p:extLst/>
  </p:cmAuthor>
  <p:cmAuthor id="2" name="Alicia Noly" initials="AN" lastIdx="1" clrIdx="1">
    <p:extLst>
      <p:ext uri="{19B8F6BF-5375-455C-9EA6-DF929625EA0E}">
        <p15:presenceInfo xmlns:p15="http://schemas.microsoft.com/office/powerpoint/2012/main" userId="S-1-5-21-3569255166-3711921035-3486062074-1122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C8E"/>
    <a:srgbClr val="275662"/>
    <a:srgbClr val="00A3A6"/>
    <a:srgbClr val="6F9D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73" autoAdjust="0"/>
  </p:normalViewPr>
  <p:slideViewPr>
    <p:cSldViewPr>
      <p:cViewPr varScale="1">
        <p:scale>
          <a:sx n="69" d="100"/>
          <a:sy n="69" d="100"/>
        </p:scale>
        <p:origin x="1320"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101" d="100"/>
          <a:sy n="101" d="100"/>
        </p:scale>
        <p:origin x="-357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B23C7B3-5B01-41AF-BD4F-EFC3B4936CA6}" type="datetimeFigureOut">
              <a:rPr lang="fr-FR" smtClean="0"/>
              <a:t>17/06/2024</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6727775-4587-450A-A8E3-5F007B0A983A}" type="slidenum">
              <a:rPr lang="fr-FR" smtClean="0"/>
              <a:t>‹N°›</a:t>
            </a:fld>
            <a:endParaRPr lang="fr-FR"/>
          </a:p>
        </p:txBody>
      </p:sp>
    </p:spTree>
    <p:extLst>
      <p:ext uri="{BB962C8B-B14F-4D97-AF65-F5344CB8AC3E}">
        <p14:creationId xmlns:p14="http://schemas.microsoft.com/office/powerpoint/2010/main" val="27239550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2F71F3-01C1-48A1-B5EC-E4DAEBBC54D8}" type="datetimeFigureOut">
              <a:rPr lang="fr-FR" smtClean="0"/>
              <a:t>17/06/2024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AD4C02-D8CA-4DCC-B057-E8D326A9B60B}" type="slidenum">
              <a:rPr lang="fr-FR" smtClean="0"/>
              <a:t>‹N°›</a:t>
            </a:fld>
            <a:endParaRPr lang="fr-FR"/>
          </a:p>
        </p:txBody>
      </p:sp>
    </p:spTree>
    <p:extLst>
      <p:ext uri="{BB962C8B-B14F-4D97-AF65-F5344CB8AC3E}">
        <p14:creationId xmlns:p14="http://schemas.microsoft.com/office/powerpoint/2010/main" val="1274325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Expliciter le plan du bâtiment:</a:t>
            </a:r>
            <a:r>
              <a:rPr lang="fr-FR" baseline="0" dirty="0"/>
              <a:t> séparation des zones labo et bureaux, labos </a:t>
            </a:r>
            <a:r>
              <a:rPr lang="fr-FR" baseline="0" dirty="0" err="1"/>
              <a:t>microbio</a:t>
            </a:r>
            <a:r>
              <a:rPr lang="fr-FR" baseline="0" dirty="0"/>
              <a:t> en bas, </a:t>
            </a:r>
            <a:r>
              <a:rPr lang="fr-FR" baseline="0" dirty="0" err="1"/>
              <a:t>biomol</a:t>
            </a:r>
            <a:r>
              <a:rPr lang="fr-FR" baseline="0" dirty="0"/>
              <a:t> et biochimie en haut</a:t>
            </a:r>
          </a:p>
          <a:p>
            <a:r>
              <a:rPr lang="fr-FR" baseline="0" dirty="0"/>
              <a:t>Zones L2/S2: accès contrôlé par badge + sas, préservation de l’environnement: « rien » ne doit sortir de ces zones</a:t>
            </a:r>
            <a:endParaRPr lang="fr-FR" dirty="0"/>
          </a:p>
        </p:txBody>
      </p:sp>
      <p:sp>
        <p:nvSpPr>
          <p:cNvPr id="4" name="Espace réservé du numéro de diapositive 3"/>
          <p:cNvSpPr>
            <a:spLocks noGrp="1"/>
          </p:cNvSpPr>
          <p:nvPr>
            <p:ph type="sldNum" sz="quarter" idx="10"/>
          </p:nvPr>
        </p:nvSpPr>
        <p:spPr/>
        <p:txBody>
          <a:bodyPr/>
          <a:lstStyle/>
          <a:p>
            <a:fld id="{AAAD4C02-D8CA-4DCC-B057-E8D326A9B60B}" type="slidenum">
              <a:rPr lang="fr-FR" smtClean="0"/>
              <a:t>3</a:t>
            </a:fld>
            <a:endParaRPr lang="fr-FR"/>
          </a:p>
        </p:txBody>
      </p:sp>
    </p:spTree>
    <p:extLst>
      <p:ext uri="{BB962C8B-B14F-4D97-AF65-F5344CB8AC3E}">
        <p14:creationId xmlns:p14="http://schemas.microsoft.com/office/powerpoint/2010/main" val="1648226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Expliciter le plan du bâtiment:</a:t>
            </a:r>
            <a:r>
              <a:rPr lang="fr-FR" baseline="0" dirty="0"/>
              <a:t> séparation des zones labo et bureaux, labos </a:t>
            </a:r>
            <a:r>
              <a:rPr lang="fr-FR" baseline="0" dirty="0" err="1"/>
              <a:t>microbio</a:t>
            </a:r>
            <a:r>
              <a:rPr lang="fr-FR" baseline="0" dirty="0"/>
              <a:t> en bas, </a:t>
            </a:r>
            <a:r>
              <a:rPr lang="fr-FR" baseline="0" dirty="0" err="1"/>
              <a:t>biomol</a:t>
            </a:r>
            <a:r>
              <a:rPr lang="fr-FR" baseline="0" dirty="0"/>
              <a:t> et biochimie en haut</a:t>
            </a:r>
          </a:p>
          <a:p>
            <a:r>
              <a:rPr lang="fr-FR" baseline="0" dirty="0"/>
              <a:t>Zones L2/S2: accès contrôlé par badge + sas, préservation de l’environnement: « rien » ne doit sortir de ces zones</a:t>
            </a:r>
            <a:endParaRPr lang="fr-FR" dirty="0"/>
          </a:p>
        </p:txBody>
      </p:sp>
      <p:sp>
        <p:nvSpPr>
          <p:cNvPr id="4" name="Espace réservé du numéro de diapositive 3"/>
          <p:cNvSpPr>
            <a:spLocks noGrp="1"/>
          </p:cNvSpPr>
          <p:nvPr>
            <p:ph type="sldNum" sz="quarter" idx="10"/>
          </p:nvPr>
        </p:nvSpPr>
        <p:spPr/>
        <p:txBody>
          <a:bodyPr/>
          <a:lstStyle/>
          <a:p>
            <a:fld id="{AAAD4C02-D8CA-4DCC-B057-E8D326A9B60B}" type="slidenum">
              <a:rPr lang="fr-FR" smtClean="0"/>
              <a:t>9</a:t>
            </a:fld>
            <a:endParaRPr lang="fr-FR"/>
          </a:p>
        </p:txBody>
      </p:sp>
    </p:spTree>
    <p:extLst>
      <p:ext uri="{BB962C8B-B14F-4D97-AF65-F5344CB8AC3E}">
        <p14:creationId xmlns:p14="http://schemas.microsoft.com/office/powerpoint/2010/main" val="3667273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Expliciter le plan du bâtiment:</a:t>
            </a:r>
            <a:r>
              <a:rPr lang="fr-FR" baseline="0" dirty="0"/>
              <a:t> séparation des zones labo et bureaux, labos </a:t>
            </a:r>
            <a:r>
              <a:rPr lang="fr-FR" baseline="0" dirty="0" err="1"/>
              <a:t>microbio</a:t>
            </a:r>
            <a:r>
              <a:rPr lang="fr-FR" baseline="0" dirty="0"/>
              <a:t> en bas, </a:t>
            </a:r>
            <a:r>
              <a:rPr lang="fr-FR" baseline="0" dirty="0" err="1"/>
              <a:t>biomol</a:t>
            </a:r>
            <a:r>
              <a:rPr lang="fr-FR" baseline="0" dirty="0"/>
              <a:t> et biochimie en haut</a:t>
            </a:r>
          </a:p>
          <a:p>
            <a:r>
              <a:rPr lang="fr-FR" baseline="0" dirty="0"/>
              <a:t>Zones L2/S2: accès contrôlé par badge + sas, préservation de l’environnement: « rien » ne doit sortir de ces zones</a:t>
            </a:r>
            <a:endParaRPr lang="fr-FR" dirty="0"/>
          </a:p>
        </p:txBody>
      </p:sp>
      <p:sp>
        <p:nvSpPr>
          <p:cNvPr id="4" name="Espace réservé du numéro de diapositive 3"/>
          <p:cNvSpPr>
            <a:spLocks noGrp="1"/>
          </p:cNvSpPr>
          <p:nvPr>
            <p:ph type="sldNum" sz="quarter" idx="10"/>
          </p:nvPr>
        </p:nvSpPr>
        <p:spPr/>
        <p:txBody>
          <a:bodyPr/>
          <a:lstStyle/>
          <a:p>
            <a:fld id="{AAAD4C02-D8CA-4DCC-B057-E8D326A9B60B}" type="slidenum">
              <a:rPr lang="fr-FR" smtClean="0"/>
              <a:t>10</a:t>
            </a:fld>
            <a:endParaRPr lang="fr-FR"/>
          </a:p>
        </p:txBody>
      </p:sp>
    </p:spTree>
    <p:extLst>
      <p:ext uri="{BB962C8B-B14F-4D97-AF65-F5344CB8AC3E}">
        <p14:creationId xmlns:p14="http://schemas.microsoft.com/office/powerpoint/2010/main" val="21172484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 Version 1">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405A067-B49C-4F11-A938-80BC29FEEB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30550"/>
            <a:ext cx="4076700" cy="2790825"/>
          </a:xfrm>
          <a:prstGeom prst="rect">
            <a:avLst/>
          </a:prstGeom>
        </p:spPr>
      </p:pic>
      <p:pic>
        <p:nvPicPr>
          <p:cNvPr id="6" name="Image 5">
            <a:extLst>
              <a:ext uri="{FF2B5EF4-FFF2-40B4-BE49-F238E27FC236}">
                <a16:creationId xmlns:a16="http://schemas.microsoft.com/office/drawing/2014/main" id="{EC5A9449-A06C-4EA1-A540-CB2DC3C493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01979" y="2355183"/>
            <a:ext cx="235744" cy="321469"/>
          </a:xfrm>
          <a:prstGeom prst="rect">
            <a:avLst/>
          </a:prstGeom>
        </p:spPr>
      </p:pic>
      <p:sp>
        <p:nvSpPr>
          <p:cNvPr id="7" name="Rectangle 6">
            <a:extLst>
              <a:ext uri="{FF2B5EF4-FFF2-40B4-BE49-F238E27FC236}">
                <a16:creationId xmlns:a16="http://schemas.microsoft.com/office/drawing/2014/main" id="{0A9A26A8-F041-4097-AF69-174D33070FC9}"/>
              </a:ext>
            </a:extLst>
          </p:cNvPr>
          <p:cNvSpPr/>
          <p:nvPr userDrawn="1"/>
        </p:nvSpPr>
        <p:spPr>
          <a:xfrm>
            <a:off x="0" y="5994603"/>
            <a:ext cx="9144000" cy="864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noFill/>
              </a:ln>
              <a:solidFill>
                <a:schemeClr val="bg1"/>
              </a:solidFill>
            </a:endParaRPr>
          </a:p>
        </p:txBody>
      </p:sp>
      <p:sp>
        <p:nvSpPr>
          <p:cNvPr id="8" name="Title 1">
            <a:extLst>
              <a:ext uri="{FF2B5EF4-FFF2-40B4-BE49-F238E27FC236}">
                <a16:creationId xmlns:a16="http://schemas.microsoft.com/office/drawing/2014/main" id="{EBF5AA71-3F4D-4E9E-BA5E-688B6C5A5C68}"/>
              </a:ext>
            </a:extLst>
          </p:cNvPr>
          <p:cNvSpPr>
            <a:spLocks noGrp="1"/>
          </p:cNvSpPr>
          <p:nvPr>
            <p:ph type="ctrTitle"/>
          </p:nvPr>
        </p:nvSpPr>
        <p:spPr>
          <a:xfrm>
            <a:off x="1801382" y="2260127"/>
            <a:ext cx="6858000" cy="1057708"/>
          </a:xfrm>
        </p:spPr>
        <p:txBody>
          <a:bodyPr anchor="t" anchorCtr="0">
            <a:normAutofit/>
          </a:bodyPr>
          <a:lstStyle>
            <a:lvl1pPr marL="0" indent="0" algn="l">
              <a:buFontTx/>
              <a:buNone/>
              <a:defRPr sz="3600"/>
            </a:lvl1pPr>
          </a:lstStyle>
          <a:p>
            <a:r>
              <a:rPr lang="fr-FR" dirty="0"/>
              <a:t>Modifiez le style du titre</a:t>
            </a:r>
            <a:endParaRPr lang="en-US" dirty="0"/>
          </a:p>
        </p:txBody>
      </p:sp>
      <p:sp>
        <p:nvSpPr>
          <p:cNvPr id="9" name="Subtitle 2">
            <a:extLst>
              <a:ext uri="{FF2B5EF4-FFF2-40B4-BE49-F238E27FC236}">
                <a16:creationId xmlns:a16="http://schemas.microsoft.com/office/drawing/2014/main" id="{74FC2D0F-6FA4-4470-9D28-7A04906292D7}"/>
              </a:ext>
            </a:extLst>
          </p:cNvPr>
          <p:cNvSpPr>
            <a:spLocks noGrp="1"/>
          </p:cNvSpPr>
          <p:nvPr>
            <p:ph type="subTitle" idx="1"/>
          </p:nvPr>
        </p:nvSpPr>
        <p:spPr>
          <a:xfrm>
            <a:off x="1801382" y="3127366"/>
            <a:ext cx="6858000" cy="654923"/>
          </a:xfrm>
        </p:spPr>
        <p:txBody>
          <a:bodyPr/>
          <a:lstStyle>
            <a:lvl1pPr marL="0" indent="0" algn="l">
              <a:buNone/>
              <a:defRPr sz="2400">
                <a:solidFill>
                  <a:srgbClr val="275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endParaRPr lang="en-US" dirty="0"/>
          </a:p>
        </p:txBody>
      </p:sp>
      <p:pic>
        <p:nvPicPr>
          <p:cNvPr id="3" name="Image 2" descr="Une image contenant dessin, signe&#10;&#10;Description générée automatiquement">
            <a:extLst>
              <a:ext uri="{FF2B5EF4-FFF2-40B4-BE49-F238E27FC236}">
                <a16:creationId xmlns:a16="http://schemas.microsoft.com/office/drawing/2014/main" id="{5D7F83BF-19FA-40F1-AE37-B0A5CC57A2F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01382" y="5561802"/>
            <a:ext cx="2286000" cy="897255"/>
          </a:xfrm>
          <a:prstGeom prst="rect">
            <a:avLst/>
          </a:prstGeom>
        </p:spPr>
      </p:pic>
    </p:spTree>
    <p:extLst>
      <p:ext uri="{BB962C8B-B14F-4D97-AF65-F5344CB8AC3E}">
        <p14:creationId xmlns:p14="http://schemas.microsoft.com/office/powerpoint/2010/main" val="54040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38843" y="581890"/>
            <a:ext cx="2440175" cy="910244"/>
          </a:xfrm>
        </p:spPr>
        <p:txBody>
          <a:bodyPr anchor="t" anchorCtr="0">
            <a:normAutofit/>
          </a:bodyPr>
          <a:lstStyle>
            <a:lvl1pPr>
              <a:defRPr sz="2400"/>
            </a:lvl1pPr>
          </a:lstStyle>
          <a:p>
            <a:r>
              <a:rPr lang="fr-FR" dirty="0"/>
              <a:t>Modifiez le style du titre</a:t>
            </a:r>
            <a:endParaRPr lang="en-US" dirty="0"/>
          </a:p>
        </p:txBody>
      </p:sp>
      <p:sp>
        <p:nvSpPr>
          <p:cNvPr id="3" name="Content Placeholder 2"/>
          <p:cNvSpPr>
            <a:spLocks noGrp="1"/>
          </p:cNvSpPr>
          <p:nvPr>
            <p:ph idx="1"/>
          </p:nvPr>
        </p:nvSpPr>
        <p:spPr>
          <a:xfrm>
            <a:off x="3887391" y="581890"/>
            <a:ext cx="4629150" cy="5062452"/>
          </a:xfrm>
        </p:spPr>
        <p:txBody>
          <a:bodyPr/>
          <a:lstStyle>
            <a:lvl1pPr>
              <a:defRPr sz="2400"/>
            </a:lvl1pPr>
            <a:lvl2pPr>
              <a:defRPr sz="20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8" name="Subtitle 2">
            <a:extLst>
              <a:ext uri="{FF2B5EF4-FFF2-40B4-BE49-F238E27FC236}">
                <a16:creationId xmlns:a16="http://schemas.microsoft.com/office/drawing/2014/main" id="{1A161D90-8CEB-43C5-B5C5-E16450DD9099}"/>
              </a:ext>
            </a:extLst>
          </p:cNvPr>
          <p:cNvSpPr>
            <a:spLocks noGrp="1"/>
          </p:cNvSpPr>
          <p:nvPr>
            <p:ph type="subTitle" idx="10"/>
          </p:nvPr>
        </p:nvSpPr>
        <p:spPr>
          <a:xfrm>
            <a:off x="1138843" y="1492133"/>
            <a:ext cx="2440175" cy="1101437"/>
          </a:xfrm>
        </p:spPr>
        <p:txBody>
          <a:bodyPr>
            <a:normAutofit/>
          </a:bodyPr>
          <a:lstStyle>
            <a:lvl1pPr marL="0" indent="0" algn="l">
              <a:buNone/>
              <a:defRPr sz="2000">
                <a:solidFill>
                  <a:srgbClr val="275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endParaRPr lang="en-US" dirty="0"/>
          </a:p>
        </p:txBody>
      </p:sp>
      <p:sp>
        <p:nvSpPr>
          <p:cNvPr id="9" name="Text Placeholder 2">
            <a:extLst>
              <a:ext uri="{FF2B5EF4-FFF2-40B4-BE49-F238E27FC236}">
                <a16:creationId xmlns:a16="http://schemas.microsoft.com/office/drawing/2014/main" id="{4B498EB6-14FF-4794-BB07-42C86721F093}"/>
              </a:ext>
            </a:extLst>
          </p:cNvPr>
          <p:cNvSpPr>
            <a:spLocks noGrp="1"/>
          </p:cNvSpPr>
          <p:nvPr>
            <p:ph type="body" idx="11"/>
          </p:nvPr>
        </p:nvSpPr>
        <p:spPr>
          <a:xfrm>
            <a:off x="1138844" y="2593570"/>
            <a:ext cx="2440174" cy="3050772"/>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modifier les styles du texte du masque</a:t>
            </a:r>
          </a:p>
        </p:txBody>
      </p:sp>
    </p:spTree>
    <p:extLst>
      <p:ext uri="{BB962C8B-B14F-4D97-AF65-F5344CB8AC3E}">
        <p14:creationId xmlns:p14="http://schemas.microsoft.com/office/powerpoint/2010/main" val="3906419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1" y="581890"/>
            <a:ext cx="4629150" cy="503751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10" name="Title 1">
            <a:extLst>
              <a:ext uri="{FF2B5EF4-FFF2-40B4-BE49-F238E27FC236}">
                <a16:creationId xmlns:a16="http://schemas.microsoft.com/office/drawing/2014/main" id="{FB3E39DD-4EF5-40BB-B7DF-0FBC1CA6110C}"/>
              </a:ext>
            </a:extLst>
          </p:cNvPr>
          <p:cNvSpPr>
            <a:spLocks noGrp="1"/>
          </p:cNvSpPr>
          <p:nvPr>
            <p:ph type="title"/>
          </p:nvPr>
        </p:nvSpPr>
        <p:spPr>
          <a:xfrm>
            <a:off x="1138843" y="581890"/>
            <a:ext cx="2440175" cy="910244"/>
          </a:xfrm>
        </p:spPr>
        <p:txBody>
          <a:bodyPr anchor="t" anchorCtr="0">
            <a:normAutofit/>
          </a:bodyPr>
          <a:lstStyle>
            <a:lvl1pPr>
              <a:defRPr sz="2400"/>
            </a:lvl1pPr>
          </a:lstStyle>
          <a:p>
            <a:r>
              <a:rPr lang="fr-FR" dirty="0"/>
              <a:t>Modifiez le style du titre</a:t>
            </a:r>
            <a:endParaRPr lang="en-US" dirty="0"/>
          </a:p>
        </p:txBody>
      </p:sp>
      <p:sp>
        <p:nvSpPr>
          <p:cNvPr id="11" name="Subtitle 2">
            <a:extLst>
              <a:ext uri="{FF2B5EF4-FFF2-40B4-BE49-F238E27FC236}">
                <a16:creationId xmlns:a16="http://schemas.microsoft.com/office/drawing/2014/main" id="{EE58761D-328C-41E9-9379-256236BD2D5C}"/>
              </a:ext>
            </a:extLst>
          </p:cNvPr>
          <p:cNvSpPr>
            <a:spLocks noGrp="1"/>
          </p:cNvSpPr>
          <p:nvPr>
            <p:ph type="subTitle" idx="10"/>
          </p:nvPr>
        </p:nvSpPr>
        <p:spPr>
          <a:xfrm>
            <a:off x="1138843" y="1492133"/>
            <a:ext cx="2440175" cy="1101437"/>
          </a:xfrm>
        </p:spPr>
        <p:txBody>
          <a:bodyPr>
            <a:normAutofit/>
          </a:bodyPr>
          <a:lstStyle>
            <a:lvl1pPr marL="0" indent="0" algn="l">
              <a:buNone/>
              <a:defRPr sz="2000">
                <a:solidFill>
                  <a:srgbClr val="275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endParaRPr lang="en-US" dirty="0"/>
          </a:p>
        </p:txBody>
      </p:sp>
      <p:sp>
        <p:nvSpPr>
          <p:cNvPr id="12" name="Text Placeholder 2">
            <a:extLst>
              <a:ext uri="{FF2B5EF4-FFF2-40B4-BE49-F238E27FC236}">
                <a16:creationId xmlns:a16="http://schemas.microsoft.com/office/drawing/2014/main" id="{D896CCA9-291E-425F-AF04-DFA8C86B5468}"/>
              </a:ext>
            </a:extLst>
          </p:cNvPr>
          <p:cNvSpPr>
            <a:spLocks noGrp="1"/>
          </p:cNvSpPr>
          <p:nvPr>
            <p:ph type="body" idx="11"/>
          </p:nvPr>
        </p:nvSpPr>
        <p:spPr>
          <a:xfrm>
            <a:off x="1138844" y="2593570"/>
            <a:ext cx="2440174" cy="3050772"/>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modifier les styles du texte du masque</a:t>
            </a:r>
          </a:p>
        </p:txBody>
      </p:sp>
    </p:spTree>
    <p:extLst>
      <p:ext uri="{BB962C8B-B14F-4D97-AF65-F5344CB8AC3E}">
        <p14:creationId xmlns:p14="http://schemas.microsoft.com/office/powerpoint/2010/main" val="1273878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1230284" y="1424045"/>
            <a:ext cx="7285066" cy="4009910"/>
          </a:xfrm>
        </p:spPr>
        <p:txBody>
          <a:bodyPr vert="eaVert"/>
          <a:lstStyle>
            <a:lvl1pPr>
              <a:defRPr sz="2400"/>
            </a:lvl1pPr>
            <a:lvl2pPr>
              <a:defRPr sz="2200"/>
            </a:lvl2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7" name="Title 1">
            <a:extLst>
              <a:ext uri="{FF2B5EF4-FFF2-40B4-BE49-F238E27FC236}">
                <a16:creationId xmlns:a16="http://schemas.microsoft.com/office/drawing/2014/main" id="{AC5397C7-28D4-4FCC-978A-64FFC2C50632}"/>
              </a:ext>
            </a:extLst>
          </p:cNvPr>
          <p:cNvSpPr>
            <a:spLocks noGrp="1"/>
          </p:cNvSpPr>
          <p:nvPr>
            <p:ph type="title"/>
          </p:nvPr>
        </p:nvSpPr>
        <p:spPr>
          <a:xfrm>
            <a:off x="848331" y="149629"/>
            <a:ext cx="7662257" cy="888251"/>
          </a:xfrm>
        </p:spPr>
        <p:txBody>
          <a:bodyPr anchor="ctr" anchorCtr="0">
            <a:normAutofit/>
          </a:bodyPr>
          <a:lstStyle>
            <a:lvl1pPr>
              <a:defRPr sz="3000"/>
            </a:lvl1pPr>
          </a:lstStyle>
          <a:p>
            <a:r>
              <a:rPr lang="fr-FR" dirty="0"/>
              <a:t>Modifiez le style du titre</a:t>
            </a:r>
            <a:endParaRPr lang="en-US" dirty="0"/>
          </a:p>
        </p:txBody>
      </p:sp>
      <p:sp>
        <p:nvSpPr>
          <p:cNvPr id="8" name="Subtitle 2">
            <a:extLst>
              <a:ext uri="{FF2B5EF4-FFF2-40B4-BE49-F238E27FC236}">
                <a16:creationId xmlns:a16="http://schemas.microsoft.com/office/drawing/2014/main" id="{E7F1404C-CDE5-4C5B-BECC-6588FAC96AF5}"/>
              </a:ext>
            </a:extLst>
          </p:cNvPr>
          <p:cNvSpPr>
            <a:spLocks noGrp="1"/>
          </p:cNvSpPr>
          <p:nvPr>
            <p:ph type="subTitle" idx="10"/>
          </p:nvPr>
        </p:nvSpPr>
        <p:spPr>
          <a:xfrm>
            <a:off x="1250458" y="858838"/>
            <a:ext cx="7260129" cy="679018"/>
          </a:xfrm>
        </p:spPr>
        <p:txBody>
          <a:bodyPr>
            <a:normAutofit/>
          </a:bodyPr>
          <a:lstStyle>
            <a:lvl1pPr marL="0" indent="0" algn="l">
              <a:buNone/>
              <a:defRPr sz="2000">
                <a:solidFill>
                  <a:srgbClr val="275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endParaRPr lang="en-US" dirty="0"/>
          </a:p>
        </p:txBody>
      </p:sp>
    </p:spTree>
    <p:extLst>
      <p:ext uri="{BB962C8B-B14F-4D97-AF65-F5344CB8AC3E}">
        <p14:creationId xmlns:p14="http://schemas.microsoft.com/office/powerpoint/2010/main" val="1624336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822" y="365125"/>
            <a:ext cx="1316528" cy="5811838"/>
          </a:xfrm>
        </p:spPr>
        <p:txBody>
          <a:bodyPr vert="eaVert"/>
          <a:lstStyle/>
          <a:p>
            <a:r>
              <a:rPr lang="fr-FR" dirty="0"/>
              <a:t>Modifiez le style du titre</a:t>
            </a:r>
            <a:endParaRPr lang="en-US" dirty="0"/>
          </a:p>
        </p:txBody>
      </p:sp>
      <p:sp>
        <p:nvSpPr>
          <p:cNvPr id="3" name="Vertical Text Placeholder 2"/>
          <p:cNvSpPr>
            <a:spLocks noGrp="1"/>
          </p:cNvSpPr>
          <p:nvPr>
            <p:ph type="body" orient="vert" idx="1"/>
          </p:nvPr>
        </p:nvSpPr>
        <p:spPr>
          <a:xfrm>
            <a:off x="628650" y="365125"/>
            <a:ext cx="618078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Subtitle 2">
            <a:extLst>
              <a:ext uri="{FF2B5EF4-FFF2-40B4-BE49-F238E27FC236}">
                <a16:creationId xmlns:a16="http://schemas.microsoft.com/office/drawing/2014/main" id="{F0C85A8C-AE66-4CB1-AC77-8A0677F197D5}"/>
              </a:ext>
            </a:extLst>
          </p:cNvPr>
          <p:cNvSpPr>
            <a:spLocks noGrp="1"/>
          </p:cNvSpPr>
          <p:nvPr>
            <p:ph type="subTitle" idx="10"/>
          </p:nvPr>
        </p:nvSpPr>
        <p:spPr>
          <a:xfrm rot="5400000">
            <a:off x="4243025" y="2931536"/>
            <a:ext cx="5811839" cy="679018"/>
          </a:xfrm>
        </p:spPr>
        <p:txBody>
          <a:bodyPr>
            <a:normAutofit/>
          </a:bodyPr>
          <a:lstStyle>
            <a:lvl1pPr marL="0" indent="0" algn="l">
              <a:buNone/>
              <a:defRPr sz="2000">
                <a:solidFill>
                  <a:srgbClr val="275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endParaRPr lang="en-US" dirty="0"/>
          </a:p>
        </p:txBody>
      </p:sp>
    </p:spTree>
    <p:extLst>
      <p:ext uri="{BB962C8B-B14F-4D97-AF65-F5344CB8AC3E}">
        <p14:creationId xmlns:p14="http://schemas.microsoft.com/office/powerpoint/2010/main" val="4208883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hapitre">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03648" y="44624"/>
            <a:ext cx="1304925" cy="2076450"/>
          </a:xfrm>
          <a:prstGeom prst="rect">
            <a:avLst/>
          </a:prstGeom>
        </p:spPr>
      </p:pic>
      <p:pic>
        <p:nvPicPr>
          <p:cNvPr id="8" name="Imag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504" y="6309320"/>
            <a:ext cx="1080000" cy="447225"/>
          </a:xfrm>
          <a:prstGeom prst="rect">
            <a:avLst/>
          </a:prstGeom>
        </p:spPr>
      </p:pic>
    </p:spTree>
    <p:extLst>
      <p:ext uri="{BB962C8B-B14F-4D97-AF65-F5344CB8AC3E}">
        <p14:creationId xmlns:p14="http://schemas.microsoft.com/office/powerpoint/2010/main" val="896159035"/>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age courante">
    <p:spTree>
      <p:nvGrpSpPr>
        <p:cNvPr id="1" name=""/>
        <p:cNvGrpSpPr/>
        <p:nvPr/>
      </p:nvGrpSpPr>
      <p:grpSpPr>
        <a:xfrm>
          <a:off x="0" y="0"/>
          <a:ext cx="0" cy="0"/>
          <a:chOff x="0" y="0"/>
          <a:chExt cx="0" cy="0"/>
        </a:xfrm>
      </p:grpSpPr>
      <p:sp>
        <p:nvSpPr>
          <p:cNvPr id="22" name="Espace réservé du numéro de diapositive 3"/>
          <p:cNvSpPr txBox="1">
            <a:spLocks/>
          </p:cNvSpPr>
          <p:nvPr userDrawn="1"/>
        </p:nvSpPr>
        <p:spPr>
          <a:xfrm>
            <a:off x="7884368" y="6246000"/>
            <a:ext cx="1123727" cy="24938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BE" sz="1600" dirty="0">
                <a:solidFill>
                  <a:schemeClr val="bg1"/>
                </a:solidFill>
                <a:latin typeface="Arial" pitchFamily="34" charset="0"/>
                <a:cs typeface="Arial" pitchFamily="34" charset="0"/>
              </a:rPr>
              <a:t>.0</a:t>
            </a:r>
            <a:fld id="{CF4668DC-857F-487D-BFFA-8C0CA5037977}" type="slidenum">
              <a:rPr lang="fr-BE" sz="1600" smtClean="0">
                <a:solidFill>
                  <a:schemeClr val="bg1"/>
                </a:solidFill>
                <a:latin typeface="Arial" pitchFamily="34" charset="0"/>
                <a:cs typeface="Arial" pitchFamily="34" charset="0"/>
              </a:rPr>
              <a:pPr algn="r"/>
              <a:t>‹N°›</a:t>
            </a:fld>
            <a:endParaRPr lang="fr-BE" sz="16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076715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 Version 2">
    <p:bg>
      <p:bgPr>
        <a:solidFill>
          <a:srgbClr val="00A3A6"/>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8F33C8C-4663-47F8-AAC2-AA7669DF27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1382" y="1272216"/>
            <a:ext cx="1160145" cy="313372"/>
          </a:xfrm>
          <a:prstGeom prst="rect">
            <a:avLst/>
          </a:prstGeom>
        </p:spPr>
      </p:pic>
      <p:pic>
        <p:nvPicPr>
          <p:cNvPr id="5" name="Image 4">
            <a:extLst>
              <a:ext uri="{FF2B5EF4-FFF2-40B4-BE49-F238E27FC236}">
                <a16:creationId xmlns:a16="http://schemas.microsoft.com/office/drawing/2014/main" id="{4405A067-B49C-4F11-A938-80BC29FEEB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837628"/>
            <a:ext cx="4076699" cy="2790825"/>
          </a:xfrm>
          <a:prstGeom prst="rect">
            <a:avLst/>
          </a:prstGeom>
        </p:spPr>
      </p:pic>
      <p:pic>
        <p:nvPicPr>
          <p:cNvPr id="6" name="Image 5">
            <a:extLst>
              <a:ext uri="{FF2B5EF4-FFF2-40B4-BE49-F238E27FC236}">
                <a16:creationId xmlns:a16="http://schemas.microsoft.com/office/drawing/2014/main" id="{EC5A9449-A06C-4EA1-A540-CB2DC3C493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01979" y="2862261"/>
            <a:ext cx="235743" cy="321469"/>
          </a:xfrm>
          <a:prstGeom prst="rect">
            <a:avLst/>
          </a:prstGeom>
        </p:spPr>
      </p:pic>
      <p:sp>
        <p:nvSpPr>
          <p:cNvPr id="7" name="Rectangle 6">
            <a:extLst>
              <a:ext uri="{FF2B5EF4-FFF2-40B4-BE49-F238E27FC236}">
                <a16:creationId xmlns:a16="http://schemas.microsoft.com/office/drawing/2014/main" id="{0A9A26A8-F041-4097-AF69-174D33070FC9}"/>
              </a:ext>
            </a:extLst>
          </p:cNvPr>
          <p:cNvSpPr/>
          <p:nvPr userDrawn="1"/>
        </p:nvSpPr>
        <p:spPr>
          <a:xfrm>
            <a:off x="0" y="5994603"/>
            <a:ext cx="9144000" cy="864524"/>
          </a:xfrm>
          <a:prstGeom prst="rect">
            <a:avLst/>
          </a:prstGeom>
          <a:solidFill>
            <a:srgbClr val="00A3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noFill/>
              </a:ln>
              <a:solidFill>
                <a:schemeClr val="bg1"/>
              </a:solidFill>
            </a:endParaRPr>
          </a:p>
        </p:txBody>
      </p:sp>
      <p:sp>
        <p:nvSpPr>
          <p:cNvPr id="8" name="Title 1">
            <a:extLst>
              <a:ext uri="{FF2B5EF4-FFF2-40B4-BE49-F238E27FC236}">
                <a16:creationId xmlns:a16="http://schemas.microsoft.com/office/drawing/2014/main" id="{EBF5AA71-3F4D-4E9E-BA5E-688B6C5A5C68}"/>
              </a:ext>
            </a:extLst>
          </p:cNvPr>
          <p:cNvSpPr>
            <a:spLocks noGrp="1"/>
          </p:cNvSpPr>
          <p:nvPr>
            <p:ph type="ctrTitle"/>
          </p:nvPr>
        </p:nvSpPr>
        <p:spPr>
          <a:xfrm>
            <a:off x="1801382" y="2767205"/>
            <a:ext cx="6858000" cy="1057708"/>
          </a:xfrm>
        </p:spPr>
        <p:txBody>
          <a:bodyPr anchor="t" anchorCtr="0">
            <a:normAutofit/>
          </a:bodyPr>
          <a:lstStyle>
            <a:lvl1pPr marL="0" indent="0" algn="l">
              <a:buFontTx/>
              <a:buNone/>
              <a:defRPr sz="3600">
                <a:solidFill>
                  <a:schemeClr val="bg1"/>
                </a:solidFill>
              </a:defRPr>
            </a:lvl1pPr>
          </a:lstStyle>
          <a:p>
            <a:r>
              <a:rPr lang="fr-FR" dirty="0"/>
              <a:t>Modifiez le style du titre</a:t>
            </a:r>
            <a:endParaRPr lang="en-US" dirty="0"/>
          </a:p>
        </p:txBody>
      </p:sp>
      <p:sp>
        <p:nvSpPr>
          <p:cNvPr id="9" name="Subtitle 2">
            <a:extLst>
              <a:ext uri="{FF2B5EF4-FFF2-40B4-BE49-F238E27FC236}">
                <a16:creationId xmlns:a16="http://schemas.microsoft.com/office/drawing/2014/main" id="{74FC2D0F-6FA4-4470-9D28-7A04906292D7}"/>
              </a:ext>
            </a:extLst>
          </p:cNvPr>
          <p:cNvSpPr>
            <a:spLocks noGrp="1"/>
          </p:cNvSpPr>
          <p:nvPr>
            <p:ph type="subTitle" idx="1"/>
          </p:nvPr>
        </p:nvSpPr>
        <p:spPr>
          <a:xfrm>
            <a:off x="1801382" y="3634444"/>
            <a:ext cx="6858000" cy="654923"/>
          </a:xfrm>
        </p:spPr>
        <p:txBody>
          <a:bodyPr/>
          <a:lstStyle>
            <a:lvl1pPr marL="0" indent="0" algn="l">
              <a:buNone/>
              <a:defRPr sz="2400">
                <a:solidFill>
                  <a:srgbClr val="275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endParaRPr lang="en-US" dirty="0"/>
          </a:p>
        </p:txBody>
      </p:sp>
    </p:spTree>
    <p:extLst>
      <p:ext uri="{BB962C8B-B14F-4D97-AF65-F5344CB8AC3E}">
        <p14:creationId xmlns:p14="http://schemas.microsoft.com/office/powerpoint/2010/main" val="3258118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ge classique">
    <p:spTree>
      <p:nvGrpSpPr>
        <p:cNvPr id="1" name=""/>
        <p:cNvGrpSpPr/>
        <p:nvPr/>
      </p:nvGrpSpPr>
      <p:grpSpPr>
        <a:xfrm>
          <a:off x="0" y="0"/>
          <a:ext cx="0" cy="0"/>
          <a:chOff x="0" y="0"/>
          <a:chExt cx="0" cy="0"/>
        </a:xfrm>
      </p:grpSpPr>
      <p:sp>
        <p:nvSpPr>
          <p:cNvPr id="2" name="Title 1"/>
          <p:cNvSpPr>
            <a:spLocks noGrp="1"/>
          </p:cNvSpPr>
          <p:nvPr>
            <p:ph type="title"/>
          </p:nvPr>
        </p:nvSpPr>
        <p:spPr>
          <a:xfrm>
            <a:off x="848331" y="149629"/>
            <a:ext cx="7662257" cy="888251"/>
          </a:xfrm>
        </p:spPr>
        <p:txBody>
          <a:bodyPr anchor="ctr" anchorCtr="0">
            <a:normAutofit/>
          </a:bodyPr>
          <a:lstStyle>
            <a:lvl1pPr>
              <a:defRPr sz="3000"/>
            </a:lvl1pPr>
          </a:lstStyle>
          <a:p>
            <a:r>
              <a:rPr lang="fr-FR" dirty="0"/>
              <a:t>Modifiez le style du titre</a:t>
            </a:r>
            <a:endParaRPr lang="en-US" dirty="0"/>
          </a:p>
        </p:txBody>
      </p:sp>
      <p:sp>
        <p:nvSpPr>
          <p:cNvPr id="3" name="Text Placeholder 2"/>
          <p:cNvSpPr>
            <a:spLocks noGrp="1"/>
          </p:cNvSpPr>
          <p:nvPr>
            <p:ph type="body" idx="1"/>
          </p:nvPr>
        </p:nvSpPr>
        <p:spPr>
          <a:xfrm>
            <a:off x="1250458" y="1537856"/>
            <a:ext cx="7260129" cy="4006733"/>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modifier les styles du texte du masque</a:t>
            </a:r>
          </a:p>
        </p:txBody>
      </p:sp>
      <p:sp>
        <p:nvSpPr>
          <p:cNvPr id="7" name="Subtitle 2">
            <a:extLst>
              <a:ext uri="{FF2B5EF4-FFF2-40B4-BE49-F238E27FC236}">
                <a16:creationId xmlns:a16="http://schemas.microsoft.com/office/drawing/2014/main" id="{C77E12C6-00F3-439F-A2FE-1D2F0A604A8D}"/>
              </a:ext>
            </a:extLst>
          </p:cNvPr>
          <p:cNvSpPr>
            <a:spLocks noGrp="1"/>
          </p:cNvSpPr>
          <p:nvPr>
            <p:ph type="subTitle" idx="10"/>
          </p:nvPr>
        </p:nvSpPr>
        <p:spPr>
          <a:xfrm>
            <a:off x="1250459" y="858838"/>
            <a:ext cx="7260128" cy="679018"/>
          </a:xfrm>
        </p:spPr>
        <p:txBody>
          <a:bodyPr>
            <a:normAutofit/>
          </a:bodyPr>
          <a:lstStyle>
            <a:lvl1pPr marL="0" indent="0" algn="l">
              <a:buNone/>
              <a:defRPr sz="2000">
                <a:solidFill>
                  <a:srgbClr val="275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endParaRPr lang="en-US" dirty="0"/>
          </a:p>
        </p:txBody>
      </p:sp>
    </p:spTree>
    <p:extLst>
      <p:ext uri="{BB962C8B-B14F-4D97-AF65-F5344CB8AC3E}">
        <p14:creationId xmlns:p14="http://schemas.microsoft.com/office/powerpoint/2010/main" val="1947335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Page intermédiaire">
    <p:spTree>
      <p:nvGrpSpPr>
        <p:cNvPr id="1" name=""/>
        <p:cNvGrpSpPr/>
        <p:nvPr/>
      </p:nvGrpSpPr>
      <p:grpSpPr>
        <a:xfrm>
          <a:off x="0" y="0"/>
          <a:ext cx="0" cy="0"/>
          <a:chOff x="0" y="0"/>
          <a:chExt cx="0" cy="0"/>
        </a:xfrm>
      </p:grpSpPr>
      <p:sp>
        <p:nvSpPr>
          <p:cNvPr id="2" name="Title 1"/>
          <p:cNvSpPr>
            <a:spLocks noGrp="1"/>
          </p:cNvSpPr>
          <p:nvPr>
            <p:ph type="ctrTitle"/>
          </p:nvPr>
        </p:nvSpPr>
        <p:spPr>
          <a:xfrm>
            <a:off x="0" y="1920240"/>
            <a:ext cx="9144000" cy="1057708"/>
          </a:xfrm>
        </p:spPr>
        <p:txBody>
          <a:bodyPr anchor="b">
            <a:normAutofit/>
          </a:bodyPr>
          <a:lstStyle>
            <a:lvl1pPr algn="ctr">
              <a:defRPr sz="4000"/>
            </a:lvl1pPr>
          </a:lstStyle>
          <a:p>
            <a:r>
              <a:rPr lang="fr-FR" dirty="0"/>
              <a:t>Modifiez le style du titre</a:t>
            </a:r>
            <a:endParaRPr lang="en-US" dirty="0"/>
          </a:p>
        </p:txBody>
      </p:sp>
      <p:sp>
        <p:nvSpPr>
          <p:cNvPr id="3" name="Subtitle 2"/>
          <p:cNvSpPr>
            <a:spLocks noGrp="1"/>
          </p:cNvSpPr>
          <p:nvPr>
            <p:ph type="subTitle" idx="1"/>
          </p:nvPr>
        </p:nvSpPr>
        <p:spPr>
          <a:xfrm>
            <a:off x="1143000" y="3161462"/>
            <a:ext cx="6858000" cy="1684857"/>
          </a:xfrm>
        </p:spPr>
        <p:txBody>
          <a:bodyPr/>
          <a:lstStyle>
            <a:lvl1pPr marL="0" indent="0" algn="ctr">
              <a:buNone/>
              <a:defRPr sz="2400">
                <a:solidFill>
                  <a:srgbClr val="275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endParaRPr lang="en-US" dirty="0"/>
          </a:p>
        </p:txBody>
      </p:sp>
    </p:spTree>
    <p:extLst>
      <p:ext uri="{BB962C8B-B14F-4D97-AF65-F5344CB8AC3E}">
        <p14:creationId xmlns:p14="http://schemas.microsoft.com/office/powerpoint/2010/main" val="3899888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1972" y="1747089"/>
            <a:ext cx="7293378" cy="4009910"/>
          </a:xfrm>
        </p:spPr>
        <p:txBody>
          <a:bodyPr/>
          <a:lstStyle>
            <a:lvl1pPr>
              <a:defRPr sz="2400" b="0"/>
            </a:lvl1pPr>
            <a:lvl2pPr>
              <a:defRPr sz="2200"/>
            </a:lvl2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7" name="Title 1">
            <a:extLst>
              <a:ext uri="{FF2B5EF4-FFF2-40B4-BE49-F238E27FC236}">
                <a16:creationId xmlns:a16="http://schemas.microsoft.com/office/drawing/2014/main" id="{C00E4042-F103-41C7-A8C2-1E73691C4366}"/>
              </a:ext>
            </a:extLst>
          </p:cNvPr>
          <p:cNvSpPr>
            <a:spLocks noGrp="1"/>
          </p:cNvSpPr>
          <p:nvPr>
            <p:ph type="title"/>
          </p:nvPr>
        </p:nvSpPr>
        <p:spPr>
          <a:xfrm>
            <a:off x="848331" y="149629"/>
            <a:ext cx="7662257" cy="888251"/>
          </a:xfrm>
        </p:spPr>
        <p:txBody>
          <a:bodyPr anchor="ctr" anchorCtr="0">
            <a:normAutofit/>
          </a:bodyPr>
          <a:lstStyle>
            <a:lvl1pPr>
              <a:defRPr sz="3000"/>
            </a:lvl1pPr>
          </a:lstStyle>
          <a:p>
            <a:r>
              <a:rPr lang="fr-FR" dirty="0"/>
              <a:t>Modifiez le style du titre</a:t>
            </a:r>
            <a:endParaRPr lang="en-US" dirty="0"/>
          </a:p>
        </p:txBody>
      </p:sp>
      <p:sp>
        <p:nvSpPr>
          <p:cNvPr id="8" name="Subtitle 2">
            <a:extLst>
              <a:ext uri="{FF2B5EF4-FFF2-40B4-BE49-F238E27FC236}">
                <a16:creationId xmlns:a16="http://schemas.microsoft.com/office/drawing/2014/main" id="{3D16F62D-3288-44C0-94E9-C3D02F2826CC}"/>
              </a:ext>
            </a:extLst>
          </p:cNvPr>
          <p:cNvSpPr>
            <a:spLocks noGrp="1"/>
          </p:cNvSpPr>
          <p:nvPr>
            <p:ph type="subTitle" idx="10"/>
          </p:nvPr>
        </p:nvSpPr>
        <p:spPr>
          <a:xfrm>
            <a:off x="1250458" y="858838"/>
            <a:ext cx="7260129" cy="679018"/>
          </a:xfrm>
        </p:spPr>
        <p:txBody>
          <a:bodyPr>
            <a:normAutofit/>
          </a:bodyPr>
          <a:lstStyle>
            <a:lvl1pPr marL="0" indent="0" algn="l">
              <a:buNone/>
              <a:defRPr sz="2000">
                <a:solidFill>
                  <a:srgbClr val="275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endParaRPr lang="en-US" dirty="0"/>
          </a:p>
        </p:txBody>
      </p:sp>
    </p:spTree>
    <p:extLst>
      <p:ext uri="{BB962C8B-B14F-4D97-AF65-F5344CB8AC3E}">
        <p14:creationId xmlns:p14="http://schemas.microsoft.com/office/powerpoint/2010/main" val="3247322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13658" y="1537856"/>
            <a:ext cx="3301192" cy="4351338"/>
          </a:xfrm>
        </p:spPr>
        <p:txBody>
          <a:bodyPr/>
          <a:lstStyle>
            <a:lvl1pPr>
              <a:defRPr sz="2400"/>
            </a:lvl1pPr>
            <a:lvl2pPr>
              <a:defRPr sz="2200"/>
            </a:lvl2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Content Placeholder 3"/>
          <p:cNvSpPr>
            <a:spLocks noGrp="1"/>
          </p:cNvSpPr>
          <p:nvPr>
            <p:ph sz="half" idx="2"/>
          </p:nvPr>
        </p:nvSpPr>
        <p:spPr>
          <a:xfrm>
            <a:off x="4981402" y="1537856"/>
            <a:ext cx="3301192" cy="4351338"/>
          </a:xfrm>
        </p:spPr>
        <p:txBody>
          <a:bodyPr/>
          <a:lstStyle>
            <a:lvl1pPr>
              <a:defRPr sz="2400"/>
            </a:lvl1pPr>
            <a:lvl2pPr>
              <a:defRPr sz="2200"/>
            </a:lvl2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8" name="Title 1">
            <a:extLst>
              <a:ext uri="{FF2B5EF4-FFF2-40B4-BE49-F238E27FC236}">
                <a16:creationId xmlns:a16="http://schemas.microsoft.com/office/drawing/2014/main" id="{A049260C-DFCE-4742-A383-0E8E40516B43}"/>
              </a:ext>
            </a:extLst>
          </p:cNvPr>
          <p:cNvSpPr>
            <a:spLocks noGrp="1"/>
          </p:cNvSpPr>
          <p:nvPr>
            <p:ph type="title"/>
          </p:nvPr>
        </p:nvSpPr>
        <p:spPr>
          <a:xfrm>
            <a:off x="848331" y="149629"/>
            <a:ext cx="7662257" cy="888251"/>
          </a:xfrm>
        </p:spPr>
        <p:txBody>
          <a:bodyPr anchor="ctr" anchorCtr="0">
            <a:normAutofit/>
          </a:bodyPr>
          <a:lstStyle>
            <a:lvl1pPr>
              <a:defRPr sz="3000"/>
            </a:lvl1pPr>
          </a:lstStyle>
          <a:p>
            <a:r>
              <a:rPr lang="fr-FR" dirty="0"/>
              <a:t>Modifiez le style du titre</a:t>
            </a:r>
            <a:endParaRPr lang="en-US" dirty="0"/>
          </a:p>
        </p:txBody>
      </p:sp>
      <p:sp>
        <p:nvSpPr>
          <p:cNvPr id="9" name="Subtitle 2">
            <a:extLst>
              <a:ext uri="{FF2B5EF4-FFF2-40B4-BE49-F238E27FC236}">
                <a16:creationId xmlns:a16="http://schemas.microsoft.com/office/drawing/2014/main" id="{481FB95A-986F-409A-BA0C-DB98244D370D}"/>
              </a:ext>
            </a:extLst>
          </p:cNvPr>
          <p:cNvSpPr>
            <a:spLocks noGrp="1"/>
          </p:cNvSpPr>
          <p:nvPr>
            <p:ph type="subTitle" idx="10"/>
          </p:nvPr>
        </p:nvSpPr>
        <p:spPr>
          <a:xfrm>
            <a:off x="1250458" y="858838"/>
            <a:ext cx="7260129" cy="679018"/>
          </a:xfrm>
        </p:spPr>
        <p:txBody>
          <a:bodyPr>
            <a:normAutofit/>
          </a:bodyPr>
          <a:lstStyle>
            <a:lvl1pPr marL="0" indent="0" algn="l">
              <a:buNone/>
              <a:defRPr sz="2000">
                <a:solidFill>
                  <a:srgbClr val="275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endParaRPr lang="en-US" dirty="0"/>
          </a:p>
        </p:txBody>
      </p:sp>
    </p:spTree>
    <p:extLst>
      <p:ext uri="{BB962C8B-B14F-4D97-AF65-F5344CB8AC3E}">
        <p14:creationId xmlns:p14="http://schemas.microsoft.com/office/powerpoint/2010/main" val="3317945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50458" y="1537856"/>
            <a:ext cx="3247723" cy="817594"/>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4" name="Content Placeholder 3"/>
          <p:cNvSpPr>
            <a:spLocks noGrp="1"/>
          </p:cNvSpPr>
          <p:nvPr>
            <p:ph sz="half" idx="2"/>
          </p:nvPr>
        </p:nvSpPr>
        <p:spPr>
          <a:xfrm>
            <a:off x="1250458" y="2355450"/>
            <a:ext cx="3247723" cy="3369393"/>
          </a:xfrm>
        </p:spPr>
        <p:txBody>
          <a:bodyPr/>
          <a:lstStyle>
            <a:lvl1pPr>
              <a:defRPr sz="2400"/>
            </a:lvl1pPr>
            <a:lvl2pPr>
              <a:defRPr sz="2000"/>
            </a:lvl2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Text Placeholder 4"/>
          <p:cNvSpPr>
            <a:spLocks noGrp="1"/>
          </p:cNvSpPr>
          <p:nvPr>
            <p:ph type="body" sz="quarter" idx="3"/>
          </p:nvPr>
        </p:nvSpPr>
        <p:spPr>
          <a:xfrm>
            <a:off x="4986816" y="1537856"/>
            <a:ext cx="3263718" cy="817594"/>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6" name="Content Placeholder 5"/>
          <p:cNvSpPr>
            <a:spLocks noGrp="1"/>
          </p:cNvSpPr>
          <p:nvPr>
            <p:ph sz="quarter" idx="4"/>
          </p:nvPr>
        </p:nvSpPr>
        <p:spPr>
          <a:xfrm>
            <a:off x="4986816" y="2355450"/>
            <a:ext cx="3263718" cy="3369393"/>
          </a:xfrm>
        </p:spPr>
        <p:txBody>
          <a:bodyPr/>
          <a:lstStyle>
            <a:lvl1pPr>
              <a:defRPr sz="2400"/>
            </a:lvl1pPr>
            <a:lvl2pPr>
              <a:defRPr sz="2000"/>
            </a:lvl2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0" name="Title 1">
            <a:extLst>
              <a:ext uri="{FF2B5EF4-FFF2-40B4-BE49-F238E27FC236}">
                <a16:creationId xmlns:a16="http://schemas.microsoft.com/office/drawing/2014/main" id="{B6FE5FF0-308D-4BEA-A2B8-273A1592040C}"/>
              </a:ext>
            </a:extLst>
          </p:cNvPr>
          <p:cNvSpPr>
            <a:spLocks noGrp="1"/>
          </p:cNvSpPr>
          <p:nvPr>
            <p:ph type="title"/>
          </p:nvPr>
        </p:nvSpPr>
        <p:spPr>
          <a:xfrm>
            <a:off x="848331" y="149629"/>
            <a:ext cx="7662257" cy="888251"/>
          </a:xfrm>
        </p:spPr>
        <p:txBody>
          <a:bodyPr anchor="ctr" anchorCtr="0">
            <a:normAutofit/>
          </a:bodyPr>
          <a:lstStyle>
            <a:lvl1pPr>
              <a:defRPr sz="3000"/>
            </a:lvl1pPr>
          </a:lstStyle>
          <a:p>
            <a:r>
              <a:rPr lang="fr-FR" dirty="0"/>
              <a:t>Modifiez le style du titre</a:t>
            </a:r>
            <a:endParaRPr lang="en-US" dirty="0"/>
          </a:p>
        </p:txBody>
      </p:sp>
      <p:sp>
        <p:nvSpPr>
          <p:cNvPr id="11" name="Subtitle 2">
            <a:extLst>
              <a:ext uri="{FF2B5EF4-FFF2-40B4-BE49-F238E27FC236}">
                <a16:creationId xmlns:a16="http://schemas.microsoft.com/office/drawing/2014/main" id="{4068979D-31F0-453F-A511-275008CD94FE}"/>
              </a:ext>
            </a:extLst>
          </p:cNvPr>
          <p:cNvSpPr>
            <a:spLocks noGrp="1"/>
          </p:cNvSpPr>
          <p:nvPr>
            <p:ph type="subTitle" idx="10"/>
          </p:nvPr>
        </p:nvSpPr>
        <p:spPr>
          <a:xfrm>
            <a:off x="1250458" y="858838"/>
            <a:ext cx="7260129" cy="679018"/>
          </a:xfrm>
        </p:spPr>
        <p:txBody>
          <a:bodyPr>
            <a:normAutofit/>
          </a:bodyPr>
          <a:lstStyle>
            <a:lvl1pPr marL="0" indent="0" algn="l">
              <a:buNone/>
              <a:defRPr sz="2000">
                <a:solidFill>
                  <a:srgbClr val="275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endParaRPr lang="en-US" dirty="0"/>
          </a:p>
        </p:txBody>
      </p:sp>
    </p:spTree>
    <p:extLst>
      <p:ext uri="{BB962C8B-B14F-4D97-AF65-F5344CB8AC3E}">
        <p14:creationId xmlns:p14="http://schemas.microsoft.com/office/powerpoint/2010/main" val="2489002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D72F5C4-C7B0-4DC4-859A-A0EF010A93C9}"/>
              </a:ext>
            </a:extLst>
          </p:cNvPr>
          <p:cNvSpPr>
            <a:spLocks noGrp="1"/>
          </p:cNvSpPr>
          <p:nvPr>
            <p:ph type="title"/>
          </p:nvPr>
        </p:nvSpPr>
        <p:spPr>
          <a:xfrm>
            <a:off x="848331" y="149629"/>
            <a:ext cx="7662257" cy="888251"/>
          </a:xfrm>
        </p:spPr>
        <p:txBody>
          <a:bodyPr anchor="ctr" anchorCtr="0">
            <a:normAutofit/>
          </a:bodyPr>
          <a:lstStyle>
            <a:lvl1pPr>
              <a:defRPr sz="3000"/>
            </a:lvl1pPr>
          </a:lstStyle>
          <a:p>
            <a:r>
              <a:rPr lang="fr-FR" dirty="0"/>
              <a:t>Modifiez le style du titre</a:t>
            </a:r>
            <a:endParaRPr lang="en-US" dirty="0"/>
          </a:p>
        </p:txBody>
      </p:sp>
    </p:spTree>
    <p:extLst>
      <p:ext uri="{BB962C8B-B14F-4D97-AF65-F5344CB8AC3E}">
        <p14:creationId xmlns:p14="http://schemas.microsoft.com/office/powerpoint/2010/main" val="2241995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099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765405"/>
          </a:xfrm>
          <a:prstGeom prst="rect">
            <a:avLst/>
          </a:prstGeom>
        </p:spPr>
        <p:txBody>
          <a:bodyPr vert="horz" lIns="0" tIns="46800" rIns="91440" bIns="45720"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628650" y="1424045"/>
            <a:ext cx="7886700" cy="2004955"/>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7" name="ZoneTexte 6">
            <a:extLst>
              <a:ext uri="{FF2B5EF4-FFF2-40B4-BE49-F238E27FC236}">
                <a16:creationId xmlns:a16="http://schemas.microsoft.com/office/drawing/2014/main" id="{3C90DFE6-3B65-4C64-B5B5-2DEEB26F8551}"/>
              </a:ext>
            </a:extLst>
          </p:cNvPr>
          <p:cNvSpPr txBox="1"/>
          <p:nvPr userDrawn="1"/>
        </p:nvSpPr>
        <p:spPr>
          <a:xfrm>
            <a:off x="6865882" y="6337738"/>
            <a:ext cx="2088931" cy="276999"/>
          </a:xfrm>
          <a:prstGeom prst="rect">
            <a:avLst/>
          </a:prstGeom>
          <a:noFill/>
        </p:spPr>
        <p:txBody>
          <a:bodyPr wrap="square" rtlCol="0">
            <a:spAutoFit/>
          </a:bodyPr>
          <a:lstStyle/>
          <a:p>
            <a:pPr algn="r"/>
            <a:r>
              <a:rPr lang="fr-FR" sz="1200" b="0" dirty="0">
                <a:solidFill>
                  <a:srgbClr val="00A3A6"/>
                </a:solidFill>
                <a:latin typeface="Raleway" panose="020B0503030101060003" pitchFamily="34" charset="0"/>
              </a:rPr>
              <a:t>p. </a:t>
            </a:r>
            <a:fld id="{10B4F56D-375A-4CA4-ABA3-E73F3ECBB440}" type="slidenum">
              <a:rPr lang="fr-FR" sz="1200" b="0" smtClean="0">
                <a:solidFill>
                  <a:srgbClr val="00A3A6"/>
                </a:solidFill>
                <a:latin typeface="Raleway" panose="020B0503030101060003" pitchFamily="34" charset="0"/>
              </a:rPr>
              <a:pPr algn="r"/>
              <a:t>‹N°›</a:t>
            </a:fld>
            <a:endParaRPr lang="fr-FR" sz="1200" b="0" dirty="0">
              <a:solidFill>
                <a:srgbClr val="00A3A6"/>
              </a:solidFill>
              <a:latin typeface="Raleway" panose="020B0503030101060003" pitchFamily="34" charset="0"/>
            </a:endParaRPr>
          </a:p>
        </p:txBody>
      </p:sp>
      <p:pic>
        <p:nvPicPr>
          <p:cNvPr id="8" name="Image 7">
            <a:extLst>
              <a:ext uri="{FF2B5EF4-FFF2-40B4-BE49-F238E27FC236}">
                <a16:creationId xmlns:a16="http://schemas.microsoft.com/office/drawing/2014/main" id="{3E63BFEA-07F3-4F13-8A4F-F19C5BFA54A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6076187"/>
            <a:ext cx="2000250" cy="800100"/>
          </a:xfrm>
          <a:prstGeom prst="rect">
            <a:avLst/>
          </a:prstGeom>
        </p:spPr>
      </p:pic>
    </p:spTree>
    <p:extLst>
      <p:ext uri="{BB962C8B-B14F-4D97-AF65-F5344CB8AC3E}">
        <p14:creationId xmlns:p14="http://schemas.microsoft.com/office/powerpoint/2010/main" val="716559062"/>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Lst>
  <p:txStyles>
    <p:titleStyle>
      <a:lvl1pPr marL="457200" indent="-457200" algn="l" defTabSz="914400" rtl="0" eaLnBrk="1" latinLnBrk="0" hangingPunct="1">
        <a:lnSpc>
          <a:spcPct val="90000"/>
        </a:lnSpc>
        <a:spcBef>
          <a:spcPct val="0"/>
        </a:spcBef>
        <a:buSzPct val="125000"/>
        <a:buFontTx/>
        <a:buBlip>
          <a:blip r:embed="rId18"/>
        </a:buBlip>
        <a:defRPr sz="3000" b="1" kern="1200">
          <a:solidFill>
            <a:srgbClr val="00A3A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rgbClr val="00A3A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image" Target="../media/image19.jpeg"/><Relationship Id="rId1" Type="http://schemas.openxmlformats.org/officeDocument/2006/relationships/slideLayout" Target="../slideLayouts/slideLayout15.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 Id="rId4" Type="http://schemas.openxmlformats.org/officeDocument/2006/relationships/image" Target="../media/image32.emf"/></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4.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http://callto:01%2089%2010%2003%2031" TargetMode="External"/><Relationship Id="rId2" Type="http://schemas.openxmlformats.org/officeDocument/2006/relationships/hyperlink" Target="mailto:infirmerie@agroparistech.fr" TargetMode="External"/><Relationship Id="rId1" Type="http://schemas.openxmlformats.org/officeDocument/2006/relationships/slideLayout" Target="../slideLayouts/slideLayout15.xml"/><Relationship Id="rId4" Type="http://schemas.openxmlformats.org/officeDocument/2006/relationships/hyperlink" Target="mailto:calia.boureau@inrae.fr"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hyperlink" Target="mailto:jeanne.thoisy@inra.fr" TargetMode="External"/><Relationship Id="rId2" Type="http://schemas.openxmlformats.org/officeDocument/2006/relationships/hyperlink" Target="mailto:Aurelie.Corbehem@inrae.fr" TargetMode="Externa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15.xml"/><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onedrive.live.com/view.aspx?resid=661B96892A590EAB!1726&amp;ithint=file%2cxlsx&amp;authkey=!ABZWYC-vpf7gk_8" TargetMode="Externa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hyperlink" Target="https://bioger.versailles-saclay.hub.inrae.fr/intranet/prevention" TargetMode="External"/><Relationship Id="rId2" Type="http://schemas.openxmlformats.org/officeDocument/2006/relationships/hyperlink" Target="https://elearning.formation-permanente.inrae.fr/blocks/novacatalogue/" TargetMode="Externa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60.jfif"/><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hyperlink" Target="mailto:prenom.nom@inrae.fr" TargetMode="External"/><Relationship Id="rId2" Type="http://schemas.openxmlformats.org/officeDocument/2006/relationships/hyperlink" Target="https://bioinfo.bioger.inrae.fr/" TargetMode="External"/><Relationship Id="rId1" Type="http://schemas.openxmlformats.org/officeDocument/2006/relationships/slideLayout" Target="../slideLayouts/slideLayout15.xml"/><Relationship Id="rId4" Type="http://schemas.openxmlformats.org/officeDocument/2006/relationships/hyperlink" Target="https://bioinfo.bioger.inrae.fr/mrb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hyperlink" Target="https://bioger.versailles-saclay.hub.inrae.fr/intranet" TargetMode="External"/><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3"/>
          <p:cNvSpPr txBox="1">
            <a:spLocks/>
          </p:cNvSpPr>
          <p:nvPr/>
        </p:nvSpPr>
        <p:spPr>
          <a:xfrm>
            <a:off x="7884367" y="6246000"/>
            <a:ext cx="1123727" cy="24938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fr-BE" sz="1000" dirty="0">
              <a:solidFill>
                <a:schemeClr val="bg1"/>
              </a:solidFill>
              <a:latin typeface="Arial" pitchFamily="34" charset="0"/>
              <a:cs typeface="Arial" pitchFamily="34" charset="0"/>
            </a:endParaRPr>
          </a:p>
        </p:txBody>
      </p:sp>
      <p:sp>
        <p:nvSpPr>
          <p:cNvPr id="3" name="Titre 2">
            <a:extLst>
              <a:ext uri="{FF2B5EF4-FFF2-40B4-BE49-F238E27FC236}">
                <a16:creationId xmlns:a16="http://schemas.microsoft.com/office/drawing/2014/main" id="{749C8506-5CAF-4A3C-BAB8-BF1C7E0FD0DD}"/>
              </a:ext>
            </a:extLst>
          </p:cNvPr>
          <p:cNvSpPr>
            <a:spLocks noGrp="1"/>
          </p:cNvSpPr>
          <p:nvPr>
            <p:ph type="ctrTitle"/>
          </p:nvPr>
        </p:nvSpPr>
        <p:spPr>
          <a:xfrm>
            <a:off x="1801382" y="2767205"/>
            <a:ext cx="6858000" cy="1057708"/>
          </a:xfrm>
        </p:spPr>
        <p:txBody>
          <a:bodyPr>
            <a:normAutofit fontScale="90000"/>
          </a:bodyPr>
          <a:lstStyle/>
          <a:p>
            <a:r>
              <a:rPr lang="fr-FR" dirty="0">
                <a:latin typeface="Arial" pitchFamily="34" charset="0"/>
                <a:cs typeface="Arial" pitchFamily="34" charset="0"/>
              </a:rPr>
              <a:t>BIOGER – Accueil des nouveaux arrivants</a:t>
            </a:r>
            <a:br>
              <a:rPr lang="fr-FR" dirty="0">
                <a:latin typeface="Arial" pitchFamily="34" charset="0"/>
                <a:cs typeface="Arial" pitchFamily="34" charset="0"/>
              </a:rPr>
            </a:br>
            <a:endParaRPr lang="fr-FR" dirty="0"/>
          </a:p>
        </p:txBody>
      </p:sp>
      <p:sp>
        <p:nvSpPr>
          <p:cNvPr id="4" name="Sous-titre 3">
            <a:extLst>
              <a:ext uri="{FF2B5EF4-FFF2-40B4-BE49-F238E27FC236}">
                <a16:creationId xmlns:a16="http://schemas.microsoft.com/office/drawing/2014/main" id="{449FD723-7F8E-4258-8D2F-2B029AE7A8E5}"/>
              </a:ext>
            </a:extLst>
          </p:cNvPr>
          <p:cNvSpPr>
            <a:spLocks noGrp="1"/>
          </p:cNvSpPr>
          <p:nvPr>
            <p:ph type="subTitle" idx="1"/>
          </p:nvPr>
        </p:nvSpPr>
        <p:spPr>
          <a:xfrm>
            <a:off x="1801382" y="3634444"/>
            <a:ext cx="6858000" cy="654923"/>
          </a:xfrm>
        </p:spPr>
        <p:txBody>
          <a:bodyPr/>
          <a:lstStyle/>
          <a:p>
            <a:r>
              <a:rPr lang="fr-FR" dirty="0"/>
              <a:t>juin 2024</a:t>
            </a:r>
          </a:p>
        </p:txBody>
      </p:sp>
    </p:spTree>
    <p:extLst>
      <p:ext uri="{BB962C8B-B14F-4D97-AF65-F5344CB8AC3E}">
        <p14:creationId xmlns:p14="http://schemas.microsoft.com/office/powerpoint/2010/main" val="762592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78968" y="1405464"/>
            <a:ext cx="6664300" cy="584775"/>
          </a:xfrm>
          <a:prstGeom prst="rect">
            <a:avLst/>
          </a:prstGeom>
        </p:spPr>
        <p:txBody>
          <a:bodyPr wrap="square">
            <a:spAutoFit/>
          </a:bodyPr>
          <a:lstStyle/>
          <a:p>
            <a:pPr lvl="0"/>
            <a:endParaRPr lang="fr-FR" sz="1600" b="1" dirty="0">
              <a:latin typeface="Arial" pitchFamily="34" charset="0"/>
              <a:cs typeface="Arial" pitchFamily="34" charset="0"/>
            </a:endParaRPr>
          </a:p>
          <a:p>
            <a:pPr lvl="0"/>
            <a:endParaRPr lang="fr-FR" sz="1600" b="1" dirty="0">
              <a:latin typeface="Arial" pitchFamily="34" charset="0"/>
              <a:cs typeface="Arial" pitchFamily="34" charset="0"/>
            </a:endParaRPr>
          </a:p>
        </p:txBody>
      </p:sp>
      <p:graphicFrame>
        <p:nvGraphicFramePr>
          <p:cNvPr id="7" name="Tableau 6">
            <a:extLst>
              <a:ext uri="{FF2B5EF4-FFF2-40B4-BE49-F238E27FC236}">
                <a16:creationId xmlns:a16="http://schemas.microsoft.com/office/drawing/2014/main" id="{DE2BB20E-CA36-454D-9D77-B9E3DE6F2ABF}"/>
              </a:ext>
            </a:extLst>
          </p:cNvPr>
          <p:cNvGraphicFramePr>
            <a:graphicFrameLocks noGrp="1"/>
          </p:cNvGraphicFramePr>
          <p:nvPr>
            <p:extLst>
              <p:ext uri="{D42A27DB-BD31-4B8C-83A1-F6EECF244321}">
                <p14:modId xmlns:p14="http://schemas.microsoft.com/office/powerpoint/2010/main" val="3558090596"/>
              </p:ext>
            </p:extLst>
          </p:nvPr>
        </p:nvGraphicFramePr>
        <p:xfrm>
          <a:off x="323531" y="881283"/>
          <a:ext cx="8496937" cy="5095433"/>
        </p:xfrm>
        <a:graphic>
          <a:graphicData uri="http://schemas.openxmlformats.org/drawingml/2006/table">
            <a:tbl>
              <a:tblPr firstRow="1" bandRow="1">
                <a:tableStyleId>{93296810-A885-4BE3-A3E7-6D5BEEA58F35}</a:tableStyleId>
              </a:tblPr>
              <a:tblGrid>
                <a:gridCol w="1373605">
                  <a:extLst>
                    <a:ext uri="{9D8B030D-6E8A-4147-A177-3AD203B41FA5}">
                      <a16:colId xmlns:a16="http://schemas.microsoft.com/office/drawing/2014/main" val="20000"/>
                    </a:ext>
                  </a:extLst>
                </a:gridCol>
                <a:gridCol w="1904997">
                  <a:extLst>
                    <a:ext uri="{9D8B030D-6E8A-4147-A177-3AD203B41FA5}">
                      <a16:colId xmlns:a16="http://schemas.microsoft.com/office/drawing/2014/main" val="20001"/>
                    </a:ext>
                  </a:extLst>
                </a:gridCol>
                <a:gridCol w="2914080">
                  <a:extLst>
                    <a:ext uri="{9D8B030D-6E8A-4147-A177-3AD203B41FA5}">
                      <a16:colId xmlns:a16="http://schemas.microsoft.com/office/drawing/2014/main" val="20002"/>
                    </a:ext>
                  </a:extLst>
                </a:gridCol>
                <a:gridCol w="2304255">
                  <a:extLst>
                    <a:ext uri="{9D8B030D-6E8A-4147-A177-3AD203B41FA5}">
                      <a16:colId xmlns:a16="http://schemas.microsoft.com/office/drawing/2014/main" val="20003"/>
                    </a:ext>
                  </a:extLst>
                </a:gridCol>
              </a:tblGrid>
              <a:tr h="303769">
                <a:tc>
                  <a:txBody>
                    <a:bodyPr/>
                    <a:lstStyle/>
                    <a:p>
                      <a:pPr algn="ctr"/>
                      <a:r>
                        <a:rPr lang="fr-FR" sz="1600" dirty="0"/>
                        <a:t>Qui</a:t>
                      </a:r>
                      <a:endParaRPr lang="fr-FR"/>
                    </a:p>
                  </a:txBody>
                  <a:tcPr/>
                </a:tc>
                <a:tc>
                  <a:txBody>
                    <a:bodyPr/>
                    <a:lstStyle/>
                    <a:p>
                      <a:pPr algn="ctr"/>
                      <a:r>
                        <a:rPr lang="fr-FR" sz="1600" dirty="0"/>
                        <a:t>zone</a:t>
                      </a:r>
                      <a:endParaRPr lang="fr-FR"/>
                    </a:p>
                  </a:txBody>
                  <a:tcPr/>
                </a:tc>
                <a:tc>
                  <a:txBody>
                    <a:bodyPr/>
                    <a:lstStyle/>
                    <a:p>
                      <a:pPr algn="ctr"/>
                      <a:r>
                        <a:rPr lang="fr-FR" sz="1600" dirty="0"/>
                        <a:t>Accueil des équipes</a:t>
                      </a:r>
                      <a:endParaRPr lang="fr-FR"/>
                    </a:p>
                  </a:txBody>
                  <a:tcPr/>
                </a:tc>
                <a:tc>
                  <a:txBody>
                    <a:bodyPr/>
                    <a:lstStyle/>
                    <a:p>
                      <a:pPr algn="ctr"/>
                      <a:r>
                        <a:rPr lang="fr-FR" sz="1600" dirty="0"/>
                        <a:t>Rôle</a:t>
                      </a:r>
                      <a:r>
                        <a:rPr lang="fr-FR" sz="1600" baseline="0" dirty="0"/>
                        <a:t> / Référent pour</a:t>
                      </a:r>
                      <a:endParaRPr lang="fr-FR" sz="1600" dirty="0"/>
                    </a:p>
                  </a:txBody>
                  <a:tcPr/>
                </a:tc>
                <a:extLst>
                  <a:ext uri="{0D108BD9-81ED-4DB2-BD59-A6C34878D82A}">
                    <a16:rowId xmlns:a16="http://schemas.microsoft.com/office/drawing/2014/main" val="10000"/>
                  </a:ext>
                </a:extLst>
              </a:tr>
              <a:tr h="524692">
                <a:tc>
                  <a:txBody>
                    <a:bodyPr/>
                    <a:lstStyle/>
                    <a:p>
                      <a:pPr algn="ctr"/>
                      <a:r>
                        <a:rPr lang="fr-FR" sz="1600" dirty="0"/>
                        <a:t>Anthony</a:t>
                      </a:r>
                    </a:p>
                  </a:txBody>
                  <a:tcPr anchor="ctr"/>
                </a:tc>
                <a:tc>
                  <a:txBody>
                    <a:bodyPr/>
                    <a:lstStyle/>
                    <a:p>
                      <a:pPr algn="ctr"/>
                      <a:r>
                        <a:rPr lang="fr-FR" sz="1600" dirty="0"/>
                        <a:t>Zone L3/S3</a:t>
                      </a:r>
                    </a:p>
                  </a:txBody>
                  <a:tcPr anchor="ctr"/>
                </a:tc>
                <a:tc>
                  <a:txBody>
                    <a:bodyPr/>
                    <a:lstStyle/>
                    <a:p>
                      <a:pPr algn="ctr"/>
                      <a:r>
                        <a:rPr lang="fr-FR" sz="1600" dirty="0"/>
                        <a:t>ECCP</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dirty="0"/>
                        <a:t>Déchets biologiques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dirty="0"/>
                        <a:t>Travail isolé</a:t>
                      </a:r>
                    </a:p>
                  </a:txBody>
                  <a:tcPr anchor="ctr"/>
                </a:tc>
                <a:extLst>
                  <a:ext uri="{0D108BD9-81ED-4DB2-BD59-A6C34878D82A}">
                    <a16:rowId xmlns:a16="http://schemas.microsoft.com/office/drawing/2014/main" val="10001"/>
                  </a:ext>
                </a:extLst>
              </a:tr>
              <a:tr h="9665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t>Anaïs L</a:t>
                      </a:r>
                    </a:p>
                  </a:txBody>
                  <a:tcPr anchor="ctr"/>
                </a:tc>
                <a:tc>
                  <a:txBody>
                    <a:bodyPr/>
                    <a:lstStyle/>
                    <a:p>
                      <a:pPr algn="ctr"/>
                      <a:r>
                        <a:rPr lang="fr-FR" sz="1600" dirty="0"/>
                        <a:t>Zone chimie/biochimie</a:t>
                      </a:r>
                    </a:p>
                    <a:p>
                      <a:pPr algn="ctr"/>
                      <a:r>
                        <a:rPr lang="fr-FR" sz="1600" dirty="0" err="1"/>
                        <a:t>soutes</a:t>
                      </a:r>
                      <a:endParaRPr lang="fr-FR" sz="1600" dirty="0"/>
                    </a:p>
                  </a:txBody>
                  <a:tcPr anchor="ctr"/>
                </a:tc>
                <a:tc>
                  <a:txBody>
                    <a:bodyPr/>
                    <a:lstStyle/>
                    <a:p>
                      <a:pPr algn="ctr"/>
                      <a:r>
                        <a:rPr lang="fr-FR" sz="1600" dirty="0"/>
                        <a:t>Gaia, </a:t>
                      </a:r>
                      <a:r>
                        <a:rPr lang="fr-FR" sz="1600" dirty="0" err="1"/>
                        <a:t>BioSysCo</a:t>
                      </a:r>
                      <a:endParaRPr lang="fr-FR" sz="1600" dirty="0"/>
                    </a:p>
                  </a:txBody>
                  <a:tcPr anchor="ctr"/>
                </a:tc>
                <a:tc>
                  <a:txBody>
                    <a:bodyPr/>
                    <a:lstStyle/>
                    <a:p>
                      <a:pPr marL="285750" indent="-285750" algn="l">
                        <a:buFont typeface="Arial" panose="020B0604020202020204" pitchFamily="34" charset="0"/>
                        <a:buChar char="•"/>
                      </a:pPr>
                      <a:r>
                        <a:rPr lang="fr-FR" sz="1600" dirty="0"/>
                        <a:t>Risques chimiques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dirty="0"/>
                        <a:t>Déchets chimiques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dirty="0"/>
                        <a:t>Fongicides </a:t>
                      </a:r>
                    </a:p>
                  </a:txBody>
                  <a:tcPr anchor="ctr"/>
                </a:tc>
                <a:extLst>
                  <a:ext uri="{0D108BD9-81ED-4DB2-BD59-A6C34878D82A}">
                    <a16:rowId xmlns:a16="http://schemas.microsoft.com/office/drawing/2014/main" val="10004"/>
                  </a:ext>
                </a:extLst>
              </a:tr>
              <a:tr h="745615">
                <a:tc>
                  <a:txBody>
                    <a:bodyPr/>
                    <a:lstStyle/>
                    <a:p>
                      <a:pPr algn="ctr"/>
                      <a:r>
                        <a:rPr lang="fr-FR" sz="1600" dirty="0"/>
                        <a:t>Alicia</a:t>
                      </a:r>
                    </a:p>
                  </a:txBody>
                  <a:tcPr anchor="ctr"/>
                </a:tc>
                <a:tc>
                  <a:txBody>
                    <a:bodyPr/>
                    <a:lstStyle/>
                    <a:p>
                      <a:pPr algn="ctr"/>
                      <a:r>
                        <a:rPr lang="fr-FR" sz="1600" dirty="0"/>
                        <a:t>Zones BM</a:t>
                      </a:r>
                    </a:p>
                  </a:txBody>
                  <a:tcPr anchor="ctr"/>
                </a:tc>
                <a:tc>
                  <a:txBody>
                    <a:bodyPr/>
                    <a:lstStyle/>
                    <a:p>
                      <a:pPr algn="ctr"/>
                      <a:r>
                        <a:rPr lang="fr-FR" sz="1600" dirty="0"/>
                        <a:t>Plateaux / Gaia / EPLM et ADEP</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dirty="0"/>
                        <a:t>Armoires à pharmacie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dirty="0"/>
                        <a:t>Exercice incendie</a:t>
                      </a:r>
                      <a:endParaRPr lang="fr-FR" sz="1600" dirty="0">
                        <a:highlight>
                          <a:srgbClr val="FFFF00"/>
                        </a:highlight>
                      </a:endParaRPr>
                    </a:p>
                  </a:txBody>
                  <a:tcPr anchor="ctr"/>
                </a:tc>
                <a:extLst>
                  <a:ext uri="{0D108BD9-81ED-4DB2-BD59-A6C34878D82A}">
                    <a16:rowId xmlns:a16="http://schemas.microsoft.com/office/drawing/2014/main" val="3977744071"/>
                  </a:ext>
                </a:extLst>
              </a:tr>
              <a:tr h="966538">
                <a:tc>
                  <a:txBody>
                    <a:bodyPr/>
                    <a:lstStyle/>
                    <a:p>
                      <a:pPr algn="ctr"/>
                      <a:r>
                        <a:rPr lang="fr-FR" sz="1600" dirty="0"/>
                        <a:t>Corentin</a:t>
                      </a:r>
                    </a:p>
                  </a:txBody>
                  <a:tcPr anchor="ctr"/>
                </a:tc>
                <a:tc>
                  <a:txBody>
                    <a:bodyPr/>
                    <a:lstStyle/>
                    <a:p>
                      <a:pPr algn="ctr"/>
                      <a:r>
                        <a:rPr lang="fr-FR" sz="1600" dirty="0"/>
                        <a:t>Serres et zones rouille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t>Pers. Serres et zones rouille</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dirty="0"/>
                        <a:t>Travail isolé</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dirty="0"/>
                        <a:t>Armoires à pharmacie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dirty="0">
                          <a:sym typeface="Wingdings 2"/>
                        </a:rPr>
                        <a:t>E</a:t>
                      </a:r>
                      <a:r>
                        <a:rPr lang="fr-FR" sz="1600" dirty="0"/>
                        <a:t>quipements de sécurité</a:t>
                      </a:r>
                    </a:p>
                  </a:txBody>
                  <a:tcPr anchor="ctr"/>
                </a:tc>
                <a:extLst>
                  <a:ext uri="{0D108BD9-81ED-4DB2-BD59-A6C34878D82A}">
                    <a16:rowId xmlns:a16="http://schemas.microsoft.com/office/drawing/2014/main" val="3000714371"/>
                  </a:ext>
                </a:extLst>
              </a:tr>
              <a:tr h="524692">
                <a:tc>
                  <a:txBody>
                    <a:bodyPr/>
                    <a:lstStyle/>
                    <a:p>
                      <a:pPr algn="ctr"/>
                      <a:r>
                        <a:rPr lang="fr-FR" sz="1600" dirty="0"/>
                        <a:t>Marie-Paule</a:t>
                      </a:r>
                    </a:p>
                  </a:txBody>
                  <a:tcPr anchor="ctr"/>
                </a:tc>
                <a:tc>
                  <a:txBody>
                    <a:bodyPr/>
                    <a:lstStyle/>
                    <a:p>
                      <a:pPr algn="ctr"/>
                      <a:r>
                        <a:rPr lang="fr-FR" sz="1600" dirty="0"/>
                        <a:t>Microbiologie</a:t>
                      </a:r>
                    </a:p>
                  </a:txBody>
                  <a:tcPr anchor="ctr"/>
                </a:tc>
                <a:tc>
                  <a:txBody>
                    <a:bodyPr/>
                    <a:lstStyle/>
                    <a:p>
                      <a:pPr algn="ctr"/>
                      <a:r>
                        <a:rPr lang="fr-FR" sz="1600" dirty="0"/>
                        <a:t>EPLM</a:t>
                      </a:r>
                    </a:p>
                  </a:txBody>
                  <a:tcPr anchor="ctr"/>
                </a:tc>
                <a:tc>
                  <a:txBody>
                    <a:bodyPr/>
                    <a:lstStyle/>
                    <a:p>
                      <a:pPr marL="285750" indent="-285750" algn="l">
                        <a:buFont typeface="Arial" panose="020B0604020202020204" pitchFamily="34" charset="0"/>
                        <a:buChar char="•"/>
                      </a:pPr>
                      <a:r>
                        <a:rPr lang="fr-FR" sz="1600" dirty="0"/>
                        <a:t>Déchets biologiques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dirty="0"/>
                        <a:t>Exercice incendie</a:t>
                      </a:r>
                      <a:endParaRPr lang="fr-FR" sz="1600" dirty="0">
                        <a:highlight>
                          <a:srgbClr val="FFFF00"/>
                        </a:highlight>
                      </a:endParaRPr>
                    </a:p>
                  </a:txBody>
                  <a:tcPr anchor="ctr"/>
                </a:tc>
                <a:extLst>
                  <a:ext uri="{0D108BD9-81ED-4DB2-BD59-A6C34878D82A}">
                    <a16:rowId xmlns:a16="http://schemas.microsoft.com/office/drawing/2014/main" val="2188100290"/>
                  </a:ext>
                </a:extLst>
              </a:tr>
              <a:tr h="745615">
                <a:tc>
                  <a:txBody>
                    <a:bodyPr/>
                    <a:lstStyle/>
                    <a:p>
                      <a:pPr algn="ctr"/>
                      <a:r>
                        <a:rPr lang="fr-FR" sz="1600" dirty="0"/>
                        <a:t>Jérôme</a:t>
                      </a:r>
                    </a:p>
                  </a:txBody>
                  <a:tcPr anchor="ctr"/>
                </a:tc>
                <a:tc>
                  <a:txBody>
                    <a:bodyPr/>
                    <a:lstStyle/>
                    <a:p>
                      <a:pPr algn="ctr"/>
                      <a:r>
                        <a:rPr lang="fr-FR" sz="1600" dirty="0"/>
                        <a:t>L3 / Biochimie / Autoclave </a:t>
                      </a:r>
                    </a:p>
                  </a:txBody>
                  <a:tcPr anchor="ctr"/>
                </a:tc>
                <a:tc>
                  <a:txBody>
                    <a:bodyPr/>
                    <a:lstStyle/>
                    <a:p>
                      <a:pPr algn="ctr"/>
                      <a:r>
                        <a:rPr lang="fr-FR" sz="1600" dirty="0"/>
                        <a:t>EPLM/ECCP</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dirty="0"/>
                        <a:t>RSST </a:t>
                      </a:r>
                    </a:p>
                    <a:p>
                      <a:pPr marL="285750" indent="-285750" algn="l">
                        <a:buFont typeface="Arial" panose="020B0604020202020204" pitchFamily="34" charset="0"/>
                        <a:buChar char="•"/>
                      </a:pPr>
                      <a:r>
                        <a:rPr lang="fr-FR" sz="1600" dirty="0"/>
                        <a:t>Accident travail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dirty="0"/>
                        <a:t>Déchets biologiques </a:t>
                      </a:r>
                    </a:p>
                  </a:txBody>
                  <a:tcPr anchor="ctr"/>
                </a:tc>
                <a:extLst>
                  <a:ext uri="{0D108BD9-81ED-4DB2-BD59-A6C34878D82A}">
                    <a16:rowId xmlns:a16="http://schemas.microsoft.com/office/drawing/2014/main" val="1644208158"/>
                  </a:ext>
                </a:extLst>
              </a:tr>
            </a:tbl>
          </a:graphicData>
        </a:graphic>
      </p:graphicFrame>
      <p:sp>
        <p:nvSpPr>
          <p:cNvPr id="8" name="ZoneTexte 7">
            <a:extLst>
              <a:ext uri="{FF2B5EF4-FFF2-40B4-BE49-F238E27FC236}">
                <a16:creationId xmlns:a16="http://schemas.microsoft.com/office/drawing/2014/main" id="{0F7E1A4B-5A9A-4FCD-9EC6-51FD2B58004A}"/>
              </a:ext>
            </a:extLst>
          </p:cNvPr>
          <p:cNvSpPr txBox="1"/>
          <p:nvPr/>
        </p:nvSpPr>
        <p:spPr>
          <a:xfrm>
            <a:off x="0" y="231031"/>
            <a:ext cx="9144000" cy="461665"/>
          </a:xfrm>
          <a:prstGeom prst="rect">
            <a:avLst/>
          </a:prstGeom>
          <a:solidFill>
            <a:schemeClr val="bg1"/>
          </a:solidFill>
        </p:spPr>
        <p:txBody>
          <a:bodyPr wrap="square" rtlCol="0" anchor="t">
            <a:spAutoFit/>
          </a:bodyPr>
          <a:lstStyle/>
          <a:p>
            <a:pPr lvl="1"/>
            <a:r>
              <a:rPr lang="fr-FR" sz="2400" b="1" dirty="0">
                <a:solidFill>
                  <a:srgbClr val="008C8E"/>
                </a:solidFill>
                <a:latin typeface="Arial" pitchFamily="34" charset="0"/>
                <a:cs typeface="Arial" pitchFamily="34" charset="0"/>
              </a:rPr>
              <a:t>1-2 les agents de la prévention : AP</a:t>
            </a:r>
            <a:r>
              <a:rPr lang="fr-FR" sz="2400" b="1" dirty="0">
                <a:solidFill>
                  <a:srgbClr val="00A3A6"/>
                </a:solidFill>
                <a:latin typeface="Calibri (light)"/>
                <a:cs typeface="Arial" pitchFamily="34" charset="0"/>
              </a:rPr>
              <a:t> </a:t>
            </a:r>
            <a:r>
              <a:rPr lang="fr-FR" sz="1600" b="1" dirty="0">
                <a:solidFill>
                  <a:srgbClr val="275662"/>
                </a:solidFill>
                <a:latin typeface="Calibri (light)"/>
                <a:cs typeface="Arial" pitchFamily="34" charset="0"/>
              </a:rPr>
              <a:t>ap-bioger@inrae.fr</a:t>
            </a:r>
            <a:endParaRPr lang="fr-FR" sz="1600" b="1" dirty="0">
              <a:solidFill>
                <a:srgbClr val="275662"/>
              </a:solidFill>
              <a:latin typeface="Calibri (light)"/>
              <a:cs typeface="Calibri"/>
            </a:endParaRPr>
          </a:p>
        </p:txBody>
      </p:sp>
    </p:spTree>
    <p:extLst>
      <p:ext uri="{BB962C8B-B14F-4D97-AF65-F5344CB8AC3E}">
        <p14:creationId xmlns:p14="http://schemas.microsoft.com/office/powerpoint/2010/main" val="551815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703FEBFE-C5B3-4D5A-8B7E-C841B945F4B5}"/>
              </a:ext>
            </a:extLst>
          </p:cNvPr>
          <p:cNvSpPr txBox="1"/>
          <p:nvPr/>
        </p:nvSpPr>
        <p:spPr>
          <a:xfrm>
            <a:off x="1238829" y="886004"/>
            <a:ext cx="6768752" cy="646331"/>
          </a:xfrm>
          <a:prstGeom prst="rect">
            <a:avLst/>
          </a:prstGeom>
          <a:noFill/>
        </p:spPr>
        <p:txBody>
          <a:bodyPr wrap="square" rtlCol="0">
            <a:spAutoFit/>
          </a:bodyPr>
          <a:lstStyle/>
          <a:p>
            <a:r>
              <a:rPr lang="fr-FR" b="1" dirty="0"/>
              <a:t>A alerter en priorité pour tout incident / accident, même mineur</a:t>
            </a:r>
          </a:p>
          <a:p>
            <a:endParaRPr lang="fr-FR" dirty="0"/>
          </a:p>
        </p:txBody>
      </p:sp>
      <p:grpSp>
        <p:nvGrpSpPr>
          <p:cNvPr id="8" name="Groupe 7">
            <a:extLst>
              <a:ext uri="{FF2B5EF4-FFF2-40B4-BE49-F238E27FC236}">
                <a16:creationId xmlns:a16="http://schemas.microsoft.com/office/drawing/2014/main" id="{06AE29EB-B264-4E83-B850-F0DB8ADD3A58}"/>
              </a:ext>
            </a:extLst>
          </p:cNvPr>
          <p:cNvGrpSpPr/>
          <p:nvPr/>
        </p:nvGrpSpPr>
        <p:grpSpPr>
          <a:xfrm>
            <a:off x="1763688" y="2852936"/>
            <a:ext cx="6994486" cy="2973723"/>
            <a:chOff x="1574431" y="3880278"/>
            <a:chExt cx="6994486" cy="2973723"/>
          </a:xfrm>
        </p:grpSpPr>
        <p:pic>
          <p:nvPicPr>
            <p:cNvPr id="9" name="Image 8">
              <a:extLst>
                <a:ext uri="{FF2B5EF4-FFF2-40B4-BE49-F238E27FC236}">
                  <a16:creationId xmlns:a16="http://schemas.microsoft.com/office/drawing/2014/main" id="{AA800447-B821-4D93-8724-99A0698540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26029">
              <a:off x="3085552" y="5414001"/>
              <a:ext cx="960000"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0" name="Groupe 9">
              <a:extLst>
                <a:ext uri="{FF2B5EF4-FFF2-40B4-BE49-F238E27FC236}">
                  <a16:creationId xmlns:a16="http://schemas.microsoft.com/office/drawing/2014/main" id="{66067868-DE15-47A2-A0A4-09B6DB4574A0}"/>
                </a:ext>
              </a:extLst>
            </p:cNvPr>
            <p:cNvGrpSpPr/>
            <p:nvPr/>
          </p:nvGrpSpPr>
          <p:grpSpPr>
            <a:xfrm>
              <a:off x="1574431" y="3880278"/>
              <a:ext cx="6994486" cy="2933098"/>
              <a:chOff x="1574431" y="3819499"/>
              <a:chExt cx="6994486" cy="2933098"/>
            </a:xfrm>
          </p:grpSpPr>
          <p:pic>
            <p:nvPicPr>
              <p:cNvPr id="11" name="Image 10">
                <a:extLst>
                  <a:ext uri="{FF2B5EF4-FFF2-40B4-BE49-F238E27FC236}">
                    <a16:creationId xmlns:a16="http://schemas.microsoft.com/office/drawing/2014/main" id="{F64F44EB-E5F6-4D59-AEDE-E5E2610217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43209">
                <a:off x="7533037" y="5139947"/>
                <a:ext cx="1035880"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 11">
                <a:extLst>
                  <a:ext uri="{FF2B5EF4-FFF2-40B4-BE49-F238E27FC236}">
                    <a16:creationId xmlns:a16="http://schemas.microsoft.com/office/drawing/2014/main" id="{D9BB29B3-800B-4F21-8BBE-882740E190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2533">
                <a:off x="2258232" y="4084328"/>
                <a:ext cx="1090800"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age 12">
                <a:extLst>
                  <a:ext uri="{FF2B5EF4-FFF2-40B4-BE49-F238E27FC236}">
                    <a16:creationId xmlns:a16="http://schemas.microsoft.com/office/drawing/2014/main" id="{AC849862-F492-4753-B347-5A61036793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6861" y="4000506"/>
                <a:ext cx="960000"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 13">
                <a:extLst>
                  <a:ext uri="{FF2B5EF4-FFF2-40B4-BE49-F238E27FC236}">
                    <a16:creationId xmlns:a16="http://schemas.microsoft.com/office/drawing/2014/main" id="{21DE1EFB-1001-4BA4-89CC-11CE1AC799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29223">
                <a:off x="3773800" y="3990934"/>
                <a:ext cx="1137280"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 14">
                <a:extLst>
                  <a:ext uri="{FF2B5EF4-FFF2-40B4-BE49-F238E27FC236}">
                    <a16:creationId xmlns:a16="http://schemas.microsoft.com/office/drawing/2014/main" id="{B66FECC4-4E08-4177-A4D5-65D6E73EA6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36318">
                <a:off x="4593044" y="5307266"/>
                <a:ext cx="1155000"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 15">
                <a:extLst>
                  <a:ext uri="{FF2B5EF4-FFF2-40B4-BE49-F238E27FC236}">
                    <a16:creationId xmlns:a16="http://schemas.microsoft.com/office/drawing/2014/main" id="{A7D46BBE-F19A-432B-8B41-086DF343E1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67435">
                <a:off x="6818897" y="3819499"/>
                <a:ext cx="1107520"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Image 16">
                <a:extLst>
                  <a:ext uri="{FF2B5EF4-FFF2-40B4-BE49-F238E27FC236}">
                    <a16:creationId xmlns:a16="http://schemas.microsoft.com/office/drawing/2014/main" id="{DBDAAE47-AE1E-4220-BE42-E9829295A15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114790">
                <a:off x="6224854" y="5307266"/>
                <a:ext cx="1059440"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Image 17">
                <a:extLst>
                  <a:ext uri="{FF2B5EF4-FFF2-40B4-BE49-F238E27FC236}">
                    <a16:creationId xmlns:a16="http://schemas.microsoft.com/office/drawing/2014/main" id="{73EA95D2-ADC8-4D36-9451-200D40B98B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041125">
                <a:off x="1574431" y="5312597"/>
                <a:ext cx="1015520"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sp>
        <p:nvSpPr>
          <p:cNvPr id="19" name="ZoneTexte 18">
            <a:extLst>
              <a:ext uri="{FF2B5EF4-FFF2-40B4-BE49-F238E27FC236}">
                <a16:creationId xmlns:a16="http://schemas.microsoft.com/office/drawing/2014/main" id="{B77CE68A-0422-4343-911F-D8148FCF7BCA}"/>
              </a:ext>
            </a:extLst>
          </p:cNvPr>
          <p:cNvSpPr txBox="1"/>
          <p:nvPr/>
        </p:nvSpPr>
        <p:spPr>
          <a:xfrm>
            <a:off x="267664" y="1251773"/>
            <a:ext cx="8711081" cy="1477328"/>
          </a:xfrm>
          <a:prstGeom prst="rect">
            <a:avLst/>
          </a:prstGeom>
          <a:noFill/>
        </p:spPr>
        <p:txBody>
          <a:bodyPr wrap="square" rtlCol="0" anchor="t">
            <a:spAutoFit/>
          </a:bodyPr>
          <a:lstStyle/>
          <a:p>
            <a:pPr algn="ctr"/>
            <a:r>
              <a:rPr lang="fr-FR" dirty="0"/>
              <a:t>Prévenir le PC sécurité, tous formés SST et +</a:t>
            </a:r>
          </a:p>
          <a:p>
            <a:pPr algn="ctr"/>
            <a:r>
              <a:rPr lang="fr-FR" dirty="0"/>
              <a:t>Ils guideront les pompiers et/ou peuvent venir vous soutenir et/ou prendre le relais </a:t>
            </a:r>
          </a:p>
          <a:p>
            <a:pPr algn="ctr"/>
            <a:r>
              <a:rPr lang="fr-FR" dirty="0">
                <a:highlight>
                  <a:srgbClr val="FFFF00"/>
                </a:highlight>
              </a:rPr>
              <a:t>PC sécurité : </a:t>
            </a:r>
            <a:r>
              <a:rPr lang="fr" dirty="0">
                <a:highlight>
                  <a:srgbClr val="FFFF00"/>
                </a:highlight>
              </a:rPr>
              <a:t>07 44 71 83 98 </a:t>
            </a:r>
            <a:r>
              <a:rPr lang="fr-FR" dirty="0">
                <a:highlight>
                  <a:srgbClr val="FFFF00"/>
                </a:highlight>
              </a:rPr>
              <a:t> / 0189100112</a:t>
            </a:r>
            <a:r>
              <a:rPr lang="fr-FR" dirty="0">
                <a:highlight>
                  <a:srgbClr val="FFFF00"/>
                </a:highlight>
                <a:cs typeface="Calibri"/>
              </a:rPr>
              <a:t>  </a:t>
            </a:r>
            <a:r>
              <a:rPr lang="fr-FR" dirty="0">
                <a:highlight>
                  <a:srgbClr val="FFFF00"/>
                </a:highlight>
                <a:latin typeface="Calibri" panose="020F0502020204030204" pitchFamily="34" charset="0"/>
                <a:cs typeface="Calibri"/>
              </a:rPr>
              <a:t>→  </a:t>
            </a:r>
            <a:r>
              <a:rPr lang="fr-FR" dirty="0">
                <a:highlight>
                  <a:srgbClr val="FFFF00"/>
                </a:highlight>
              </a:rPr>
              <a:t>À enregistrer dans votre téléphone.</a:t>
            </a:r>
          </a:p>
          <a:p>
            <a:pPr algn="ctr"/>
            <a:endParaRPr lang="fr-FR" dirty="0"/>
          </a:p>
          <a:p>
            <a:pPr algn="ctr"/>
            <a:r>
              <a:rPr lang="fr-FR" dirty="0"/>
              <a:t>Mise en place d’étiquettes indiquant les numéros utiles à placer avec nos badges</a:t>
            </a:r>
            <a:endParaRPr lang="en-US" dirty="0"/>
          </a:p>
        </p:txBody>
      </p:sp>
      <p:sp>
        <p:nvSpPr>
          <p:cNvPr id="20" name="ZoneTexte 19">
            <a:extLst>
              <a:ext uri="{FF2B5EF4-FFF2-40B4-BE49-F238E27FC236}">
                <a16:creationId xmlns:a16="http://schemas.microsoft.com/office/drawing/2014/main" id="{FC8332B8-8471-4B1B-AA17-5A84E7139578}"/>
              </a:ext>
            </a:extLst>
          </p:cNvPr>
          <p:cNvSpPr txBox="1"/>
          <p:nvPr/>
        </p:nvSpPr>
        <p:spPr>
          <a:xfrm>
            <a:off x="1349690" y="6029157"/>
            <a:ext cx="6336704" cy="646331"/>
          </a:xfrm>
          <a:prstGeom prst="rect">
            <a:avLst/>
          </a:prstGeom>
          <a:noFill/>
        </p:spPr>
        <p:txBody>
          <a:bodyPr wrap="square" rtlCol="0" anchor="t">
            <a:spAutoFit/>
          </a:bodyPr>
          <a:lstStyle/>
          <a:p>
            <a:pPr algn="ctr"/>
            <a:r>
              <a:rPr lang="fr-FR" b="1" dirty="0">
                <a:solidFill>
                  <a:srgbClr val="FF0000"/>
                </a:solidFill>
                <a:sym typeface="Wingdings" panose="05000000000000000000" pitchFamily="2" charset="2"/>
              </a:rPr>
              <a:t> </a:t>
            </a:r>
            <a:r>
              <a:rPr lang="fr-FR" b="1" dirty="0">
                <a:solidFill>
                  <a:srgbClr val="FF0000"/>
                </a:solidFill>
              </a:rPr>
              <a:t>Manque drastiquement de volontaires</a:t>
            </a:r>
            <a:endParaRPr lang="fr-FR" b="1" dirty="0">
              <a:solidFill>
                <a:srgbClr val="FF0000"/>
              </a:solidFill>
              <a:cs typeface="Calibri"/>
            </a:endParaRPr>
          </a:p>
          <a:p>
            <a:pPr algn="ctr"/>
            <a:r>
              <a:rPr lang="fr-FR" b="1" dirty="0">
                <a:solidFill>
                  <a:srgbClr val="FF0000"/>
                </a:solidFill>
                <a:cs typeface="Calibri"/>
              </a:rPr>
              <a:t>Besoin de + de personnes qui sont au labo (ex : non-permanents)</a:t>
            </a:r>
          </a:p>
        </p:txBody>
      </p:sp>
      <p:sp>
        <p:nvSpPr>
          <p:cNvPr id="21" name="ZoneTexte 20">
            <a:extLst>
              <a:ext uri="{FF2B5EF4-FFF2-40B4-BE49-F238E27FC236}">
                <a16:creationId xmlns:a16="http://schemas.microsoft.com/office/drawing/2014/main" id="{FECB9BEC-3008-47E6-BE4F-4E33BCF403AB}"/>
              </a:ext>
            </a:extLst>
          </p:cNvPr>
          <p:cNvSpPr txBox="1"/>
          <p:nvPr/>
        </p:nvSpPr>
        <p:spPr>
          <a:xfrm>
            <a:off x="23058" y="544131"/>
            <a:ext cx="9144000" cy="461665"/>
          </a:xfrm>
          <a:prstGeom prst="rect">
            <a:avLst/>
          </a:prstGeom>
          <a:solidFill>
            <a:schemeClr val="bg1"/>
          </a:solidFill>
        </p:spPr>
        <p:txBody>
          <a:bodyPr wrap="square" rtlCol="0" anchor="t">
            <a:spAutoFit/>
          </a:bodyPr>
          <a:lstStyle/>
          <a:p>
            <a:pPr marL="971550" lvl="1" indent="-514350">
              <a:buFont typeface="+mj-lt"/>
              <a:buAutoNum type="arabicPeriod" startAt="2"/>
            </a:pPr>
            <a:endParaRPr lang="fr-FR" sz="2400" b="1" dirty="0">
              <a:solidFill>
                <a:srgbClr val="00A3A6"/>
              </a:solidFill>
              <a:cs typeface="Arial" pitchFamily="34" charset="0"/>
            </a:endParaRPr>
          </a:p>
        </p:txBody>
      </p:sp>
      <p:pic>
        <p:nvPicPr>
          <p:cNvPr id="2050" name="Picture 2" descr="Image associé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2920" y="4489629"/>
            <a:ext cx="1198266" cy="120032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8D0D3D08-363C-4DAE-899F-3DF840CDBAE6}"/>
              </a:ext>
            </a:extLst>
          </p:cNvPr>
          <p:cNvPicPr>
            <a:picLocks noChangeAspect="1"/>
          </p:cNvPicPr>
          <p:nvPr/>
        </p:nvPicPr>
        <p:blipFill rotWithShape="1">
          <a:blip r:embed="rId12"/>
          <a:srcRect l="13288" t="5817" r="12401" b="21974"/>
          <a:stretch/>
        </p:blipFill>
        <p:spPr>
          <a:xfrm rot="21240000">
            <a:off x="947452" y="3023505"/>
            <a:ext cx="1162574" cy="13725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ZoneTexte 21">
            <a:extLst>
              <a:ext uri="{FF2B5EF4-FFF2-40B4-BE49-F238E27FC236}">
                <a16:creationId xmlns:a16="http://schemas.microsoft.com/office/drawing/2014/main" id="{72523D50-D42C-4725-8140-ED83DA319EF8}"/>
              </a:ext>
            </a:extLst>
          </p:cNvPr>
          <p:cNvSpPr txBox="1"/>
          <p:nvPr/>
        </p:nvSpPr>
        <p:spPr>
          <a:xfrm>
            <a:off x="9704" y="291508"/>
            <a:ext cx="9144000" cy="461665"/>
          </a:xfrm>
          <a:prstGeom prst="rect">
            <a:avLst/>
          </a:prstGeom>
          <a:solidFill>
            <a:schemeClr val="bg1"/>
          </a:solidFill>
        </p:spPr>
        <p:txBody>
          <a:bodyPr wrap="square" rtlCol="0" anchor="t">
            <a:spAutoFit/>
          </a:bodyPr>
          <a:lstStyle/>
          <a:p>
            <a:pPr lvl="1"/>
            <a:r>
              <a:rPr lang="fr-FR" sz="2400" b="1" dirty="0">
                <a:solidFill>
                  <a:srgbClr val="008C8E"/>
                </a:solidFill>
                <a:latin typeface="Arial" pitchFamily="34" charset="0"/>
                <a:cs typeface="Arial" pitchFamily="34" charset="0"/>
              </a:rPr>
              <a:t>1-3 </a:t>
            </a:r>
            <a:r>
              <a:rPr lang="fr-FR" sz="2400" b="1" dirty="0">
                <a:solidFill>
                  <a:srgbClr val="00A3A6"/>
                </a:solidFill>
                <a:cs typeface="Arial" pitchFamily="34" charset="0"/>
              </a:rPr>
              <a:t>Les Sauveteurs Secouristes du Travail (SST)</a:t>
            </a:r>
            <a:r>
              <a:rPr lang="fr-FR" sz="2400" b="1" dirty="0">
                <a:solidFill>
                  <a:srgbClr val="00A3A6"/>
                </a:solidFill>
                <a:latin typeface="Calibri (light)"/>
                <a:cs typeface="Arial" pitchFamily="34" charset="0"/>
              </a:rPr>
              <a:t> </a:t>
            </a:r>
            <a:r>
              <a:rPr lang="fr-FR" sz="1600" b="1" dirty="0">
                <a:solidFill>
                  <a:srgbClr val="275662"/>
                </a:solidFill>
                <a:latin typeface="Calibri (light)"/>
                <a:cs typeface="Arial" pitchFamily="34" charset="0"/>
              </a:rPr>
              <a:t>sst-bioger@inrae.fr</a:t>
            </a:r>
            <a:endParaRPr lang="fr-FR" sz="1600" b="1" dirty="0">
              <a:solidFill>
                <a:srgbClr val="275662"/>
              </a:solidFill>
              <a:latin typeface="Calibri (light)"/>
              <a:cs typeface="Calibri"/>
            </a:endParaRPr>
          </a:p>
        </p:txBody>
      </p:sp>
    </p:spTree>
    <p:extLst>
      <p:ext uri="{BB962C8B-B14F-4D97-AF65-F5344CB8AC3E}">
        <p14:creationId xmlns:p14="http://schemas.microsoft.com/office/powerpoint/2010/main" val="266961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CAB6C81E-71A1-481B-80A5-AF56E502913F}"/>
              </a:ext>
            </a:extLst>
          </p:cNvPr>
          <p:cNvSpPr txBox="1"/>
          <p:nvPr/>
        </p:nvSpPr>
        <p:spPr>
          <a:xfrm>
            <a:off x="0" y="142622"/>
            <a:ext cx="9144000" cy="461665"/>
          </a:xfrm>
          <a:prstGeom prst="rect">
            <a:avLst/>
          </a:prstGeom>
          <a:solidFill>
            <a:schemeClr val="bg1"/>
          </a:solidFill>
        </p:spPr>
        <p:txBody>
          <a:bodyPr wrap="square" rtlCol="0" anchor="t">
            <a:spAutoFit/>
          </a:bodyPr>
          <a:lstStyle/>
          <a:p>
            <a:pPr lvl="1"/>
            <a:r>
              <a:rPr lang="fr-FR" sz="2400" b="1" dirty="0">
                <a:solidFill>
                  <a:srgbClr val="008C8E"/>
                </a:solidFill>
                <a:latin typeface="Arial" pitchFamily="34" charset="0"/>
                <a:cs typeface="Arial" pitchFamily="34" charset="0"/>
              </a:rPr>
              <a:t>1-4 </a:t>
            </a:r>
            <a:r>
              <a:rPr lang="fr-FR" sz="2400" b="1" dirty="0">
                <a:solidFill>
                  <a:srgbClr val="00A3A6"/>
                </a:solidFill>
                <a:cs typeface="Arial" pitchFamily="34" charset="0"/>
              </a:rPr>
              <a:t>Les serre-files / </a:t>
            </a:r>
            <a:r>
              <a:rPr lang="fr-FR" sz="2400" b="1" dirty="0" err="1">
                <a:solidFill>
                  <a:srgbClr val="00A3A6"/>
                </a:solidFill>
                <a:cs typeface="Arial" pitchFamily="34" charset="0"/>
              </a:rPr>
              <a:t>guide-files</a:t>
            </a:r>
            <a:endParaRPr lang="fr-FR" sz="2400" b="1" dirty="0">
              <a:solidFill>
                <a:srgbClr val="00A3A6"/>
              </a:solidFill>
              <a:cs typeface="Arial" pitchFamily="34" charset="0"/>
            </a:endParaRPr>
          </a:p>
        </p:txBody>
      </p:sp>
      <p:sp>
        <p:nvSpPr>
          <p:cNvPr id="6" name="Rectangle 5">
            <a:extLst>
              <a:ext uri="{FF2B5EF4-FFF2-40B4-BE49-F238E27FC236}">
                <a16:creationId xmlns:a16="http://schemas.microsoft.com/office/drawing/2014/main" id="{0B0A0098-BB9B-42B8-A8AD-E24856DD2EC8}"/>
              </a:ext>
            </a:extLst>
          </p:cNvPr>
          <p:cNvSpPr/>
          <p:nvPr/>
        </p:nvSpPr>
        <p:spPr>
          <a:xfrm>
            <a:off x="107504" y="792827"/>
            <a:ext cx="8928992" cy="3046988"/>
          </a:xfrm>
          <a:prstGeom prst="rect">
            <a:avLst/>
          </a:prstGeom>
        </p:spPr>
        <p:txBody>
          <a:bodyPr wrap="square" anchor="t">
            <a:spAutoFit/>
          </a:bodyPr>
          <a:lstStyle/>
          <a:p>
            <a:r>
              <a:rPr lang="fr-FR" sz="1600" dirty="0">
                <a:solidFill>
                  <a:srgbClr val="3C4872"/>
                </a:solidFill>
                <a:latin typeface="Calibri"/>
                <a:cs typeface="Calibri"/>
              </a:rPr>
              <a:t>Les</a:t>
            </a:r>
            <a:r>
              <a:rPr lang="fr-FR" sz="1600" i="1" dirty="0">
                <a:solidFill>
                  <a:srgbClr val="3C4872"/>
                </a:solidFill>
                <a:latin typeface="Calibri"/>
                <a:cs typeface="Calibri"/>
              </a:rPr>
              <a:t> serre-files</a:t>
            </a:r>
            <a:r>
              <a:rPr lang="fr-FR" sz="1600" dirty="0">
                <a:solidFill>
                  <a:srgbClr val="3C4872"/>
                </a:solidFill>
                <a:latin typeface="Calibri"/>
                <a:cs typeface="Calibri"/>
              </a:rPr>
              <a:t> = salariés volontaires, spécifiquement formés aux règles d’évacuation, qui agissent avec le responsable d’évacuation (ou du responsable de zone).</a:t>
            </a:r>
          </a:p>
          <a:p>
            <a:r>
              <a:rPr lang="fr-FR" sz="1600" dirty="0">
                <a:solidFill>
                  <a:srgbClr val="3C4872"/>
                </a:solidFill>
                <a:latin typeface="Calibri"/>
                <a:cs typeface="Calibri"/>
              </a:rPr>
              <a:t>Les serre-files </a:t>
            </a:r>
          </a:p>
          <a:p>
            <a:pPr marL="285750" indent="-285750">
              <a:buFont typeface="Arial" panose="020B0604020202020204" pitchFamily="34" charset="0"/>
              <a:buChar char="•"/>
            </a:pPr>
            <a:r>
              <a:rPr lang="fr-FR" sz="1600" dirty="0">
                <a:solidFill>
                  <a:srgbClr val="3C4872"/>
                </a:solidFill>
                <a:latin typeface="Calibri"/>
                <a:cs typeface="Calibri"/>
              </a:rPr>
              <a:t>vérifient l’évacuation effective de leur zone</a:t>
            </a:r>
          </a:p>
          <a:p>
            <a:pPr marL="285750" indent="-285750">
              <a:buFont typeface="Arial" panose="020B0604020202020204" pitchFamily="34" charset="0"/>
              <a:buChar char="•"/>
            </a:pPr>
            <a:r>
              <a:rPr lang="fr-FR" sz="1600" dirty="0">
                <a:solidFill>
                  <a:srgbClr val="3C4872"/>
                </a:solidFill>
                <a:latin typeface="Calibri"/>
                <a:cs typeface="Calibri"/>
              </a:rPr>
              <a:t>rendent compte au responsable d’évacuation</a:t>
            </a:r>
          </a:p>
          <a:p>
            <a:pPr marL="285750" indent="-285750">
              <a:buFont typeface="Arial" panose="020B0604020202020204" pitchFamily="34" charset="0"/>
              <a:buChar char="•"/>
            </a:pPr>
            <a:r>
              <a:rPr lang="fr-FR" sz="1600" dirty="0">
                <a:solidFill>
                  <a:srgbClr val="3C4872"/>
                </a:solidFill>
                <a:latin typeface="Calibri"/>
                <a:cs typeface="Calibri"/>
              </a:rPr>
              <a:t>signalent le positionnement et l’état des personnes non évacuées (personnes handicapées, par exemple). </a:t>
            </a:r>
          </a:p>
          <a:p>
            <a:pPr marL="285750" indent="-285750">
              <a:buFont typeface="Arial" panose="020B0604020202020204" pitchFamily="34" charset="0"/>
              <a:buChar char="•"/>
            </a:pPr>
            <a:endParaRPr lang="fr-FR" sz="1600" dirty="0">
              <a:solidFill>
                <a:srgbClr val="3C4872"/>
              </a:solidFill>
              <a:latin typeface="Calibri"/>
              <a:cs typeface="Calibri"/>
            </a:endParaRPr>
          </a:p>
          <a:p>
            <a:r>
              <a:rPr lang="fr-FR" sz="1600" dirty="0">
                <a:solidFill>
                  <a:srgbClr val="FF0000"/>
                </a:solidFill>
                <a:latin typeface="Calibri"/>
                <a:cs typeface="Calibri"/>
              </a:rPr>
              <a:t>Nous signaler si problème de mobilité momentané (ex : pied dans le plâtre)</a:t>
            </a:r>
          </a:p>
          <a:p>
            <a:endParaRPr lang="fr-FR" sz="1600" dirty="0">
              <a:solidFill>
                <a:srgbClr val="3C4872"/>
              </a:solidFill>
              <a:latin typeface="Calibri"/>
              <a:cs typeface="Calibri"/>
            </a:endParaRPr>
          </a:p>
          <a:p>
            <a:r>
              <a:rPr lang="fr-FR" sz="1600" dirty="0">
                <a:solidFill>
                  <a:srgbClr val="3C4872"/>
                </a:solidFill>
                <a:latin typeface="Calibri"/>
                <a:cs typeface="Calibri"/>
              </a:rPr>
              <a:t>Ils facilitent également l’intervention des secours en fermant les fenêtres et les portes des locaux non sinistrés et dans lesquels il n’y a personne à évacuer</a:t>
            </a:r>
            <a:r>
              <a:rPr lang="fr-FR" sz="1600" dirty="0">
                <a:solidFill>
                  <a:srgbClr val="3C4872"/>
                </a:solidFill>
                <a:latin typeface="+mj-lt"/>
              </a:rPr>
              <a:t>.</a:t>
            </a:r>
          </a:p>
        </p:txBody>
      </p:sp>
      <p:pic>
        <p:nvPicPr>
          <p:cNvPr id="8" name="Image 7">
            <a:extLst>
              <a:ext uri="{FF2B5EF4-FFF2-40B4-BE49-F238E27FC236}">
                <a16:creationId xmlns:a16="http://schemas.microsoft.com/office/drawing/2014/main" id="{C6B5FE1C-FD21-417A-9851-04243696A3BD}"/>
              </a:ext>
            </a:extLst>
          </p:cNvPr>
          <p:cNvPicPr>
            <a:picLocks noChangeAspect="1"/>
          </p:cNvPicPr>
          <p:nvPr/>
        </p:nvPicPr>
        <p:blipFill rotWithShape="1">
          <a:blip r:embed="rId2"/>
          <a:srcRect t="14528"/>
          <a:stretch/>
        </p:blipFill>
        <p:spPr>
          <a:xfrm>
            <a:off x="251520" y="3816524"/>
            <a:ext cx="4320480" cy="2232248"/>
          </a:xfrm>
          <a:prstGeom prst="rect">
            <a:avLst/>
          </a:prstGeom>
        </p:spPr>
      </p:pic>
      <p:pic>
        <p:nvPicPr>
          <p:cNvPr id="9" name="Image 8">
            <a:extLst>
              <a:ext uri="{FF2B5EF4-FFF2-40B4-BE49-F238E27FC236}">
                <a16:creationId xmlns:a16="http://schemas.microsoft.com/office/drawing/2014/main" id="{ABDF984C-5C7B-4989-A6EB-91ED7AFDE1EC}"/>
              </a:ext>
            </a:extLst>
          </p:cNvPr>
          <p:cNvPicPr>
            <a:picLocks noChangeAspect="1"/>
          </p:cNvPicPr>
          <p:nvPr/>
        </p:nvPicPr>
        <p:blipFill rotWithShape="1">
          <a:blip r:embed="rId3"/>
          <a:srcRect t="16880"/>
          <a:stretch/>
        </p:blipFill>
        <p:spPr>
          <a:xfrm>
            <a:off x="4482587" y="3816524"/>
            <a:ext cx="4499992" cy="2266116"/>
          </a:xfrm>
          <a:prstGeom prst="rect">
            <a:avLst/>
          </a:prstGeom>
        </p:spPr>
      </p:pic>
      <p:sp>
        <p:nvSpPr>
          <p:cNvPr id="5" name="ZoneTexte 4">
            <a:extLst>
              <a:ext uri="{FF2B5EF4-FFF2-40B4-BE49-F238E27FC236}">
                <a16:creationId xmlns:a16="http://schemas.microsoft.com/office/drawing/2014/main" id="{466AA5CB-2938-4E83-932E-1A4804A8DB10}"/>
              </a:ext>
            </a:extLst>
          </p:cNvPr>
          <p:cNvSpPr txBox="1"/>
          <p:nvPr/>
        </p:nvSpPr>
        <p:spPr>
          <a:xfrm>
            <a:off x="1907704" y="6237312"/>
            <a:ext cx="6336704" cy="646331"/>
          </a:xfrm>
          <a:prstGeom prst="rect">
            <a:avLst/>
          </a:prstGeom>
          <a:noFill/>
        </p:spPr>
        <p:txBody>
          <a:bodyPr wrap="square" rtlCol="0" anchor="t">
            <a:spAutoFit/>
          </a:bodyPr>
          <a:lstStyle/>
          <a:p>
            <a:pPr algn="ctr"/>
            <a:r>
              <a:rPr lang="fr-FR" dirty="0">
                <a:solidFill>
                  <a:srgbClr val="FF0000"/>
                </a:solidFill>
                <a:latin typeface="Calibri"/>
                <a:cs typeface="Calibri"/>
                <a:sym typeface="Wingdings" panose="05000000000000000000" pitchFamily="2" charset="2"/>
              </a:rPr>
              <a:t></a:t>
            </a:r>
            <a:r>
              <a:rPr lang="fr-FR" dirty="0">
                <a:solidFill>
                  <a:srgbClr val="FF0000"/>
                </a:solidFill>
                <a:sym typeface="Wingdings" panose="05000000000000000000" pitchFamily="2" charset="2"/>
              </a:rPr>
              <a:t> </a:t>
            </a:r>
            <a:r>
              <a:rPr lang="fr-FR" dirty="0">
                <a:solidFill>
                  <a:srgbClr val="FF0000"/>
                </a:solidFill>
              </a:rPr>
              <a:t>Manque drastiquement de volontaires</a:t>
            </a:r>
            <a:r>
              <a:rPr lang="fr-FR" dirty="0">
                <a:solidFill>
                  <a:srgbClr val="FF0000"/>
                </a:solidFill>
                <a:cs typeface="Calibri"/>
              </a:rPr>
              <a:t>. Solution envisagée par la prévention : formation obligatoire pour tous les agents</a:t>
            </a:r>
            <a:endParaRPr lang="fr-FR" dirty="0">
              <a:solidFill>
                <a:srgbClr val="FF0000"/>
              </a:solidFill>
            </a:endParaRPr>
          </a:p>
        </p:txBody>
      </p:sp>
      <p:sp>
        <p:nvSpPr>
          <p:cNvPr id="11" name="ZoneTexte 10">
            <a:extLst>
              <a:ext uri="{FF2B5EF4-FFF2-40B4-BE49-F238E27FC236}">
                <a16:creationId xmlns:a16="http://schemas.microsoft.com/office/drawing/2014/main" id="{088986C5-7548-4175-B5FD-0295A3D124C5}"/>
              </a:ext>
            </a:extLst>
          </p:cNvPr>
          <p:cNvSpPr txBox="1"/>
          <p:nvPr/>
        </p:nvSpPr>
        <p:spPr>
          <a:xfrm>
            <a:off x="6588224" y="303039"/>
            <a:ext cx="2555776" cy="461665"/>
          </a:xfrm>
          <a:prstGeom prst="rect">
            <a:avLst/>
          </a:prstGeom>
          <a:solidFill>
            <a:schemeClr val="bg1"/>
          </a:solidFill>
        </p:spPr>
        <p:txBody>
          <a:bodyPr wrap="square" rtlCol="0" anchor="t">
            <a:spAutoFit/>
          </a:bodyPr>
          <a:lstStyle/>
          <a:p>
            <a:pPr marL="971550" lvl="1" indent="-514350">
              <a:buFont typeface="+mj-lt"/>
              <a:buAutoNum type="arabicPeriod" startAt="3"/>
            </a:pPr>
            <a:endParaRPr lang="fr-FR" sz="2400" b="1" dirty="0">
              <a:solidFill>
                <a:srgbClr val="00A3A6"/>
              </a:solidFill>
              <a:cs typeface="Arial" pitchFamily="34" charset="0"/>
            </a:endParaRPr>
          </a:p>
        </p:txBody>
      </p:sp>
      <p:pic>
        <p:nvPicPr>
          <p:cNvPr id="4" name="Image 3">
            <a:extLst>
              <a:ext uri="{FF2B5EF4-FFF2-40B4-BE49-F238E27FC236}">
                <a16:creationId xmlns:a16="http://schemas.microsoft.com/office/drawing/2014/main" id="{2B2086ED-24B5-40B4-94AE-E13DC08BD4DA}"/>
              </a:ext>
            </a:extLst>
          </p:cNvPr>
          <p:cNvPicPr>
            <a:picLocks noChangeAspect="1"/>
          </p:cNvPicPr>
          <p:nvPr/>
        </p:nvPicPr>
        <p:blipFill>
          <a:blip r:embed="rId4"/>
          <a:stretch>
            <a:fillRect/>
          </a:stretch>
        </p:blipFill>
        <p:spPr>
          <a:xfrm>
            <a:off x="7729895" y="63324"/>
            <a:ext cx="1270089" cy="780294"/>
          </a:xfrm>
          <a:prstGeom prst="rect">
            <a:avLst/>
          </a:prstGeom>
        </p:spPr>
      </p:pic>
    </p:spTree>
    <p:extLst>
      <p:ext uri="{BB962C8B-B14F-4D97-AF65-F5344CB8AC3E}">
        <p14:creationId xmlns:p14="http://schemas.microsoft.com/office/powerpoint/2010/main" val="2772769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299197" y="6468467"/>
            <a:ext cx="4136900" cy="230832"/>
          </a:xfrm>
          <a:prstGeom prst="rect">
            <a:avLst/>
          </a:prstGeom>
          <a:noFill/>
        </p:spPr>
        <p:txBody>
          <a:bodyPr wrap="square" rtlCol="0">
            <a:spAutoFit/>
          </a:bodyPr>
          <a:lstStyle/>
          <a:p>
            <a:pPr lvl="0"/>
            <a:r>
              <a:rPr lang="fr-FR" sz="900" b="1" dirty="0">
                <a:solidFill>
                  <a:prstClr val="white"/>
                </a:solidFill>
                <a:latin typeface="Arial" pitchFamily="34" charset="0"/>
                <a:cs typeface="Arial" pitchFamily="34" charset="0"/>
              </a:rPr>
              <a:t>BIOGER / Accueil des nouveaux arrivants</a:t>
            </a:r>
            <a:endParaRPr lang="fr-FR" sz="900" b="1" dirty="0">
              <a:solidFill>
                <a:srgbClr val="C5DD01"/>
              </a:solidFill>
              <a:latin typeface="Arial" pitchFamily="34" charset="0"/>
              <a:cs typeface="Arial" pitchFamily="34" charset="0"/>
            </a:endParaRPr>
          </a:p>
        </p:txBody>
      </p:sp>
      <p:sp>
        <p:nvSpPr>
          <p:cNvPr id="10" name="ZoneTexte 9"/>
          <p:cNvSpPr txBox="1"/>
          <p:nvPr/>
        </p:nvSpPr>
        <p:spPr>
          <a:xfrm>
            <a:off x="1115616" y="451411"/>
            <a:ext cx="6768752" cy="338554"/>
          </a:xfrm>
          <a:prstGeom prst="rect">
            <a:avLst/>
          </a:prstGeom>
          <a:solidFill>
            <a:schemeClr val="bg1"/>
          </a:solidFill>
        </p:spPr>
        <p:txBody>
          <a:bodyPr wrap="square" rtlCol="0">
            <a:spAutoFit/>
          </a:bodyPr>
          <a:lstStyle/>
          <a:p>
            <a:r>
              <a:rPr lang="fr-FR" sz="1600" b="1" dirty="0">
                <a:solidFill>
                  <a:srgbClr val="008C8E"/>
                </a:solidFill>
                <a:latin typeface="Arial" pitchFamily="34" charset="0"/>
                <a:cs typeface="Arial" pitchFamily="34" charset="0"/>
              </a:rPr>
              <a:t>1-5 Fonctionnement des services communs</a:t>
            </a:r>
          </a:p>
        </p:txBody>
      </p:sp>
      <p:sp>
        <p:nvSpPr>
          <p:cNvPr id="11" name="ZoneTexte 10"/>
          <p:cNvSpPr txBox="1"/>
          <p:nvPr/>
        </p:nvSpPr>
        <p:spPr>
          <a:xfrm>
            <a:off x="1115616" y="882621"/>
            <a:ext cx="7560840" cy="646331"/>
          </a:xfrm>
          <a:prstGeom prst="rect">
            <a:avLst/>
          </a:prstGeom>
          <a:noFill/>
        </p:spPr>
        <p:txBody>
          <a:bodyPr wrap="square" rtlCol="0">
            <a:spAutoFit/>
          </a:bodyPr>
          <a:lstStyle/>
          <a:p>
            <a:pPr marL="285750" indent="-285750">
              <a:buFont typeface="Wingdings 2"/>
              <a:buChar char=""/>
            </a:pPr>
            <a:r>
              <a:rPr lang="fr-FR" dirty="0">
                <a:sym typeface="Wingdings 2"/>
              </a:rPr>
              <a:t>Laverie</a:t>
            </a:r>
          </a:p>
          <a:p>
            <a:endParaRPr lang="fr-FR" dirty="0"/>
          </a:p>
        </p:txBody>
      </p:sp>
      <p:graphicFrame>
        <p:nvGraphicFramePr>
          <p:cNvPr id="16" name="Tableau 15"/>
          <p:cNvGraphicFramePr>
            <a:graphicFrameLocks noGrp="1"/>
          </p:cNvGraphicFramePr>
          <p:nvPr>
            <p:extLst>
              <p:ext uri="{D42A27DB-BD31-4B8C-83A1-F6EECF244321}">
                <p14:modId xmlns:p14="http://schemas.microsoft.com/office/powerpoint/2010/main" val="213550012"/>
              </p:ext>
            </p:extLst>
          </p:nvPr>
        </p:nvGraphicFramePr>
        <p:xfrm>
          <a:off x="611560" y="1297924"/>
          <a:ext cx="7704856" cy="4139872"/>
        </p:xfrm>
        <a:graphic>
          <a:graphicData uri="http://schemas.openxmlformats.org/drawingml/2006/table">
            <a:tbl>
              <a:tblPr firstRow="1" bandRow="1">
                <a:tableStyleId>{5C22544A-7EE6-4342-B048-85BDC9FD1C3A}</a:tableStyleId>
              </a:tblPr>
              <a:tblGrid>
                <a:gridCol w="3312368">
                  <a:extLst>
                    <a:ext uri="{9D8B030D-6E8A-4147-A177-3AD203B41FA5}">
                      <a16:colId xmlns:a16="http://schemas.microsoft.com/office/drawing/2014/main" val="20000"/>
                    </a:ext>
                  </a:extLst>
                </a:gridCol>
                <a:gridCol w="4392488">
                  <a:extLst>
                    <a:ext uri="{9D8B030D-6E8A-4147-A177-3AD203B41FA5}">
                      <a16:colId xmlns:a16="http://schemas.microsoft.com/office/drawing/2014/main" val="20001"/>
                    </a:ext>
                  </a:extLst>
                </a:gridCol>
              </a:tblGrid>
              <a:tr h="1006644">
                <a:tc>
                  <a:txBody>
                    <a:bodyPr/>
                    <a:lstStyle/>
                    <a:p>
                      <a:r>
                        <a:rPr lang="fr-FR" b="0" dirty="0">
                          <a:solidFill>
                            <a:schemeClr val="tx1"/>
                          </a:solidFill>
                        </a:rPr>
                        <a:t>Isabelle Lebrun</a:t>
                      </a:r>
                    </a:p>
                    <a:p>
                      <a:endParaRPr lang="fr-FR"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fr-FR" b="0" dirty="0">
                          <a:solidFill>
                            <a:schemeClr val="tx1"/>
                          </a:solidFill>
                        </a:rPr>
                        <a:t>Responsable de la zone laverie, de l’</a:t>
                      </a:r>
                      <a:r>
                        <a:rPr lang="fr-FR" b="0" dirty="0" err="1">
                          <a:solidFill>
                            <a:schemeClr val="tx1"/>
                          </a:solidFill>
                        </a:rPr>
                        <a:t>autopréparateur</a:t>
                      </a:r>
                      <a:r>
                        <a:rPr lang="fr-FR" b="0" dirty="0">
                          <a:solidFill>
                            <a:schemeClr val="tx1"/>
                          </a:solidFill>
                        </a:rPr>
                        <a:t> et des milieux communs</a:t>
                      </a:r>
                    </a:p>
                    <a:p>
                      <a:pPr marL="285750" indent="-285750">
                        <a:buFont typeface="Arial" panose="020B0604020202020204" pitchFamily="34" charset="0"/>
                        <a:buChar char="•"/>
                      </a:pPr>
                      <a:r>
                        <a:rPr lang="fr-FR" b="0" dirty="0">
                          <a:solidFill>
                            <a:schemeClr val="tx1"/>
                          </a:solidFill>
                        </a:rPr>
                        <a:t>Commandes du magasin plastique et des milieux</a:t>
                      </a:r>
                    </a:p>
                    <a:p>
                      <a:pPr marL="285750" indent="-285750">
                        <a:buFont typeface="Arial" panose="020B0604020202020204" pitchFamily="34" charset="0"/>
                        <a:buChar char="•"/>
                      </a:pPr>
                      <a:r>
                        <a:rPr lang="fr-FR" b="0" dirty="0">
                          <a:solidFill>
                            <a:schemeClr val="tx1"/>
                          </a:solidFill>
                        </a:rPr>
                        <a:t>Vaisselle du matériel de laboratoire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201256">
                <a:tc>
                  <a:txBody>
                    <a:bodyPr/>
                    <a:lstStyle/>
                    <a:p>
                      <a:r>
                        <a:rPr lang="fr-FR" dirty="0"/>
                        <a:t>Béatrice </a:t>
                      </a:r>
                      <a:r>
                        <a:rPr lang="fr-FR" dirty="0" err="1"/>
                        <a:t>Beauzoone</a:t>
                      </a:r>
                      <a:r>
                        <a:rPr lang="fr-FR"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fr-FR" dirty="0"/>
                        <a:t>Nettoyage de la laverie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dirty="0">
                          <a:solidFill>
                            <a:schemeClr val="tx1"/>
                          </a:solidFill>
                        </a:rPr>
                        <a:t>Vaisselle du matériel de laboratoire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201256">
                <a:tc>
                  <a:txBody>
                    <a:bodyPr/>
                    <a:lstStyle/>
                    <a:p>
                      <a:r>
                        <a:rPr lang="en-US" sz="1800" b="0" i="0" u="none" strike="noStrike" kern="1200" baseline="0" dirty="0" err="1">
                          <a:solidFill>
                            <a:schemeClr val="dk1"/>
                          </a:solidFill>
                          <a:latin typeface="+mn-lt"/>
                          <a:ea typeface="+mn-ea"/>
                          <a:cs typeface="+mn-cs"/>
                        </a:rPr>
                        <a:t>Cerynne</a:t>
                      </a:r>
                      <a:r>
                        <a:rPr lang="en-US" sz="1800" b="0" i="0" u="none" strike="noStrike" kern="1200" baseline="0" dirty="0">
                          <a:solidFill>
                            <a:schemeClr val="dk1"/>
                          </a:solidFill>
                          <a:latin typeface="+mn-lt"/>
                          <a:ea typeface="+mn-ea"/>
                          <a:cs typeface="+mn-cs"/>
                        </a:rPr>
                        <a:t> </a:t>
                      </a:r>
                      <a:r>
                        <a:rPr lang="en-US" sz="1800" b="0" i="0" u="none" strike="noStrike" kern="1200" baseline="0" dirty="0" err="1">
                          <a:solidFill>
                            <a:schemeClr val="dk1"/>
                          </a:solidFill>
                          <a:latin typeface="+mn-lt"/>
                          <a:ea typeface="+mn-ea"/>
                          <a:cs typeface="+mn-cs"/>
                        </a:rPr>
                        <a:t>Ouerghemi</a:t>
                      </a:r>
                      <a:endParaRPr lang="fr-FR"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Nettoyage de la zone L3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Préparation de milieux</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2588074"/>
                  </a:ext>
                </a:extLst>
              </a:tr>
            </a:tbl>
          </a:graphicData>
        </a:graphic>
      </p:graphicFrame>
      <p:sp>
        <p:nvSpPr>
          <p:cNvPr id="2" name="ZoneTexte 1"/>
          <p:cNvSpPr txBox="1"/>
          <p:nvPr/>
        </p:nvSpPr>
        <p:spPr>
          <a:xfrm>
            <a:off x="1077963" y="5446965"/>
            <a:ext cx="6768752" cy="646331"/>
          </a:xfrm>
          <a:prstGeom prst="rect">
            <a:avLst/>
          </a:prstGeom>
          <a:noFill/>
        </p:spPr>
        <p:txBody>
          <a:bodyPr wrap="square" rtlCol="0">
            <a:spAutoFit/>
          </a:bodyPr>
          <a:lstStyle/>
          <a:p>
            <a:r>
              <a:rPr lang="fr-FR" dirty="0"/>
              <a:t>Dans chaque laboratoire, une caisse est destinée à la vaisselle sale (mais rincée!)</a:t>
            </a:r>
          </a:p>
        </p:txBody>
      </p:sp>
      <p:pic>
        <p:nvPicPr>
          <p:cNvPr id="12" name="Picture 4" descr="G:\photos BIOGER N&amp;B\BEAUZOONE Béatri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3808" y="3140968"/>
            <a:ext cx="775470" cy="10081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 name="Picture 6" descr="G:\photos BIOGER N&amp;B\LEBRUN Isabel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1556792"/>
            <a:ext cx="757955" cy="9572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025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299197" y="6468467"/>
            <a:ext cx="4136900" cy="230832"/>
          </a:xfrm>
          <a:prstGeom prst="rect">
            <a:avLst/>
          </a:prstGeom>
          <a:noFill/>
        </p:spPr>
        <p:txBody>
          <a:bodyPr wrap="square" rtlCol="0">
            <a:spAutoFit/>
          </a:bodyPr>
          <a:lstStyle/>
          <a:p>
            <a:pPr lvl="0"/>
            <a:r>
              <a:rPr lang="fr-FR" sz="900" b="1" dirty="0">
                <a:solidFill>
                  <a:prstClr val="white"/>
                </a:solidFill>
                <a:latin typeface="Arial" pitchFamily="34" charset="0"/>
                <a:cs typeface="Arial" pitchFamily="34" charset="0"/>
              </a:rPr>
              <a:t>BIOGER / Accueil des nouveaux arrivants</a:t>
            </a:r>
            <a:endParaRPr lang="fr-FR" sz="900" b="1" dirty="0">
              <a:solidFill>
                <a:srgbClr val="C5DD01"/>
              </a:solidFill>
              <a:latin typeface="Arial" pitchFamily="34" charset="0"/>
              <a:cs typeface="Arial" pitchFamily="34" charset="0"/>
            </a:endParaRPr>
          </a:p>
        </p:txBody>
      </p:sp>
      <p:sp>
        <p:nvSpPr>
          <p:cNvPr id="10" name="ZoneTexte 9"/>
          <p:cNvSpPr txBox="1"/>
          <p:nvPr/>
        </p:nvSpPr>
        <p:spPr>
          <a:xfrm>
            <a:off x="1115616" y="451411"/>
            <a:ext cx="6768752" cy="338554"/>
          </a:xfrm>
          <a:prstGeom prst="rect">
            <a:avLst/>
          </a:prstGeom>
          <a:solidFill>
            <a:schemeClr val="bg1"/>
          </a:solidFill>
        </p:spPr>
        <p:txBody>
          <a:bodyPr wrap="square" rtlCol="0">
            <a:spAutoFit/>
          </a:bodyPr>
          <a:lstStyle/>
          <a:p>
            <a:r>
              <a:rPr lang="fr-FR" sz="1600" b="1" dirty="0">
                <a:solidFill>
                  <a:srgbClr val="008C8E"/>
                </a:solidFill>
                <a:latin typeface="Arial" pitchFamily="34" charset="0"/>
                <a:cs typeface="Arial" pitchFamily="34" charset="0"/>
              </a:rPr>
              <a:t>1-5 Fonctionnement des services communs</a:t>
            </a:r>
          </a:p>
        </p:txBody>
      </p:sp>
      <p:sp>
        <p:nvSpPr>
          <p:cNvPr id="11" name="ZoneTexte 10"/>
          <p:cNvSpPr txBox="1"/>
          <p:nvPr/>
        </p:nvSpPr>
        <p:spPr>
          <a:xfrm>
            <a:off x="1115616" y="882621"/>
            <a:ext cx="7560840" cy="646331"/>
          </a:xfrm>
          <a:prstGeom prst="rect">
            <a:avLst/>
          </a:prstGeom>
          <a:noFill/>
        </p:spPr>
        <p:txBody>
          <a:bodyPr wrap="square" rtlCol="0">
            <a:spAutoFit/>
          </a:bodyPr>
          <a:lstStyle/>
          <a:p>
            <a:pPr marL="285750" indent="-285750">
              <a:buFont typeface="Wingdings 2"/>
              <a:buChar char=""/>
            </a:pPr>
            <a:r>
              <a:rPr lang="fr-FR" dirty="0">
                <a:sym typeface="Wingdings 2"/>
              </a:rPr>
              <a:t>Serres</a:t>
            </a:r>
          </a:p>
          <a:p>
            <a:endParaRPr lang="fr-FR" dirty="0"/>
          </a:p>
        </p:txBody>
      </p:sp>
      <p:graphicFrame>
        <p:nvGraphicFramePr>
          <p:cNvPr id="16" name="Tableau 15"/>
          <p:cNvGraphicFramePr>
            <a:graphicFrameLocks noGrp="1"/>
          </p:cNvGraphicFramePr>
          <p:nvPr>
            <p:extLst>
              <p:ext uri="{D42A27DB-BD31-4B8C-83A1-F6EECF244321}">
                <p14:modId xmlns:p14="http://schemas.microsoft.com/office/powerpoint/2010/main" val="2711431294"/>
              </p:ext>
            </p:extLst>
          </p:nvPr>
        </p:nvGraphicFramePr>
        <p:xfrm>
          <a:off x="1115616" y="1412776"/>
          <a:ext cx="6624736" cy="3165482"/>
        </p:xfrm>
        <a:graphic>
          <a:graphicData uri="http://schemas.openxmlformats.org/drawingml/2006/table">
            <a:tbl>
              <a:tblPr firstRow="1" bandRow="1">
                <a:tableStyleId>{5C22544A-7EE6-4342-B048-85BDC9FD1C3A}</a:tableStyleId>
              </a:tblPr>
              <a:tblGrid>
                <a:gridCol w="3312368">
                  <a:extLst>
                    <a:ext uri="{9D8B030D-6E8A-4147-A177-3AD203B41FA5}">
                      <a16:colId xmlns:a16="http://schemas.microsoft.com/office/drawing/2014/main" val="20000"/>
                    </a:ext>
                  </a:extLst>
                </a:gridCol>
                <a:gridCol w="3312368">
                  <a:extLst>
                    <a:ext uri="{9D8B030D-6E8A-4147-A177-3AD203B41FA5}">
                      <a16:colId xmlns:a16="http://schemas.microsoft.com/office/drawing/2014/main" val="20001"/>
                    </a:ext>
                  </a:extLst>
                </a:gridCol>
              </a:tblGrid>
              <a:tr h="1582741">
                <a:tc>
                  <a:txBody>
                    <a:bodyPr/>
                    <a:lstStyle/>
                    <a:p>
                      <a:endParaRPr lang="fr-FR"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b="0" dirty="0">
                          <a:solidFill>
                            <a:schemeClr val="tx1"/>
                          </a:solidFill>
                        </a:rPr>
                        <a:t>Gabrielle Bertiner (Iris)</a:t>
                      </a:r>
                      <a:r>
                        <a:rPr lang="fr-FR" b="0" dirty="0"/>
                        <a:t> </a:t>
                      </a:r>
                    </a:p>
                    <a:p>
                      <a:r>
                        <a:rPr lang="fr-FR" sz="1600" b="0" dirty="0">
                          <a:solidFill>
                            <a:schemeClr val="tx1"/>
                          </a:solidFill>
                        </a:rPr>
                        <a:t>(Absente les lundis)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582741">
                <a:tc>
                  <a:txBody>
                    <a:bodyPr/>
                    <a:lstStyle/>
                    <a:p>
                      <a:endParaRPr lang="fr-FR"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600" b="0" dirty="0">
                          <a:solidFill>
                            <a:schemeClr val="tx1"/>
                          </a:solidFill>
                        </a:rPr>
                        <a:t>Pierre-André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08751973"/>
                  </a:ext>
                </a:extLst>
              </a:tr>
            </a:tbl>
          </a:graphicData>
        </a:graphic>
      </p:graphicFrame>
      <p:pic>
        <p:nvPicPr>
          <p:cNvPr id="1026" name="Picture 2" descr="image004">
            <a:extLst>
              <a:ext uri="{FF2B5EF4-FFF2-40B4-BE49-F238E27FC236}">
                <a16:creationId xmlns:a16="http://schemas.microsoft.com/office/drawing/2014/main" id="{4A13697F-41D1-49D5-B962-D35926E282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11" t="6504" r="30634" b="43262"/>
          <a:stretch/>
        </p:blipFill>
        <p:spPr bwMode="auto">
          <a:xfrm>
            <a:off x="2051720" y="1556792"/>
            <a:ext cx="1091655" cy="12838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a:extLst>
              <a:ext uri="{FF2B5EF4-FFF2-40B4-BE49-F238E27FC236}">
                <a16:creationId xmlns:a16="http://schemas.microsoft.com/office/drawing/2014/main" id="{46A787B9-FA5C-4745-B864-D73BF45010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1720" y="3036809"/>
            <a:ext cx="1123342" cy="14977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13769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299197" y="6468467"/>
            <a:ext cx="4136900" cy="230832"/>
          </a:xfrm>
          <a:prstGeom prst="rect">
            <a:avLst/>
          </a:prstGeom>
          <a:noFill/>
        </p:spPr>
        <p:txBody>
          <a:bodyPr wrap="square" rtlCol="0">
            <a:spAutoFit/>
          </a:bodyPr>
          <a:lstStyle/>
          <a:p>
            <a:pPr lvl="0"/>
            <a:r>
              <a:rPr lang="fr-FR" sz="900" b="1" dirty="0">
                <a:solidFill>
                  <a:prstClr val="white"/>
                </a:solidFill>
                <a:latin typeface="Arial" pitchFamily="34" charset="0"/>
                <a:cs typeface="Arial" pitchFamily="34" charset="0"/>
              </a:rPr>
              <a:t>BIOGER / Accueil des nouveaux arrivants</a:t>
            </a:r>
            <a:endParaRPr lang="fr-FR" sz="900" b="1" dirty="0">
              <a:solidFill>
                <a:srgbClr val="C5DD01"/>
              </a:solidFill>
              <a:latin typeface="Arial" pitchFamily="34" charset="0"/>
              <a:cs typeface="Arial" pitchFamily="34" charset="0"/>
            </a:endParaRPr>
          </a:p>
        </p:txBody>
      </p:sp>
      <p:sp>
        <p:nvSpPr>
          <p:cNvPr id="10" name="ZoneTexte 9"/>
          <p:cNvSpPr txBox="1"/>
          <p:nvPr/>
        </p:nvSpPr>
        <p:spPr>
          <a:xfrm>
            <a:off x="1115616" y="451411"/>
            <a:ext cx="6768752" cy="338554"/>
          </a:xfrm>
          <a:prstGeom prst="rect">
            <a:avLst/>
          </a:prstGeom>
          <a:solidFill>
            <a:schemeClr val="bg1"/>
          </a:solidFill>
        </p:spPr>
        <p:txBody>
          <a:bodyPr wrap="square" rtlCol="0">
            <a:spAutoFit/>
          </a:bodyPr>
          <a:lstStyle/>
          <a:p>
            <a:r>
              <a:rPr lang="fr-FR" sz="1600" b="1" dirty="0">
                <a:solidFill>
                  <a:srgbClr val="008C8E"/>
                </a:solidFill>
                <a:latin typeface="Arial" pitchFamily="34" charset="0"/>
                <a:cs typeface="Arial" pitchFamily="34" charset="0"/>
              </a:rPr>
              <a:t>1-5 Fonctionnement des services communs</a:t>
            </a:r>
          </a:p>
        </p:txBody>
      </p:sp>
      <p:sp>
        <p:nvSpPr>
          <p:cNvPr id="11" name="ZoneTexte 10"/>
          <p:cNvSpPr txBox="1"/>
          <p:nvPr/>
        </p:nvSpPr>
        <p:spPr>
          <a:xfrm>
            <a:off x="1115616" y="882621"/>
            <a:ext cx="7560840" cy="646331"/>
          </a:xfrm>
          <a:prstGeom prst="rect">
            <a:avLst/>
          </a:prstGeom>
          <a:noFill/>
        </p:spPr>
        <p:txBody>
          <a:bodyPr wrap="square" rtlCol="0">
            <a:spAutoFit/>
          </a:bodyPr>
          <a:lstStyle/>
          <a:p>
            <a:pPr marL="285750" indent="-285750">
              <a:buFont typeface="Wingdings 2"/>
              <a:buChar char=""/>
            </a:pPr>
            <a:r>
              <a:rPr lang="fr-FR" dirty="0">
                <a:sym typeface="Wingdings 2"/>
              </a:rPr>
              <a:t>Habilitations autoclaves</a:t>
            </a:r>
          </a:p>
          <a:p>
            <a:endParaRPr lang="fr-FR" dirty="0"/>
          </a:p>
        </p:txBody>
      </p:sp>
      <p:graphicFrame>
        <p:nvGraphicFramePr>
          <p:cNvPr id="16" name="Tableau 15"/>
          <p:cNvGraphicFramePr>
            <a:graphicFrameLocks noGrp="1"/>
          </p:cNvGraphicFramePr>
          <p:nvPr>
            <p:extLst>
              <p:ext uri="{D42A27DB-BD31-4B8C-83A1-F6EECF244321}">
                <p14:modId xmlns:p14="http://schemas.microsoft.com/office/powerpoint/2010/main" val="2815743426"/>
              </p:ext>
            </p:extLst>
          </p:nvPr>
        </p:nvGraphicFramePr>
        <p:xfrm>
          <a:off x="1119073" y="1621608"/>
          <a:ext cx="6624736" cy="4542261"/>
        </p:xfrm>
        <a:graphic>
          <a:graphicData uri="http://schemas.openxmlformats.org/drawingml/2006/table">
            <a:tbl>
              <a:tblPr firstRow="1" bandRow="1">
                <a:tableStyleId>{5C22544A-7EE6-4342-B048-85BDC9FD1C3A}</a:tableStyleId>
              </a:tblPr>
              <a:tblGrid>
                <a:gridCol w="3312368">
                  <a:extLst>
                    <a:ext uri="{9D8B030D-6E8A-4147-A177-3AD203B41FA5}">
                      <a16:colId xmlns:a16="http://schemas.microsoft.com/office/drawing/2014/main" val="20000"/>
                    </a:ext>
                  </a:extLst>
                </a:gridCol>
                <a:gridCol w="3312368">
                  <a:extLst>
                    <a:ext uri="{9D8B030D-6E8A-4147-A177-3AD203B41FA5}">
                      <a16:colId xmlns:a16="http://schemas.microsoft.com/office/drawing/2014/main" val="20001"/>
                    </a:ext>
                  </a:extLst>
                </a:gridCol>
              </a:tblGrid>
              <a:tr h="1303336">
                <a:tc>
                  <a:txBody>
                    <a:bodyPr/>
                    <a:lstStyle/>
                    <a:p>
                      <a:endParaRPr lang="fr-FR"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b="0" dirty="0">
                          <a:solidFill>
                            <a:schemeClr val="tx1"/>
                          </a:solidFill>
                        </a:rPr>
                        <a:t>Jérôme </a:t>
                      </a:r>
                      <a:endParaRPr lang="fr-FR"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656184">
                <a:tc>
                  <a:txBody>
                    <a:bodyPr/>
                    <a:lstStyle/>
                    <a:p>
                      <a:endParaRPr lang="fr-FR"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b="0" dirty="0"/>
                        <a:t>Isabelle 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8678178"/>
                  </a:ext>
                </a:extLst>
              </a:tr>
              <a:tr h="1582741">
                <a:tc>
                  <a:txBody>
                    <a:bodyPr/>
                    <a:lstStyle/>
                    <a:p>
                      <a:endParaRPr lang="fr-FR"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b="0" dirty="0" err="1"/>
                        <a:t>Cerynne</a:t>
                      </a:r>
                      <a:endParaRPr lang="fr-FR"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9220112"/>
                  </a:ext>
                </a:extLst>
              </a:tr>
            </a:tbl>
          </a:graphicData>
        </a:graphic>
      </p:graphicFrame>
      <p:pic>
        <p:nvPicPr>
          <p:cNvPr id="6" name="Picture 6" descr="G:\photos BIOGER N&amp;B\LEBRUN Isabelle.JPG">
            <a:extLst>
              <a:ext uri="{FF2B5EF4-FFF2-40B4-BE49-F238E27FC236}">
                <a16:creationId xmlns:a16="http://schemas.microsoft.com/office/drawing/2014/main" id="{400A79D4-E452-4F60-84B1-B906EF58DBC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3111953"/>
            <a:ext cx="757955" cy="9572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ACFB534E-0475-40C9-BEB2-AB81579813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4080" y="1668143"/>
            <a:ext cx="865281" cy="12028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15710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299197" y="6468467"/>
            <a:ext cx="4136900" cy="230832"/>
          </a:xfrm>
          <a:prstGeom prst="rect">
            <a:avLst/>
          </a:prstGeom>
          <a:noFill/>
        </p:spPr>
        <p:txBody>
          <a:bodyPr wrap="square" rtlCol="0">
            <a:spAutoFit/>
          </a:bodyPr>
          <a:lstStyle/>
          <a:p>
            <a:pPr lvl="0"/>
            <a:r>
              <a:rPr lang="fr-FR" sz="900" b="1" dirty="0">
                <a:solidFill>
                  <a:prstClr val="white"/>
                </a:solidFill>
                <a:latin typeface="Arial" pitchFamily="34" charset="0"/>
                <a:cs typeface="Arial" pitchFamily="34" charset="0"/>
              </a:rPr>
              <a:t>BIOGER / Accueil des nouveaux arrivants</a:t>
            </a:r>
            <a:endParaRPr lang="fr-FR" sz="900" b="1" dirty="0">
              <a:solidFill>
                <a:srgbClr val="C5DD01"/>
              </a:solidFill>
              <a:latin typeface="Arial" pitchFamily="34" charset="0"/>
              <a:cs typeface="Arial" pitchFamily="34" charset="0"/>
            </a:endParaRPr>
          </a:p>
        </p:txBody>
      </p:sp>
      <p:sp>
        <p:nvSpPr>
          <p:cNvPr id="10" name="ZoneTexte 9"/>
          <p:cNvSpPr txBox="1"/>
          <p:nvPr/>
        </p:nvSpPr>
        <p:spPr>
          <a:xfrm>
            <a:off x="1115616" y="451411"/>
            <a:ext cx="6768752" cy="338554"/>
          </a:xfrm>
          <a:prstGeom prst="rect">
            <a:avLst/>
          </a:prstGeom>
          <a:solidFill>
            <a:schemeClr val="bg1"/>
          </a:solidFill>
        </p:spPr>
        <p:txBody>
          <a:bodyPr wrap="square" rtlCol="0">
            <a:spAutoFit/>
          </a:bodyPr>
          <a:lstStyle/>
          <a:p>
            <a:r>
              <a:rPr lang="fr-FR" sz="1600" b="1" dirty="0">
                <a:solidFill>
                  <a:srgbClr val="008C8E"/>
                </a:solidFill>
                <a:latin typeface="Arial" pitchFamily="34" charset="0"/>
                <a:cs typeface="Arial" pitchFamily="34" charset="0"/>
              </a:rPr>
              <a:t>1-5 Fonctionnement des services communs</a:t>
            </a:r>
          </a:p>
        </p:txBody>
      </p:sp>
      <p:sp>
        <p:nvSpPr>
          <p:cNvPr id="11" name="ZoneTexte 10"/>
          <p:cNvSpPr txBox="1"/>
          <p:nvPr/>
        </p:nvSpPr>
        <p:spPr>
          <a:xfrm>
            <a:off x="1115616" y="882621"/>
            <a:ext cx="7560840" cy="646331"/>
          </a:xfrm>
          <a:prstGeom prst="rect">
            <a:avLst/>
          </a:prstGeom>
          <a:noFill/>
        </p:spPr>
        <p:txBody>
          <a:bodyPr wrap="square" rtlCol="0">
            <a:spAutoFit/>
          </a:bodyPr>
          <a:lstStyle/>
          <a:p>
            <a:pPr marL="285750" indent="-285750">
              <a:buFont typeface="Wingdings 2"/>
              <a:buChar char=""/>
            </a:pPr>
            <a:r>
              <a:rPr lang="fr-FR" dirty="0">
                <a:sym typeface="Wingdings 2"/>
              </a:rPr>
              <a:t>Gestion</a:t>
            </a:r>
          </a:p>
          <a:p>
            <a:endParaRPr lang="fr-FR" dirty="0"/>
          </a:p>
        </p:txBody>
      </p:sp>
      <p:graphicFrame>
        <p:nvGraphicFramePr>
          <p:cNvPr id="16" name="Tableau 15"/>
          <p:cNvGraphicFramePr>
            <a:graphicFrameLocks noGrp="1"/>
          </p:cNvGraphicFramePr>
          <p:nvPr>
            <p:extLst>
              <p:ext uri="{D42A27DB-BD31-4B8C-83A1-F6EECF244321}">
                <p14:modId xmlns:p14="http://schemas.microsoft.com/office/powerpoint/2010/main" val="2144750307"/>
              </p:ext>
            </p:extLst>
          </p:nvPr>
        </p:nvGraphicFramePr>
        <p:xfrm>
          <a:off x="1043608" y="1700808"/>
          <a:ext cx="6144344" cy="2729232"/>
        </p:xfrm>
        <a:graphic>
          <a:graphicData uri="http://schemas.openxmlformats.org/drawingml/2006/table">
            <a:tbl>
              <a:tblPr firstRow="1" bandRow="1">
                <a:tableStyleId>{5C22544A-7EE6-4342-B048-85BDC9FD1C3A}</a:tableStyleId>
              </a:tblPr>
              <a:tblGrid>
                <a:gridCol w="3072172">
                  <a:extLst>
                    <a:ext uri="{9D8B030D-6E8A-4147-A177-3AD203B41FA5}">
                      <a16:colId xmlns:a16="http://schemas.microsoft.com/office/drawing/2014/main" val="20000"/>
                    </a:ext>
                  </a:extLst>
                </a:gridCol>
                <a:gridCol w="3072172">
                  <a:extLst>
                    <a:ext uri="{9D8B030D-6E8A-4147-A177-3AD203B41FA5}">
                      <a16:colId xmlns:a16="http://schemas.microsoft.com/office/drawing/2014/main" val="20001"/>
                    </a:ext>
                  </a:extLst>
                </a:gridCol>
              </a:tblGrid>
              <a:tr h="900432">
                <a:tc>
                  <a:txBody>
                    <a:bodyPr/>
                    <a:lstStyle/>
                    <a:p>
                      <a:r>
                        <a:rPr lang="fr-FR" b="0" dirty="0">
                          <a:solidFill>
                            <a:schemeClr val="tx1"/>
                          </a:solidFill>
                        </a:rPr>
                        <a:t>Correspondante RH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b="0" dirty="0">
                          <a:solidFill>
                            <a:schemeClr val="tx1"/>
                          </a:solidFill>
                        </a:rPr>
                        <a:t>Selma Cherouk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611736">
                <a:tc>
                  <a:txBody>
                    <a:bodyPr/>
                    <a:lstStyle/>
                    <a:p>
                      <a:r>
                        <a:rPr lang="fr-FR" b="0" dirty="0">
                          <a:solidFill>
                            <a:schemeClr val="tx1"/>
                          </a:solidFill>
                        </a:rPr>
                        <a:t>Gestionnaire (commandes, missions…)</a:t>
                      </a:r>
                    </a:p>
                    <a:p>
                      <a:endParaRPr lang="fr-FR"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b="0" dirty="0">
                          <a:solidFill>
                            <a:schemeClr val="tx1"/>
                          </a:solidFill>
                        </a:rPr>
                        <a:t>Virginie Bouyjou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57364">
                <a:tc>
                  <a:txBody>
                    <a:bodyPr/>
                    <a:lstStyle/>
                    <a:p>
                      <a:r>
                        <a:rPr lang="fr-FR" b="0" dirty="0"/>
                        <a:t>Documentation-accueil (badge...) correspondante ADAS, aide RH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b="0" dirty="0"/>
                        <a:t>Christine Guillard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102080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299197" y="6468467"/>
            <a:ext cx="4136900" cy="230832"/>
          </a:xfrm>
          <a:prstGeom prst="rect">
            <a:avLst/>
          </a:prstGeom>
          <a:noFill/>
        </p:spPr>
        <p:txBody>
          <a:bodyPr wrap="square" rtlCol="0">
            <a:spAutoFit/>
          </a:bodyPr>
          <a:lstStyle/>
          <a:p>
            <a:pPr lvl="0"/>
            <a:r>
              <a:rPr lang="fr-FR" sz="900" b="1" dirty="0">
                <a:solidFill>
                  <a:prstClr val="white"/>
                </a:solidFill>
                <a:latin typeface="Arial" pitchFamily="34" charset="0"/>
                <a:cs typeface="Arial" pitchFamily="34" charset="0"/>
              </a:rPr>
              <a:t>BIOGER / Accueil des nouveaux arrivants</a:t>
            </a:r>
            <a:endParaRPr lang="fr-FR" sz="900" b="1" dirty="0">
              <a:solidFill>
                <a:srgbClr val="C5DD01"/>
              </a:solidFill>
              <a:latin typeface="Arial" pitchFamily="34" charset="0"/>
              <a:cs typeface="Arial" pitchFamily="34" charset="0"/>
            </a:endParaRPr>
          </a:p>
        </p:txBody>
      </p:sp>
      <p:sp>
        <p:nvSpPr>
          <p:cNvPr id="10" name="ZoneTexte 9"/>
          <p:cNvSpPr txBox="1"/>
          <p:nvPr/>
        </p:nvSpPr>
        <p:spPr>
          <a:xfrm>
            <a:off x="1115616" y="451411"/>
            <a:ext cx="6768752" cy="338554"/>
          </a:xfrm>
          <a:prstGeom prst="rect">
            <a:avLst/>
          </a:prstGeom>
          <a:solidFill>
            <a:schemeClr val="bg1"/>
          </a:solidFill>
        </p:spPr>
        <p:txBody>
          <a:bodyPr wrap="square" rtlCol="0">
            <a:spAutoFit/>
          </a:bodyPr>
          <a:lstStyle/>
          <a:p>
            <a:r>
              <a:rPr lang="fr-FR" sz="1600" b="1" dirty="0">
                <a:solidFill>
                  <a:srgbClr val="008C8E"/>
                </a:solidFill>
                <a:latin typeface="Arial" pitchFamily="34" charset="0"/>
                <a:cs typeface="Arial" pitchFamily="34" charset="0"/>
              </a:rPr>
              <a:t>1-5 Fonctionnement des services communs</a:t>
            </a:r>
          </a:p>
        </p:txBody>
      </p:sp>
      <p:sp>
        <p:nvSpPr>
          <p:cNvPr id="11" name="ZoneTexte 10"/>
          <p:cNvSpPr txBox="1"/>
          <p:nvPr/>
        </p:nvSpPr>
        <p:spPr>
          <a:xfrm>
            <a:off x="1115616" y="882621"/>
            <a:ext cx="7560840" cy="646331"/>
          </a:xfrm>
          <a:prstGeom prst="rect">
            <a:avLst/>
          </a:prstGeom>
          <a:noFill/>
        </p:spPr>
        <p:txBody>
          <a:bodyPr wrap="square" rtlCol="0">
            <a:spAutoFit/>
          </a:bodyPr>
          <a:lstStyle/>
          <a:p>
            <a:pPr marL="285750" indent="-285750">
              <a:buFont typeface="Wingdings 2"/>
              <a:buChar char=""/>
            </a:pPr>
            <a:r>
              <a:rPr lang="fr-FR" dirty="0">
                <a:sym typeface="Wingdings 2"/>
              </a:rPr>
              <a:t>Informatique </a:t>
            </a:r>
          </a:p>
          <a:p>
            <a:endParaRPr lang="fr-FR" dirty="0"/>
          </a:p>
        </p:txBody>
      </p:sp>
      <p:graphicFrame>
        <p:nvGraphicFramePr>
          <p:cNvPr id="16" name="Tableau 15"/>
          <p:cNvGraphicFramePr>
            <a:graphicFrameLocks noGrp="1"/>
          </p:cNvGraphicFramePr>
          <p:nvPr>
            <p:extLst>
              <p:ext uri="{D42A27DB-BD31-4B8C-83A1-F6EECF244321}">
                <p14:modId xmlns:p14="http://schemas.microsoft.com/office/powerpoint/2010/main" val="3466411083"/>
              </p:ext>
            </p:extLst>
          </p:nvPr>
        </p:nvGraphicFramePr>
        <p:xfrm>
          <a:off x="1090915" y="1403203"/>
          <a:ext cx="6144344" cy="1512168"/>
        </p:xfrm>
        <a:graphic>
          <a:graphicData uri="http://schemas.openxmlformats.org/drawingml/2006/table">
            <a:tbl>
              <a:tblPr firstRow="1" bandRow="1">
                <a:tableStyleId>{5C22544A-7EE6-4342-B048-85BDC9FD1C3A}</a:tableStyleId>
              </a:tblPr>
              <a:tblGrid>
                <a:gridCol w="3072172">
                  <a:extLst>
                    <a:ext uri="{9D8B030D-6E8A-4147-A177-3AD203B41FA5}">
                      <a16:colId xmlns:a16="http://schemas.microsoft.com/office/drawing/2014/main" val="20000"/>
                    </a:ext>
                  </a:extLst>
                </a:gridCol>
                <a:gridCol w="3072172">
                  <a:extLst>
                    <a:ext uri="{9D8B030D-6E8A-4147-A177-3AD203B41FA5}">
                      <a16:colId xmlns:a16="http://schemas.microsoft.com/office/drawing/2014/main" val="20001"/>
                    </a:ext>
                  </a:extLst>
                </a:gridCol>
              </a:tblGrid>
              <a:tr h="1512168">
                <a:tc>
                  <a:txBody>
                    <a:bodyPr/>
                    <a:lstStyle/>
                    <a:p>
                      <a:endParaRPr lang="fr-FR"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b="0" dirty="0">
                          <a:solidFill>
                            <a:schemeClr val="tx1"/>
                          </a:solidFill>
                        </a:rPr>
                        <a:t>Thierry Breuil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6" name="Picture 2">
            <a:extLst>
              <a:ext uri="{FF2B5EF4-FFF2-40B4-BE49-F238E27FC236}">
                <a16:creationId xmlns:a16="http://schemas.microsoft.com/office/drawing/2014/main" id="{E5DA0198-C53C-47EC-A0F6-9CED162B0E10}"/>
              </a:ext>
            </a:extLst>
          </p:cNvPr>
          <p:cNvPicPr>
            <a:picLocks noChangeAspect="1"/>
          </p:cNvPicPr>
          <p:nvPr/>
        </p:nvPicPr>
        <p:blipFill rotWithShape="1">
          <a:blip r:embed="rId2"/>
          <a:srcRect l="13288" t="5817" r="12401" b="21974"/>
          <a:stretch/>
        </p:blipFill>
        <p:spPr>
          <a:xfrm>
            <a:off x="1763688" y="1455891"/>
            <a:ext cx="1162574" cy="13725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33981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99196" y="4365104"/>
            <a:ext cx="6768752" cy="584775"/>
          </a:xfrm>
          <a:prstGeom prst="rect">
            <a:avLst/>
          </a:prstGeom>
          <a:noFill/>
        </p:spPr>
        <p:txBody>
          <a:bodyPr wrap="square" rtlCol="0">
            <a:spAutoFit/>
          </a:bodyPr>
          <a:lstStyle/>
          <a:p>
            <a:r>
              <a:rPr lang="fr-FR" sz="3200" b="1" dirty="0">
                <a:solidFill>
                  <a:srgbClr val="00A3A6"/>
                </a:solidFill>
                <a:latin typeface="Arial" pitchFamily="34" charset="0"/>
                <a:cs typeface="Arial" pitchFamily="34" charset="0"/>
              </a:rPr>
              <a:t>2- Prévention sur le Centre</a:t>
            </a:r>
          </a:p>
        </p:txBody>
      </p:sp>
      <p:sp>
        <p:nvSpPr>
          <p:cNvPr id="5" name="ZoneTexte 4"/>
          <p:cNvSpPr txBox="1"/>
          <p:nvPr/>
        </p:nvSpPr>
        <p:spPr>
          <a:xfrm>
            <a:off x="1299196" y="6468467"/>
            <a:ext cx="4136900" cy="230832"/>
          </a:xfrm>
          <a:prstGeom prst="rect">
            <a:avLst/>
          </a:prstGeom>
          <a:noFill/>
        </p:spPr>
        <p:txBody>
          <a:bodyPr wrap="square" rtlCol="0">
            <a:spAutoFit/>
          </a:bodyPr>
          <a:lstStyle/>
          <a:p>
            <a:r>
              <a:rPr lang="fr-FR" sz="900" b="1" dirty="0">
                <a:solidFill>
                  <a:srgbClr val="00A3A6"/>
                </a:solidFill>
                <a:latin typeface="Arial" pitchFamily="34" charset="0"/>
                <a:cs typeface="Arial" pitchFamily="34" charset="0"/>
              </a:rPr>
              <a:t>BIOGER / Accueil des nouveaux arrivants </a:t>
            </a:r>
          </a:p>
        </p:txBody>
      </p:sp>
      <p:pic>
        <p:nvPicPr>
          <p:cNvPr id="4" name="Image 3">
            <a:extLst>
              <a:ext uri="{FF2B5EF4-FFF2-40B4-BE49-F238E27FC236}">
                <a16:creationId xmlns:a16="http://schemas.microsoft.com/office/drawing/2014/main" id="{2687C176-0C34-4858-AA93-27E597428D3D}"/>
              </a:ext>
            </a:extLst>
          </p:cNvPr>
          <p:cNvPicPr>
            <a:picLocks noChangeAspect="1"/>
          </p:cNvPicPr>
          <p:nvPr/>
        </p:nvPicPr>
        <p:blipFill>
          <a:blip r:embed="rId2"/>
          <a:stretch>
            <a:fillRect/>
          </a:stretch>
        </p:blipFill>
        <p:spPr>
          <a:xfrm>
            <a:off x="700087" y="144307"/>
            <a:ext cx="7743825" cy="4248150"/>
          </a:xfrm>
          <a:prstGeom prst="rect">
            <a:avLst/>
          </a:prstGeom>
        </p:spPr>
      </p:pic>
    </p:spTree>
    <p:extLst>
      <p:ext uri="{BB962C8B-B14F-4D97-AF65-F5344CB8AC3E}">
        <p14:creationId xmlns:p14="http://schemas.microsoft.com/office/powerpoint/2010/main" val="1254539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483284" y="6481936"/>
            <a:ext cx="4168836" cy="230832"/>
          </a:xfrm>
          <a:prstGeom prst="rect">
            <a:avLst/>
          </a:prstGeom>
          <a:noFill/>
        </p:spPr>
        <p:txBody>
          <a:bodyPr wrap="square" rtlCol="0">
            <a:spAutoFit/>
          </a:bodyPr>
          <a:lstStyle/>
          <a:p>
            <a:r>
              <a:rPr lang="fr-FR" sz="900" b="1" dirty="0">
                <a:solidFill>
                  <a:schemeClr val="bg1"/>
                </a:solidFill>
                <a:latin typeface="Arial" panose="020B0604020202020204" pitchFamily="34" charset="0"/>
                <a:cs typeface="Arial" panose="020B0604020202020204" pitchFamily="34" charset="0"/>
              </a:rPr>
              <a:t>BIOGER / Accueil des nouveaux arrivants</a:t>
            </a:r>
          </a:p>
        </p:txBody>
      </p:sp>
      <p:sp>
        <p:nvSpPr>
          <p:cNvPr id="4" name="Rectangle 3">
            <a:extLst>
              <a:ext uri="{FF2B5EF4-FFF2-40B4-BE49-F238E27FC236}">
                <a16:creationId xmlns:a16="http://schemas.microsoft.com/office/drawing/2014/main" id="{4572A591-EA1A-455C-A826-E3575E02CD33}"/>
              </a:ext>
            </a:extLst>
          </p:cNvPr>
          <p:cNvSpPr/>
          <p:nvPr/>
        </p:nvSpPr>
        <p:spPr>
          <a:xfrm>
            <a:off x="117232" y="764704"/>
            <a:ext cx="8811252" cy="1477328"/>
          </a:xfrm>
          <a:prstGeom prst="rect">
            <a:avLst/>
          </a:prstGeom>
          <a:noFill/>
        </p:spPr>
        <p:txBody>
          <a:bodyPr wrap="square" anchor="t">
            <a:spAutoFit/>
          </a:bodyPr>
          <a:lstStyle/>
          <a:p>
            <a:r>
              <a:rPr lang="fr-FR" dirty="0">
                <a:solidFill>
                  <a:srgbClr val="275662"/>
                </a:solidFill>
              </a:rPr>
              <a:t>Conseiller Prévention </a:t>
            </a:r>
            <a:r>
              <a:rPr lang="fr-FR" b="1" dirty="0">
                <a:solidFill>
                  <a:srgbClr val="275662"/>
                </a:solidFill>
              </a:rPr>
              <a:t>Centre</a:t>
            </a:r>
            <a:r>
              <a:rPr lang="fr-FR" dirty="0">
                <a:solidFill>
                  <a:srgbClr val="275662"/>
                </a:solidFill>
              </a:rPr>
              <a:t> : </a:t>
            </a:r>
            <a:r>
              <a:rPr lang="fr-FR" sz="1600" dirty="0">
                <a:solidFill>
                  <a:srgbClr val="275662"/>
                </a:solidFill>
              </a:rPr>
              <a:t>Christophe </a:t>
            </a:r>
            <a:r>
              <a:rPr lang="fr-FR" sz="1600" dirty="0" err="1">
                <a:solidFill>
                  <a:srgbClr val="275662"/>
                </a:solidFill>
              </a:rPr>
              <a:t>Gratias</a:t>
            </a:r>
            <a:r>
              <a:rPr lang="fr-FR" sz="1600" dirty="0">
                <a:solidFill>
                  <a:srgbClr val="275662"/>
                </a:solidFill>
              </a:rPr>
              <a:t> </a:t>
            </a:r>
            <a:r>
              <a:rPr lang="fr-FR" sz="1600" dirty="0" err="1">
                <a:solidFill>
                  <a:srgbClr val="275662"/>
                </a:solidFill>
              </a:rPr>
              <a:t>Quiquandon</a:t>
            </a:r>
            <a:endParaRPr lang="fr-FR" sz="1600" dirty="0">
              <a:solidFill>
                <a:srgbClr val="275662"/>
              </a:solidFill>
              <a:cs typeface="Calibri"/>
            </a:endParaRPr>
          </a:p>
          <a:p>
            <a:r>
              <a:rPr lang="fr-FR" dirty="0">
                <a:solidFill>
                  <a:srgbClr val="275662"/>
                </a:solidFill>
              </a:rPr>
              <a:t>Adjointe Prévention : </a:t>
            </a:r>
            <a:r>
              <a:rPr lang="fr-FR" sz="1600" dirty="0">
                <a:solidFill>
                  <a:srgbClr val="275662"/>
                </a:solidFill>
              </a:rPr>
              <a:t>Chantale </a:t>
            </a:r>
            <a:r>
              <a:rPr lang="fr-FR" sz="1600" dirty="0" err="1">
                <a:solidFill>
                  <a:srgbClr val="275662"/>
                </a:solidFill>
              </a:rPr>
              <a:t>Trégarot</a:t>
            </a:r>
            <a:r>
              <a:rPr lang="fr-FR" dirty="0">
                <a:solidFill>
                  <a:srgbClr val="275662"/>
                </a:solidFill>
              </a:rPr>
              <a:t> </a:t>
            </a:r>
          </a:p>
          <a:p>
            <a:r>
              <a:rPr lang="fr-FR" dirty="0">
                <a:solidFill>
                  <a:srgbClr val="275662"/>
                </a:solidFill>
              </a:rPr>
              <a:t>Assistant : </a:t>
            </a:r>
            <a:r>
              <a:rPr lang="fr-FR" sz="1600" dirty="0">
                <a:solidFill>
                  <a:srgbClr val="275662"/>
                </a:solidFill>
              </a:rPr>
              <a:t>Bertrand Delattre</a:t>
            </a:r>
            <a:endParaRPr lang="fr-FR" sz="1600" baseline="30000" dirty="0">
              <a:solidFill>
                <a:srgbClr val="275662"/>
              </a:solidFill>
            </a:endParaRPr>
          </a:p>
          <a:p>
            <a:r>
              <a:rPr lang="fr-FR" b="1" dirty="0">
                <a:solidFill>
                  <a:srgbClr val="275662"/>
                </a:solidFill>
              </a:rPr>
              <a:t>Prevention sur le site de Saclay : </a:t>
            </a:r>
            <a:r>
              <a:rPr lang="fr-FR" b="1" dirty="0" err="1">
                <a:solidFill>
                  <a:srgbClr val="275662"/>
                </a:solidFill>
              </a:rPr>
              <a:t>Calia</a:t>
            </a:r>
            <a:r>
              <a:rPr lang="fr-FR" b="1" dirty="0">
                <a:solidFill>
                  <a:srgbClr val="275662"/>
                </a:solidFill>
              </a:rPr>
              <a:t> </a:t>
            </a:r>
            <a:r>
              <a:rPr lang="fr-FR" b="1" dirty="0" err="1">
                <a:solidFill>
                  <a:srgbClr val="275662"/>
                </a:solidFill>
              </a:rPr>
              <a:t>Boureau</a:t>
            </a:r>
            <a:r>
              <a:rPr lang="fr-FR" dirty="0">
                <a:solidFill>
                  <a:srgbClr val="275662"/>
                </a:solidFill>
              </a:rPr>
              <a:t> </a:t>
            </a:r>
            <a:r>
              <a:rPr lang="fr-FR" dirty="0"/>
              <a:t> </a:t>
            </a:r>
          </a:p>
          <a:p>
            <a:r>
              <a:rPr lang="fr-FR" dirty="0">
                <a:solidFill>
                  <a:schemeClr val="accent6">
                    <a:lumMod val="75000"/>
                  </a:schemeClr>
                </a:solidFill>
              </a:rPr>
              <a:t>Conseiller prévention </a:t>
            </a:r>
            <a:r>
              <a:rPr lang="fr-FR" b="1" dirty="0">
                <a:solidFill>
                  <a:schemeClr val="accent6">
                    <a:lumMod val="75000"/>
                  </a:schemeClr>
                </a:solidFill>
              </a:rPr>
              <a:t>AgroParisTech</a:t>
            </a:r>
            <a:r>
              <a:rPr lang="fr-FR" dirty="0">
                <a:solidFill>
                  <a:schemeClr val="accent6">
                    <a:lumMod val="75000"/>
                  </a:schemeClr>
                </a:solidFill>
              </a:rPr>
              <a:t> : Stéphane </a:t>
            </a:r>
            <a:r>
              <a:rPr lang="fr-FR" dirty="0" err="1">
                <a:solidFill>
                  <a:schemeClr val="accent6">
                    <a:lumMod val="75000"/>
                  </a:schemeClr>
                </a:solidFill>
              </a:rPr>
              <a:t>Nerbollier</a:t>
            </a:r>
            <a:endParaRPr lang="fr-FR" dirty="0">
              <a:solidFill>
                <a:schemeClr val="accent6">
                  <a:lumMod val="75000"/>
                </a:schemeClr>
              </a:solidFill>
            </a:endParaRPr>
          </a:p>
        </p:txBody>
      </p:sp>
      <p:sp>
        <p:nvSpPr>
          <p:cNvPr id="8" name="ZoneTexte 7">
            <a:extLst>
              <a:ext uri="{FF2B5EF4-FFF2-40B4-BE49-F238E27FC236}">
                <a16:creationId xmlns:a16="http://schemas.microsoft.com/office/drawing/2014/main" id="{BD61D4AE-34C8-4254-B679-6D5CF172B639}"/>
              </a:ext>
            </a:extLst>
          </p:cNvPr>
          <p:cNvSpPr txBox="1"/>
          <p:nvPr/>
        </p:nvSpPr>
        <p:spPr>
          <a:xfrm>
            <a:off x="117232" y="2797592"/>
            <a:ext cx="8775248" cy="3231654"/>
          </a:xfrm>
          <a:prstGeom prst="rect">
            <a:avLst/>
          </a:prstGeom>
          <a:noFill/>
        </p:spPr>
        <p:txBody>
          <a:bodyPr wrap="square" rtlCol="0" anchor="t">
            <a:spAutoFit/>
          </a:bodyPr>
          <a:lstStyle/>
          <a:p>
            <a:pPr marL="285750" indent="-285750">
              <a:buFont typeface="Arial" panose="020B0604020202020204" pitchFamily="34" charset="0"/>
              <a:buChar char="•"/>
            </a:pPr>
            <a:r>
              <a:rPr lang="fr-FR" sz="1700" b="1" dirty="0">
                <a:cs typeface="Calibri"/>
              </a:rPr>
              <a:t>Médecin </a:t>
            </a:r>
            <a:r>
              <a:rPr lang="fr-FR" sz="1700" dirty="0">
                <a:cs typeface="Calibri"/>
              </a:rPr>
              <a:t>: Dr Catherine Bodin tous les jeudis et des demi-journées variables durant la semaine</a:t>
            </a:r>
          </a:p>
          <a:p>
            <a:pPr marL="285750" indent="-285750">
              <a:buFont typeface="Arial" panose="020B0604020202020204" pitchFamily="34" charset="0"/>
              <a:buChar char="•"/>
            </a:pPr>
            <a:r>
              <a:rPr lang="fr-FR" sz="1700" b="1" dirty="0">
                <a:cs typeface="Calibri"/>
              </a:rPr>
              <a:t>Infirmière </a:t>
            </a:r>
            <a:r>
              <a:rPr lang="fr-FR" sz="1700" dirty="0">
                <a:cs typeface="Calibri"/>
              </a:rPr>
              <a:t>: Véronique Morel</a:t>
            </a:r>
            <a:r>
              <a:rPr lang="fr-FR" sz="1700" b="1" dirty="0">
                <a:cs typeface="Calibri"/>
              </a:rPr>
              <a:t> </a:t>
            </a:r>
            <a:r>
              <a:rPr lang="fr-FR" sz="1700" dirty="0">
                <a:cs typeface="Calibri"/>
              </a:rPr>
              <a:t>Mél : </a:t>
            </a:r>
            <a:r>
              <a:rPr lang="fr-FR" sz="1700" dirty="0">
                <a:cs typeface="Calibri"/>
                <a:hlinkClick r:id="rId2"/>
              </a:rPr>
              <a:t>infirmerie@agroparistech.fr </a:t>
            </a:r>
            <a:r>
              <a:rPr lang="fr-FR" sz="1700" dirty="0">
                <a:cs typeface="Calibri"/>
              </a:rPr>
              <a:t>- Tél:</a:t>
            </a:r>
            <a:r>
              <a:rPr lang="fr-FR" sz="1700" b="1" dirty="0">
                <a:cs typeface="Calibri"/>
              </a:rPr>
              <a:t> </a:t>
            </a:r>
            <a:r>
              <a:rPr lang="fr-FR" sz="1700" b="1" dirty="0">
                <a:cs typeface="Calibri"/>
                <a:hlinkClick r:id="rId3"/>
              </a:rPr>
              <a:t>01 89 10 03 31</a:t>
            </a:r>
            <a:endParaRPr lang="fr-FR" sz="1700" dirty="0">
              <a:cs typeface="Calibri"/>
            </a:endParaRPr>
          </a:p>
          <a:p>
            <a:r>
              <a:rPr lang="fr-FR" sz="1700" b="1" u="sng" dirty="0">
                <a:solidFill>
                  <a:srgbClr val="275662"/>
                </a:solidFill>
                <a:cs typeface="Calibri"/>
              </a:rPr>
              <a:t>Le service médical = bâtiment B, étage 1, bureau B1.23</a:t>
            </a:r>
            <a:endParaRPr lang="fr-FR" sz="1700" b="1" u="sng" dirty="0">
              <a:solidFill>
                <a:srgbClr val="275662"/>
              </a:solidFill>
            </a:endParaRPr>
          </a:p>
          <a:p>
            <a:endParaRPr lang="fr-FR" sz="1700" dirty="0">
              <a:cs typeface="Calibri"/>
            </a:endParaRPr>
          </a:p>
          <a:p>
            <a:r>
              <a:rPr lang="fr-FR" sz="1700" dirty="0">
                <a:cs typeface="Calibri"/>
              </a:rPr>
              <a:t>N'hésitez pas à vous y rendre si besoin (ex : peut faire aussi des vaccins prescrit par des généraux) </a:t>
            </a:r>
          </a:p>
          <a:p>
            <a:r>
              <a:rPr lang="fr-FR" sz="1700" dirty="0">
                <a:cs typeface="Calibri"/>
              </a:rPr>
              <a:t> 	</a:t>
            </a:r>
            <a:r>
              <a:rPr lang="fr-FR" sz="1600" dirty="0">
                <a:cs typeface="Arial" pitchFamily="34" charset="0"/>
                <a:sym typeface="Wingdings"/>
              </a:rPr>
              <a:t> </a:t>
            </a:r>
            <a:r>
              <a:rPr lang="fr-FR" sz="1700" dirty="0">
                <a:cs typeface="Calibri"/>
              </a:rPr>
              <a:t> Envoyer un mail ou appeler avant de s'y rendre si besoin non urgent.</a:t>
            </a:r>
          </a:p>
          <a:p>
            <a:endParaRPr lang="fr-FR" sz="1700" dirty="0">
              <a:cs typeface="Calibri"/>
            </a:endParaRPr>
          </a:p>
          <a:p>
            <a:r>
              <a:rPr lang="fr-FR" sz="1700" dirty="0">
                <a:cs typeface="Calibri"/>
              </a:rPr>
              <a:t>Salle de repos disponible à coté de l'infirmerie: demander si besoin</a:t>
            </a:r>
          </a:p>
          <a:p>
            <a:endParaRPr lang="fr-FR" sz="1700" dirty="0">
              <a:cs typeface="Calibri"/>
            </a:endParaRPr>
          </a:p>
          <a:p>
            <a:endParaRPr lang="fr-FR" sz="1700" dirty="0">
              <a:cs typeface="Calibri"/>
            </a:endParaRPr>
          </a:p>
          <a:p>
            <a:r>
              <a:rPr lang="fr-FR" sz="1700" dirty="0">
                <a:cs typeface="Calibri"/>
              </a:rPr>
              <a:t>Le suivi administratif des </a:t>
            </a:r>
            <a:r>
              <a:rPr lang="fr-FR" sz="1700" b="1" dirty="0">
                <a:cs typeface="Calibri"/>
              </a:rPr>
              <a:t>personnels INRAE</a:t>
            </a:r>
            <a:r>
              <a:rPr lang="fr-FR" sz="1700" dirty="0">
                <a:cs typeface="Calibri"/>
              </a:rPr>
              <a:t> est toujours réalisé par Mme Céline Montibus (prise de RDV avec le médecin du travail, envoi des convocations...) Mél : celine.montibus@inrae.fr</a:t>
            </a:r>
          </a:p>
        </p:txBody>
      </p:sp>
      <p:sp>
        <p:nvSpPr>
          <p:cNvPr id="10" name="ZoneTexte 9">
            <a:extLst>
              <a:ext uri="{FF2B5EF4-FFF2-40B4-BE49-F238E27FC236}">
                <a16:creationId xmlns:a16="http://schemas.microsoft.com/office/drawing/2014/main" id="{4487CD24-7714-480B-8449-8100825D707E}"/>
              </a:ext>
            </a:extLst>
          </p:cNvPr>
          <p:cNvSpPr txBox="1"/>
          <p:nvPr/>
        </p:nvSpPr>
        <p:spPr>
          <a:xfrm>
            <a:off x="0" y="303039"/>
            <a:ext cx="9144000" cy="461665"/>
          </a:xfrm>
          <a:prstGeom prst="rect">
            <a:avLst/>
          </a:prstGeom>
          <a:solidFill>
            <a:schemeClr val="bg1"/>
          </a:solidFill>
        </p:spPr>
        <p:txBody>
          <a:bodyPr wrap="square" rtlCol="0" anchor="t">
            <a:spAutoFit/>
          </a:bodyPr>
          <a:lstStyle/>
          <a:p>
            <a:pPr marL="971550" lvl="1" indent="-514350">
              <a:buFont typeface="+mj-lt"/>
              <a:buAutoNum type="arabicPeriod"/>
            </a:pPr>
            <a:r>
              <a:rPr lang="fr-FR" sz="2400" b="1" dirty="0">
                <a:solidFill>
                  <a:srgbClr val="00A3A6"/>
                </a:solidFill>
                <a:cs typeface="Arial" pitchFamily="34" charset="0"/>
              </a:rPr>
              <a:t>Le service Prévention </a:t>
            </a:r>
          </a:p>
        </p:txBody>
      </p:sp>
      <p:sp>
        <p:nvSpPr>
          <p:cNvPr id="14" name="ZoneTexte 13">
            <a:extLst>
              <a:ext uri="{FF2B5EF4-FFF2-40B4-BE49-F238E27FC236}">
                <a16:creationId xmlns:a16="http://schemas.microsoft.com/office/drawing/2014/main" id="{08C79321-94EF-4A99-B9F1-E0F142819199}"/>
              </a:ext>
            </a:extLst>
          </p:cNvPr>
          <p:cNvSpPr txBox="1"/>
          <p:nvPr/>
        </p:nvSpPr>
        <p:spPr>
          <a:xfrm>
            <a:off x="0" y="2444582"/>
            <a:ext cx="9144000" cy="461665"/>
          </a:xfrm>
          <a:prstGeom prst="rect">
            <a:avLst/>
          </a:prstGeom>
          <a:solidFill>
            <a:schemeClr val="bg1"/>
          </a:solidFill>
        </p:spPr>
        <p:txBody>
          <a:bodyPr wrap="square" rtlCol="0" anchor="t">
            <a:spAutoFit/>
          </a:bodyPr>
          <a:lstStyle/>
          <a:p>
            <a:pPr marL="971550" lvl="1" indent="-514350">
              <a:buFont typeface="+mj-lt"/>
              <a:buAutoNum type="arabicPeriod" startAt="2"/>
            </a:pPr>
            <a:r>
              <a:rPr lang="fr-FR" sz="2400" b="1" dirty="0">
                <a:solidFill>
                  <a:srgbClr val="00A3A6"/>
                </a:solidFill>
                <a:cs typeface="Arial" pitchFamily="34" charset="0"/>
              </a:rPr>
              <a:t>Service médical de prévention:</a:t>
            </a:r>
          </a:p>
        </p:txBody>
      </p:sp>
      <p:sp>
        <p:nvSpPr>
          <p:cNvPr id="2" name="Accolade fermante 1">
            <a:extLst>
              <a:ext uri="{FF2B5EF4-FFF2-40B4-BE49-F238E27FC236}">
                <a16:creationId xmlns:a16="http://schemas.microsoft.com/office/drawing/2014/main" id="{D7DBED74-7BD6-4008-94C1-59482A40677A}"/>
              </a:ext>
            </a:extLst>
          </p:cNvPr>
          <p:cNvSpPr/>
          <p:nvPr/>
        </p:nvSpPr>
        <p:spPr>
          <a:xfrm>
            <a:off x="5652120" y="764704"/>
            <a:ext cx="216024" cy="849734"/>
          </a:xfrm>
          <a:prstGeom prst="rightBrace">
            <a:avLst/>
          </a:prstGeom>
          <a:ln>
            <a:solidFill>
              <a:srgbClr val="2756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 name="ZoneTexte 5">
            <a:extLst>
              <a:ext uri="{FF2B5EF4-FFF2-40B4-BE49-F238E27FC236}">
                <a16:creationId xmlns:a16="http://schemas.microsoft.com/office/drawing/2014/main" id="{50E2D0E5-5845-434B-83BB-C7B2F442CA86}"/>
              </a:ext>
            </a:extLst>
          </p:cNvPr>
          <p:cNvSpPr txBox="1"/>
          <p:nvPr/>
        </p:nvSpPr>
        <p:spPr>
          <a:xfrm>
            <a:off x="6002182" y="951808"/>
            <a:ext cx="2926301" cy="523220"/>
          </a:xfrm>
          <a:prstGeom prst="rect">
            <a:avLst/>
          </a:prstGeom>
          <a:noFill/>
        </p:spPr>
        <p:txBody>
          <a:bodyPr wrap="square" rtlCol="0">
            <a:spAutoFit/>
          </a:bodyPr>
          <a:lstStyle/>
          <a:p>
            <a:r>
              <a:rPr lang="fr-FR" sz="1400" dirty="0" err="1">
                <a:solidFill>
                  <a:srgbClr val="275662"/>
                </a:solidFill>
              </a:rPr>
              <a:t>INRAe</a:t>
            </a:r>
            <a:r>
              <a:rPr lang="fr-FR" sz="1400" dirty="0">
                <a:solidFill>
                  <a:srgbClr val="275662"/>
                </a:solidFill>
              </a:rPr>
              <a:t> Versailles, </a:t>
            </a:r>
          </a:p>
          <a:p>
            <a:r>
              <a:rPr lang="fr-FR" sz="1400" dirty="0">
                <a:solidFill>
                  <a:srgbClr val="275662"/>
                </a:solidFill>
              </a:rPr>
              <a:t>Bât. 10, 2ème étage - Aile droite </a:t>
            </a:r>
          </a:p>
        </p:txBody>
      </p:sp>
      <p:sp>
        <p:nvSpPr>
          <p:cNvPr id="11" name="Accolade fermante 10">
            <a:extLst>
              <a:ext uri="{FF2B5EF4-FFF2-40B4-BE49-F238E27FC236}">
                <a16:creationId xmlns:a16="http://schemas.microsoft.com/office/drawing/2014/main" id="{436B5360-2359-49F5-8041-8FC747B25008}"/>
              </a:ext>
            </a:extLst>
          </p:cNvPr>
          <p:cNvSpPr/>
          <p:nvPr/>
        </p:nvSpPr>
        <p:spPr>
          <a:xfrm>
            <a:off x="5656359" y="1955002"/>
            <a:ext cx="216024" cy="264536"/>
          </a:xfrm>
          <a:prstGeom prst="rightBrac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2" name="ZoneTexte 11">
            <a:extLst>
              <a:ext uri="{FF2B5EF4-FFF2-40B4-BE49-F238E27FC236}">
                <a16:creationId xmlns:a16="http://schemas.microsoft.com/office/drawing/2014/main" id="{0019AA3C-B8D0-4D5E-8664-D2093DAAC981}"/>
              </a:ext>
            </a:extLst>
          </p:cNvPr>
          <p:cNvSpPr txBox="1"/>
          <p:nvPr/>
        </p:nvSpPr>
        <p:spPr>
          <a:xfrm>
            <a:off x="6006422" y="1921362"/>
            <a:ext cx="3020346" cy="523220"/>
          </a:xfrm>
          <a:prstGeom prst="rect">
            <a:avLst/>
          </a:prstGeom>
          <a:noFill/>
        </p:spPr>
        <p:txBody>
          <a:bodyPr wrap="square" rtlCol="0">
            <a:spAutoFit/>
          </a:bodyPr>
          <a:lstStyle/>
          <a:p>
            <a:r>
              <a:rPr lang="en-US" sz="1400" dirty="0">
                <a:solidFill>
                  <a:schemeClr val="accent6">
                    <a:lumMod val="75000"/>
                  </a:schemeClr>
                </a:solidFill>
              </a:rPr>
              <a:t>Bureau: B 018</a:t>
            </a:r>
            <a:br>
              <a:rPr lang="en-US" sz="1400" dirty="0">
                <a:solidFill>
                  <a:schemeClr val="accent6">
                    <a:lumMod val="75000"/>
                  </a:schemeClr>
                </a:solidFill>
              </a:rPr>
            </a:br>
            <a:r>
              <a:rPr lang="en-US" sz="1400" dirty="0">
                <a:solidFill>
                  <a:schemeClr val="accent6">
                    <a:lumMod val="75000"/>
                  </a:schemeClr>
                </a:solidFill>
              </a:rPr>
              <a:t>Tel: 01.89.10.03.05 / 06.61.00.31.12 </a:t>
            </a:r>
            <a:r>
              <a:rPr lang="en-US" sz="1400" dirty="0"/>
              <a:t>	</a:t>
            </a:r>
          </a:p>
        </p:txBody>
      </p:sp>
      <p:sp>
        <p:nvSpPr>
          <p:cNvPr id="13" name="Accolade fermante 12">
            <a:extLst>
              <a:ext uri="{FF2B5EF4-FFF2-40B4-BE49-F238E27FC236}">
                <a16:creationId xmlns:a16="http://schemas.microsoft.com/office/drawing/2014/main" id="{34D8BFFB-6650-4089-9490-E383451D5EA5}"/>
              </a:ext>
            </a:extLst>
          </p:cNvPr>
          <p:cNvSpPr/>
          <p:nvPr/>
        </p:nvSpPr>
        <p:spPr>
          <a:xfrm>
            <a:off x="5652120" y="1656826"/>
            <a:ext cx="216024" cy="264536"/>
          </a:xfrm>
          <a:prstGeom prst="rightBrace">
            <a:avLst/>
          </a:prstGeom>
          <a:ln>
            <a:solidFill>
              <a:srgbClr val="2756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 name="ZoneTexte 14">
            <a:extLst>
              <a:ext uri="{FF2B5EF4-FFF2-40B4-BE49-F238E27FC236}">
                <a16:creationId xmlns:a16="http://schemas.microsoft.com/office/drawing/2014/main" id="{08813BCF-B711-43CE-9AED-46A68B6C06BC}"/>
              </a:ext>
            </a:extLst>
          </p:cNvPr>
          <p:cNvSpPr txBox="1"/>
          <p:nvPr/>
        </p:nvSpPr>
        <p:spPr>
          <a:xfrm>
            <a:off x="6006422" y="1475028"/>
            <a:ext cx="3020346" cy="523220"/>
          </a:xfrm>
          <a:prstGeom prst="rect">
            <a:avLst/>
          </a:prstGeom>
          <a:noFill/>
        </p:spPr>
        <p:txBody>
          <a:bodyPr wrap="square" rtlCol="0">
            <a:spAutoFit/>
          </a:bodyPr>
          <a:lstStyle/>
          <a:p>
            <a:r>
              <a:rPr lang="en-US" sz="1400" dirty="0">
                <a:solidFill>
                  <a:srgbClr val="275662"/>
                </a:solidFill>
              </a:rPr>
              <a:t>Mail:</a:t>
            </a:r>
            <a:r>
              <a:rPr lang="en-US" sz="1100" dirty="0">
                <a:solidFill>
                  <a:srgbClr val="275662"/>
                </a:solidFill>
              </a:rPr>
              <a:t> </a:t>
            </a:r>
            <a:r>
              <a:rPr lang="fr-FR" sz="1400" b="1" dirty="0">
                <a:solidFill>
                  <a:srgbClr val="275662"/>
                </a:solidFill>
              </a:rPr>
              <a:t> </a:t>
            </a:r>
            <a:r>
              <a:rPr lang="fr-FR" sz="1400" u="sng" dirty="0">
                <a:solidFill>
                  <a:srgbClr val="275662"/>
                </a:solidFill>
                <a:hlinkClick r:id="rId4">
                  <a:extLst>
                    <a:ext uri="{A12FA001-AC4F-418D-AE19-62706E023703}">
                      <ahyp:hlinkClr xmlns:ahyp="http://schemas.microsoft.com/office/drawing/2018/hyperlinkcolor" val="tx"/>
                    </a:ext>
                  </a:extLst>
                </a:hlinkClick>
              </a:rPr>
              <a:t>calia.boureau@inrae.fr</a:t>
            </a:r>
            <a:br>
              <a:rPr lang="en-US" sz="1400" dirty="0">
                <a:solidFill>
                  <a:srgbClr val="275662"/>
                </a:solidFill>
              </a:rPr>
            </a:br>
            <a:r>
              <a:rPr lang="en-US" sz="1400" dirty="0">
                <a:solidFill>
                  <a:srgbClr val="275662"/>
                </a:solidFill>
              </a:rPr>
              <a:t>Tel: </a:t>
            </a:r>
            <a:r>
              <a:rPr lang="fr-FR" sz="1400" dirty="0">
                <a:solidFill>
                  <a:srgbClr val="275662"/>
                </a:solidFill>
              </a:rPr>
              <a:t>01-89-10-05-61 /</a:t>
            </a:r>
            <a:r>
              <a:rPr lang="en-US" sz="1400" dirty="0">
                <a:solidFill>
                  <a:srgbClr val="275662"/>
                </a:solidFill>
              </a:rPr>
              <a:t> </a:t>
            </a:r>
            <a:r>
              <a:rPr lang="fr-FR" sz="1400" dirty="0">
                <a:solidFill>
                  <a:srgbClr val="275662"/>
                </a:solidFill>
              </a:rPr>
              <a:t>06-03-85-03-22</a:t>
            </a:r>
            <a:r>
              <a:rPr lang="en-US" sz="1400" dirty="0"/>
              <a:t>	</a:t>
            </a:r>
          </a:p>
        </p:txBody>
      </p:sp>
      <p:sp>
        <p:nvSpPr>
          <p:cNvPr id="16" name="ZoneTexte 15">
            <a:extLst>
              <a:ext uri="{FF2B5EF4-FFF2-40B4-BE49-F238E27FC236}">
                <a16:creationId xmlns:a16="http://schemas.microsoft.com/office/drawing/2014/main" id="{7D02012A-C6AC-47A2-A7A7-712161132D34}"/>
              </a:ext>
            </a:extLst>
          </p:cNvPr>
          <p:cNvSpPr txBox="1"/>
          <p:nvPr/>
        </p:nvSpPr>
        <p:spPr>
          <a:xfrm>
            <a:off x="0" y="4921307"/>
            <a:ext cx="9144000" cy="461665"/>
          </a:xfrm>
          <a:prstGeom prst="rect">
            <a:avLst/>
          </a:prstGeom>
          <a:solidFill>
            <a:schemeClr val="bg1"/>
          </a:solidFill>
        </p:spPr>
        <p:txBody>
          <a:bodyPr wrap="square" rtlCol="0" anchor="t">
            <a:spAutoFit/>
          </a:bodyPr>
          <a:lstStyle/>
          <a:p>
            <a:pPr lvl="1"/>
            <a:r>
              <a:rPr lang="fr-FR" sz="2400" b="1" dirty="0">
                <a:solidFill>
                  <a:srgbClr val="00A3A6"/>
                </a:solidFill>
                <a:cs typeface="Arial" pitchFamily="34" charset="0"/>
              </a:rPr>
              <a:t>3. Service administratif INRAE:</a:t>
            </a:r>
          </a:p>
        </p:txBody>
      </p:sp>
    </p:spTree>
    <p:extLst>
      <p:ext uri="{BB962C8B-B14F-4D97-AF65-F5344CB8AC3E}">
        <p14:creationId xmlns:p14="http://schemas.microsoft.com/office/powerpoint/2010/main" val="689660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99196" y="4365104"/>
            <a:ext cx="6768752" cy="584775"/>
          </a:xfrm>
          <a:prstGeom prst="rect">
            <a:avLst/>
          </a:prstGeom>
          <a:noFill/>
        </p:spPr>
        <p:txBody>
          <a:bodyPr wrap="square" rtlCol="0">
            <a:spAutoFit/>
          </a:bodyPr>
          <a:lstStyle/>
          <a:p>
            <a:r>
              <a:rPr lang="fr-FR" sz="3200" b="1" dirty="0">
                <a:solidFill>
                  <a:srgbClr val="00A3A6"/>
                </a:solidFill>
                <a:latin typeface="Arial" pitchFamily="34" charset="0"/>
                <a:cs typeface="Arial" pitchFamily="34" charset="0"/>
              </a:rPr>
              <a:t>1- Prévention dans l’unité</a:t>
            </a:r>
          </a:p>
        </p:txBody>
      </p:sp>
      <p:sp>
        <p:nvSpPr>
          <p:cNvPr id="5" name="ZoneTexte 4"/>
          <p:cNvSpPr txBox="1"/>
          <p:nvPr/>
        </p:nvSpPr>
        <p:spPr>
          <a:xfrm>
            <a:off x="1299196" y="6468467"/>
            <a:ext cx="4136900" cy="230832"/>
          </a:xfrm>
          <a:prstGeom prst="rect">
            <a:avLst/>
          </a:prstGeom>
          <a:noFill/>
        </p:spPr>
        <p:txBody>
          <a:bodyPr wrap="square" rtlCol="0">
            <a:spAutoFit/>
          </a:bodyPr>
          <a:lstStyle/>
          <a:p>
            <a:r>
              <a:rPr lang="fr-FR" sz="900" b="1" dirty="0">
                <a:solidFill>
                  <a:schemeClr val="bg1"/>
                </a:solidFill>
                <a:latin typeface="Arial" pitchFamily="34" charset="0"/>
                <a:cs typeface="Arial" pitchFamily="34" charset="0"/>
              </a:rPr>
              <a:t>BIOGER / Accueil des nouveaux arrivants </a:t>
            </a:r>
            <a:endParaRPr lang="fr-FR" sz="900" b="1" dirty="0">
              <a:solidFill>
                <a:srgbClr val="C5DD01"/>
              </a:solidFill>
              <a:latin typeface="Arial" pitchFamily="34" charset="0"/>
              <a:cs typeface="Arial" pitchFamily="34" charset="0"/>
            </a:endParaRPr>
          </a:p>
        </p:txBody>
      </p:sp>
      <p:pic>
        <p:nvPicPr>
          <p:cNvPr id="4" name="Image 3">
            <a:extLst>
              <a:ext uri="{FF2B5EF4-FFF2-40B4-BE49-F238E27FC236}">
                <a16:creationId xmlns:a16="http://schemas.microsoft.com/office/drawing/2014/main" id="{31B46ECF-62E1-47BD-8613-0A3D5DE0271F}"/>
              </a:ext>
            </a:extLst>
          </p:cNvPr>
          <p:cNvPicPr>
            <a:picLocks noChangeAspect="1"/>
          </p:cNvPicPr>
          <p:nvPr/>
        </p:nvPicPr>
        <p:blipFill>
          <a:blip r:embed="rId2"/>
          <a:stretch>
            <a:fillRect/>
          </a:stretch>
        </p:blipFill>
        <p:spPr>
          <a:xfrm>
            <a:off x="700087" y="116954"/>
            <a:ext cx="7743825" cy="4248150"/>
          </a:xfrm>
          <a:prstGeom prst="rect">
            <a:avLst/>
          </a:prstGeom>
        </p:spPr>
      </p:pic>
    </p:spTree>
    <p:extLst>
      <p:ext uri="{BB962C8B-B14F-4D97-AF65-F5344CB8AC3E}">
        <p14:creationId xmlns:p14="http://schemas.microsoft.com/office/powerpoint/2010/main" val="3966914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C02E094-44EC-404D-931F-F071BC511BA1}"/>
              </a:ext>
            </a:extLst>
          </p:cNvPr>
          <p:cNvSpPr txBox="1"/>
          <p:nvPr/>
        </p:nvSpPr>
        <p:spPr>
          <a:xfrm>
            <a:off x="611560" y="980728"/>
            <a:ext cx="8280920" cy="3416320"/>
          </a:xfrm>
          <a:prstGeom prst="rect">
            <a:avLst/>
          </a:prstGeom>
          <a:solidFill>
            <a:schemeClr val="bg1"/>
          </a:solidFill>
        </p:spPr>
        <p:txBody>
          <a:bodyPr wrap="square" rtlCol="0" anchor="t">
            <a:spAutoFit/>
          </a:bodyPr>
          <a:lstStyle/>
          <a:p>
            <a:r>
              <a:rPr lang="fr-FR" dirty="0"/>
              <a:t>Le calendrier (trimestriel ou semestriel) précis des jours et horaires de ces permanences sera mis à disposition sur l’intranet de Centre</a:t>
            </a:r>
            <a:endParaRPr lang="en-US" dirty="0"/>
          </a:p>
          <a:p>
            <a:r>
              <a:rPr lang="fr-FR" dirty="0"/>
              <a:t> </a:t>
            </a:r>
          </a:p>
          <a:p>
            <a:endParaRPr lang="fr-FR" dirty="0"/>
          </a:p>
          <a:p>
            <a:endParaRPr lang="fr-FR" dirty="0"/>
          </a:p>
          <a:p>
            <a:endParaRPr lang="fr-FR" dirty="0"/>
          </a:p>
          <a:p>
            <a:endParaRPr lang="en-US" dirty="0"/>
          </a:p>
          <a:p>
            <a:r>
              <a:rPr lang="fr-FR" dirty="0"/>
              <a:t>Les coordonnées de Mme CORBEHEM sont :</a:t>
            </a:r>
            <a:endParaRPr lang="en-US" dirty="0"/>
          </a:p>
          <a:p>
            <a:r>
              <a:rPr lang="fr-FR" dirty="0"/>
              <a:t>Mail : </a:t>
            </a:r>
            <a:r>
              <a:rPr lang="fr-FR" u="sng" dirty="0">
                <a:hlinkClick r:id="rId2"/>
              </a:rPr>
              <a:t>Aurelie.Corbehem@inrae.fr</a:t>
            </a:r>
            <a:endParaRPr lang="en-US" dirty="0"/>
          </a:p>
          <a:p>
            <a:r>
              <a:rPr lang="fr-FR" dirty="0"/>
              <a:t>Tel : 01.30.83.30.33</a:t>
            </a:r>
            <a:endParaRPr lang="en-US" dirty="0"/>
          </a:p>
          <a:p>
            <a:r>
              <a:rPr lang="fr-FR" dirty="0"/>
              <a:t>Portable : 06.66.09.33.63</a:t>
            </a:r>
            <a:endParaRPr lang="en-US" dirty="0"/>
          </a:p>
          <a:p>
            <a:r>
              <a:rPr lang="fr-FR" dirty="0"/>
              <a:t>Bureau : bâtiment 10 SDAR, 2</a:t>
            </a:r>
            <a:r>
              <a:rPr lang="fr-FR" baseline="30000" dirty="0"/>
              <a:t>ème</a:t>
            </a:r>
            <a:r>
              <a:rPr lang="fr-FR" dirty="0"/>
              <a:t> étage couloir de la formation</a:t>
            </a:r>
            <a:endParaRPr lang="fr-FR" sz="1600" b="1" dirty="0">
              <a:solidFill>
                <a:schemeClr val="accent1">
                  <a:lumMod val="75000"/>
                </a:schemeClr>
              </a:solidFill>
              <a:latin typeface="Arial" pitchFamily="34" charset="0"/>
              <a:cs typeface="Arial" pitchFamily="34" charset="0"/>
            </a:endParaRPr>
          </a:p>
        </p:txBody>
      </p:sp>
      <p:sp>
        <p:nvSpPr>
          <p:cNvPr id="7" name="ZoneTexte 6">
            <a:extLst>
              <a:ext uri="{FF2B5EF4-FFF2-40B4-BE49-F238E27FC236}">
                <a16:creationId xmlns:a16="http://schemas.microsoft.com/office/drawing/2014/main" id="{EF57EA41-482A-46E9-8CF6-BD8AB9308907}"/>
              </a:ext>
            </a:extLst>
          </p:cNvPr>
          <p:cNvSpPr txBox="1"/>
          <p:nvPr/>
        </p:nvSpPr>
        <p:spPr>
          <a:xfrm>
            <a:off x="-4363" y="469130"/>
            <a:ext cx="9144000" cy="461665"/>
          </a:xfrm>
          <a:prstGeom prst="rect">
            <a:avLst/>
          </a:prstGeom>
          <a:solidFill>
            <a:schemeClr val="bg1"/>
          </a:solidFill>
        </p:spPr>
        <p:txBody>
          <a:bodyPr wrap="square" rtlCol="0" anchor="t">
            <a:spAutoFit/>
          </a:bodyPr>
          <a:lstStyle/>
          <a:p>
            <a:pPr lvl="1"/>
            <a:r>
              <a:rPr lang="fr-FR" sz="2400" b="1" dirty="0">
                <a:solidFill>
                  <a:srgbClr val="00A3A6"/>
                </a:solidFill>
                <a:cs typeface="Arial" pitchFamily="34" charset="0"/>
              </a:rPr>
              <a:t>4. L’assistante sociale</a:t>
            </a:r>
          </a:p>
        </p:txBody>
      </p:sp>
      <p:sp>
        <p:nvSpPr>
          <p:cNvPr id="8" name="ZoneTexte 7">
            <a:extLst>
              <a:ext uri="{FF2B5EF4-FFF2-40B4-BE49-F238E27FC236}">
                <a16:creationId xmlns:a16="http://schemas.microsoft.com/office/drawing/2014/main" id="{A3389D5E-8B5C-46EC-8237-4B38469D5962}"/>
              </a:ext>
            </a:extLst>
          </p:cNvPr>
          <p:cNvSpPr txBox="1"/>
          <p:nvPr/>
        </p:nvSpPr>
        <p:spPr>
          <a:xfrm>
            <a:off x="-4363" y="4458587"/>
            <a:ext cx="9144000" cy="461665"/>
          </a:xfrm>
          <a:prstGeom prst="rect">
            <a:avLst/>
          </a:prstGeom>
          <a:solidFill>
            <a:schemeClr val="bg1"/>
          </a:solidFill>
        </p:spPr>
        <p:txBody>
          <a:bodyPr wrap="square" rtlCol="0" anchor="t">
            <a:spAutoFit/>
          </a:bodyPr>
          <a:lstStyle/>
          <a:p>
            <a:pPr lvl="1"/>
            <a:r>
              <a:rPr lang="fr-FR" sz="2400" b="1" dirty="0">
                <a:solidFill>
                  <a:srgbClr val="00A3A6"/>
                </a:solidFill>
                <a:cs typeface="Arial" pitchFamily="34" charset="0"/>
              </a:rPr>
              <a:t>5. Le correspondant handicap</a:t>
            </a:r>
          </a:p>
        </p:txBody>
      </p:sp>
      <p:sp>
        <p:nvSpPr>
          <p:cNvPr id="2" name="Rectangle 1">
            <a:extLst>
              <a:ext uri="{FF2B5EF4-FFF2-40B4-BE49-F238E27FC236}">
                <a16:creationId xmlns:a16="http://schemas.microsoft.com/office/drawing/2014/main" id="{E883AE69-B866-4424-88A5-EEBD7F22D77A}"/>
              </a:ext>
            </a:extLst>
          </p:cNvPr>
          <p:cNvSpPr/>
          <p:nvPr/>
        </p:nvSpPr>
        <p:spPr>
          <a:xfrm>
            <a:off x="611560" y="4892969"/>
            <a:ext cx="8528076" cy="2031325"/>
          </a:xfrm>
          <a:prstGeom prst="rect">
            <a:avLst/>
          </a:prstGeom>
        </p:spPr>
        <p:txBody>
          <a:bodyPr wrap="square">
            <a:spAutoFit/>
          </a:bodyPr>
          <a:lstStyle/>
          <a:p>
            <a:pPr>
              <a:buClr>
                <a:srgbClr val="C5DD01"/>
              </a:buClr>
            </a:pPr>
            <a:r>
              <a:rPr lang="fr-FR" dirty="0">
                <a:cs typeface="Arial" pitchFamily="34" charset="0"/>
              </a:rPr>
              <a:t>Il facilite l'intégration professionnelle des personnes en situation de handicap, en lien avec les acteurs des SDAR du Centre. </a:t>
            </a:r>
          </a:p>
          <a:p>
            <a:pPr marL="285750" indent="-285750">
              <a:buClr>
                <a:srgbClr val="C5DD01"/>
              </a:buClr>
              <a:buFont typeface="Wingdings" panose="05000000000000000000" pitchFamily="2" charset="2"/>
              <a:buChar char="à"/>
            </a:pPr>
            <a:r>
              <a:rPr lang="fr-FR" dirty="0">
                <a:cs typeface="Arial" pitchFamily="34" charset="0"/>
                <a:sym typeface="Wingdings"/>
              </a:rPr>
              <a:t>R</a:t>
            </a:r>
            <a:r>
              <a:rPr lang="fr-FR" dirty="0">
                <a:cs typeface="Arial" pitchFamily="34" charset="0"/>
              </a:rPr>
              <a:t>ecruter et maintenir dans leur emploi les agents en situation de handicap.</a:t>
            </a:r>
          </a:p>
          <a:p>
            <a:pPr marL="285750" indent="-285750">
              <a:buClr>
                <a:srgbClr val="C5DD01"/>
              </a:buClr>
              <a:buFont typeface="Wingdings" panose="05000000000000000000" pitchFamily="2" charset="2"/>
              <a:buChar char="à"/>
            </a:pPr>
            <a:r>
              <a:rPr lang="fr-FR" dirty="0">
                <a:cs typeface="Arial" pitchFamily="34" charset="0"/>
              </a:rPr>
              <a:t>Correspondantes Handicap de Versailles-Grignon : </a:t>
            </a:r>
            <a:r>
              <a:rPr lang="fr-FR" b="1" dirty="0"/>
              <a:t>Rozenn Le-Hir et Chantale </a:t>
            </a:r>
            <a:r>
              <a:rPr lang="fr-FR" b="1" dirty="0" err="1"/>
              <a:t>Trégarot</a:t>
            </a:r>
            <a:r>
              <a:rPr lang="fr-FR" b="1" dirty="0"/>
              <a:t> </a:t>
            </a:r>
          </a:p>
          <a:p>
            <a:pPr marL="285750" indent="-285750">
              <a:buClr>
                <a:srgbClr val="C5DD01"/>
              </a:buClr>
              <a:buFont typeface="Wingdings" panose="05000000000000000000" pitchFamily="2" charset="2"/>
              <a:buChar char="à"/>
            </a:pPr>
            <a:endParaRPr lang="fr-FR" dirty="0"/>
          </a:p>
          <a:p>
            <a:pPr marL="285750" indent="-285750">
              <a:buClr>
                <a:srgbClr val="C5DD01"/>
              </a:buClr>
              <a:buFont typeface="Wingdings" panose="05000000000000000000" pitchFamily="2" charset="2"/>
              <a:buChar char="à"/>
            </a:pPr>
            <a:r>
              <a:rPr lang="fr-FR" dirty="0"/>
              <a:t>Mission Handicap de Versailles-Grignon : </a:t>
            </a:r>
            <a:r>
              <a:rPr lang="fr-FR" dirty="0">
                <a:hlinkClick r:id="rId3" tooltip="Jeanne-Chantal Thoisy"/>
              </a:rPr>
              <a:t>idf-vg-handicap@inrae.fr</a:t>
            </a:r>
            <a:endParaRPr lang="fr-FR" dirty="0"/>
          </a:p>
          <a:p>
            <a:pPr>
              <a:buClr>
                <a:srgbClr val="C5DD01"/>
              </a:buClr>
            </a:pPr>
            <a:endParaRPr lang="fr-FR" b="1" dirty="0">
              <a:cs typeface="Arial" pitchFamily="34" charset="0"/>
            </a:endParaRPr>
          </a:p>
        </p:txBody>
      </p:sp>
      <p:pic>
        <p:nvPicPr>
          <p:cNvPr id="1026" name="Image 2" descr="image003">
            <a:extLst>
              <a:ext uri="{FF2B5EF4-FFF2-40B4-BE49-F238E27FC236}">
                <a16:creationId xmlns:a16="http://schemas.microsoft.com/office/drawing/2014/main" id="{48F5E251-1933-4AA7-B291-FE6CB63D60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556792"/>
            <a:ext cx="6391275"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7345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99196" y="4365104"/>
            <a:ext cx="6768752" cy="1077218"/>
          </a:xfrm>
          <a:prstGeom prst="rect">
            <a:avLst/>
          </a:prstGeom>
          <a:noFill/>
        </p:spPr>
        <p:txBody>
          <a:bodyPr wrap="square" rtlCol="0">
            <a:spAutoFit/>
          </a:bodyPr>
          <a:lstStyle/>
          <a:p>
            <a:r>
              <a:rPr lang="fr-FR" sz="3200" b="1" dirty="0">
                <a:solidFill>
                  <a:srgbClr val="00A3A6"/>
                </a:solidFill>
                <a:latin typeface="Arial" pitchFamily="34" charset="0"/>
                <a:cs typeface="Arial" pitchFamily="34" charset="0"/>
              </a:rPr>
              <a:t>3- Présentation des consignes d’urgence : </a:t>
            </a:r>
          </a:p>
        </p:txBody>
      </p:sp>
      <p:sp>
        <p:nvSpPr>
          <p:cNvPr id="5" name="ZoneTexte 4"/>
          <p:cNvSpPr txBox="1"/>
          <p:nvPr/>
        </p:nvSpPr>
        <p:spPr>
          <a:xfrm>
            <a:off x="1299196" y="6468467"/>
            <a:ext cx="4136900" cy="230832"/>
          </a:xfrm>
          <a:prstGeom prst="rect">
            <a:avLst/>
          </a:prstGeom>
          <a:noFill/>
        </p:spPr>
        <p:txBody>
          <a:bodyPr wrap="square" rtlCol="0">
            <a:spAutoFit/>
          </a:bodyPr>
          <a:lstStyle/>
          <a:p>
            <a:r>
              <a:rPr lang="fr-FR" sz="900" b="1" dirty="0">
                <a:solidFill>
                  <a:srgbClr val="00A3A6"/>
                </a:solidFill>
                <a:latin typeface="Arial" pitchFamily="34" charset="0"/>
                <a:cs typeface="Arial" pitchFamily="34" charset="0"/>
              </a:rPr>
              <a:t>BIOGER / Accueil des nouveaux arrivants </a:t>
            </a:r>
          </a:p>
        </p:txBody>
      </p:sp>
      <p:pic>
        <p:nvPicPr>
          <p:cNvPr id="4" name="Image 3">
            <a:extLst>
              <a:ext uri="{FF2B5EF4-FFF2-40B4-BE49-F238E27FC236}">
                <a16:creationId xmlns:a16="http://schemas.microsoft.com/office/drawing/2014/main" id="{DB41AB03-8160-457B-8B4F-6AA7A489740D}"/>
              </a:ext>
            </a:extLst>
          </p:cNvPr>
          <p:cNvPicPr>
            <a:picLocks noChangeAspect="1"/>
          </p:cNvPicPr>
          <p:nvPr/>
        </p:nvPicPr>
        <p:blipFill>
          <a:blip r:embed="rId2"/>
          <a:stretch>
            <a:fillRect/>
          </a:stretch>
        </p:blipFill>
        <p:spPr>
          <a:xfrm>
            <a:off x="700087" y="144307"/>
            <a:ext cx="7743825" cy="4248150"/>
          </a:xfrm>
          <a:prstGeom prst="rect">
            <a:avLst/>
          </a:prstGeom>
        </p:spPr>
      </p:pic>
      <p:sp>
        <p:nvSpPr>
          <p:cNvPr id="6" name="ZoneTexte 5">
            <a:extLst>
              <a:ext uri="{FF2B5EF4-FFF2-40B4-BE49-F238E27FC236}">
                <a16:creationId xmlns:a16="http://schemas.microsoft.com/office/drawing/2014/main" id="{913AEB2B-1DB3-4024-AC35-C1243A358695}"/>
              </a:ext>
            </a:extLst>
          </p:cNvPr>
          <p:cNvSpPr txBox="1"/>
          <p:nvPr/>
        </p:nvSpPr>
        <p:spPr>
          <a:xfrm>
            <a:off x="-1" y="5438902"/>
            <a:ext cx="9144000" cy="584775"/>
          </a:xfrm>
          <a:prstGeom prst="rect">
            <a:avLst/>
          </a:prstGeom>
          <a:noFill/>
        </p:spPr>
        <p:txBody>
          <a:bodyPr wrap="square" rtlCol="0" anchor="t">
            <a:spAutoFit/>
          </a:bodyPr>
          <a:lstStyle/>
          <a:p>
            <a:pPr algn="ctr"/>
            <a:r>
              <a:rPr lang="fr-FR" sz="3200" b="1" dirty="0">
                <a:solidFill>
                  <a:srgbClr val="00A3A6"/>
                </a:solidFill>
                <a:latin typeface="Arial" pitchFamily="34" charset="0"/>
                <a:cs typeface="Arial" pitchFamily="34" charset="0"/>
              </a:rPr>
              <a:t>En cas d'accident : quoi, où, comment ?</a:t>
            </a:r>
          </a:p>
        </p:txBody>
      </p:sp>
    </p:spTree>
    <p:extLst>
      <p:ext uri="{BB962C8B-B14F-4D97-AF65-F5344CB8AC3E}">
        <p14:creationId xmlns:p14="http://schemas.microsoft.com/office/powerpoint/2010/main" val="2071599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31ABAD-3001-4707-A5FE-1F1C555E1403}"/>
              </a:ext>
            </a:extLst>
          </p:cNvPr>
          <p:cNvSpPr>
            <a:spLocks noGrp="1"/>
          </p:cNvSpPr>
          <p:nvPr>
            <p:ph type="title"/>
          </p:nvPr>
        </p:nvSpPr>
        <p:spPr/>
        <p:txBody>
          <a:bodyPr/>
          <a:lstStyle/>
          <a:p>
            <a:pPr marL="0" indent="0">
              <a:buNone/>
            </a:pPr>
            <a:r>
              <a:rPr lang="fr-FR" sz="2800" dirty="0"/>
              <a:t>1- Matériel en cas d’accident/aide à la personne</a:t>
            </a:r>
            <a:endParaRPr lang="en-US" sz="2800" dirty="0"/>
          </a:p>
        </p:txBody>
      </p:sp>
      <p:sp>
        <p:nvSpPr>
          <p:cNvPr id="3" name="Rectangle 2">
            <a:extLst>
              <a:ext uri="{FF2B5EF4-FFF2-40B4-BE49-F238E27FC236}">
                <a16:creationId xmlns:a16="http://schemas.microsoft.com/office/drawing/2014/main" id="{1AEDF95E-1E7E-45A2-ADA9-C1A38B668602}"/>
              </a:ext>
            </a:extLst>
          </p:cNvPr>
          <p:cNvSpPr/>
          <p:nvPr/>
        </p:nvSpPr>
        <p:spPr>
          <a:xfrm>
            <a:off x="107504" y="1219974"/>
            <a:ext cx="8964488" cy="4524315"/>
          </a:xfrm>
          <a:prstGeom prst="rect">
            <a:avLst/>
          </a:prstGeom>
        </p:spPr>
        <p:txBody>
          <a:bodyPr wrap="square" anchor="t">
            <a:spAutoFit/>
          </a:bodyPr>
          <a:lstStyle/>
          <a:p>
            <a:pPr>
              <a:spcAft>
                <a:spcPts val="0"/>
              </a:spcAft>
            </a:pPr>
            <a:r>
              <a:rPr lang="en-US" dirty="0">
                <a:solidFill>
                  <a:srgbClr val="000000"/>
                </a:solidFill>
                <a:latin typeface="Calibri"/>
                <a:ea typeface="Times New Roman" panose="02020603050405020304" pitchFamily="18" charset="0"/>
                <a:cs typeface="Calibri"/>
              </a:rPr>
              <a:t>Les </a:t>
            </a:r>
            <a:r>
              <a:rPr lang="en-US" dirty="0" err="1">
                <a:solidFill>
                  <a:srgbClr val="000000"/>
                </a:solidFill>
                <a:latin typeface="Calibri"/>
                <a:ea typeface="Times New Roman" panose="02020603050405020304" pitchFamily="18" charset="0"/>
                <a:cs typeface="Calibri"/>
              </a:rPr>
              <a:t>moyens</a:t>
            </a:r>
            <a:r>
              <a:rPr lang="en-US" dirty="0">
                <a:solidFill>
                  <a:srgbClr val="000000"/>
                </a:solidFill>
                <a:latin typeface="Calibri"/>
                <a:ea typeface="Times New Roman" panose="02020603050405020304" pitchFamily="18" charset="0"/>
                <a:cs typeface="Calibri"/>
              </a:rPr>
              <a:t> de </a:t>
            </a:r>
            <a:r>
              <a:rPr lang="en-US" dirty="0" err="1">
                <a:solidFill>
                  <a:srgbClr val="000000"/>
                </a:solidFill>
                <a:latin typeface="Calibri"/>
                <a:ea typeface="Times New Roman" panose="02020603050405020304" pitchFamily="18" charset="0"/>
                <a:cs typeface="Calibri"/>
              </a:rPr>
              <a:t>prévention</a:t>
            </a:r>
            <a:r>
              <a:rPr lang="en-US" dirty="0">
                <a:solidFill>
                  <a:srgbClr val="000000"/>
                </a:solidFill>
                <a:latin typeface="Calibri"/>
                <a:ea typeface="Times New Roman" panose="02020603050405020304" pitchFamily="18" charset="0"/>
                <a:cs typeface="Calibri"/>
              </a:rPr>
              <a:t> </a:t>
            </a:r>
            <a:r>
              <a:rPr lang="en-US" dirty="0" err="1">
                <a:solidFill>
                  <a:srgbClr val="000000"/>
                </a:solidFill>
                <a:latin typeface="Calibri"/>
                <a:ea typeface="Times New Roman" panose="02020603050405020304" pitchFamily="18" charset="0"/>
                <a:cs typeface="Calibri"/>
              </a:rPr>
              <a:t>disponibles</a:t>
            </a:r>
            <a:r>
              <a:rPr lang="en-US" dirty="0">
                <a:solidFill>
                  <a:srgbClr val="000000"/>
                </a:solidFill>
                <a:latin typeface="Calibri"/>
                <a:ea typeface="Times New Roman" panose="02020603050405020304" pitchFamily="18" charset="0"/>
                <a:cs typeface="Calibri"/>
              </a:rPr>
              <a:t> sur le CAPS :</a:t>
            </a:r>
            <a:endParaRPr lang="en-US" dirty="0">
              <a:solidFill>
                <a:srgbClr val="000000"/>
              </a:solidFill>
              <a:latin typeface="Calibri"/>
              <a:ea typeface="Calibri" panose="020F0502020204030204" pitchFamily="34" charset="0"/>
              <a:cs typeface="Calibri"/>
            </a:endParaRPr>
          </a:p>
          <a:p>
            <a:pPr>
              <a:spcAft>
                <a:spcPts val="0"/>
              </a:spcAft>
            </a:pPr>
            <a:endParaRPr lang="en-US" dirty="0">
              <a:latin typeface="Calibri"/>
              <a:ea typeface="Calibri" panose="020F0502020204030204" pitchFamily="34" charset="0"/>
              <a:cs typeface="Calibri"/>
            </a:endParaRPr>
          </a:p>
          <a:p>
            <a:pPr indent="-228600">
              <a:spcAft>
                <a:spcPts val="0"/>
              </a:spcAft>
            </a:pPr>
            <a:r>
              <a:rPr lang="en-US" dirty="0">
                <a:solidFill>
                  <a:srgbClr val="000000"/>
                </a:solidFill>
                <a:latin typeface="Calibri"/>
                <a:ea typeface="Times New Roman" panose="02020603050405020304" pitchFamily="18" charset="0"/>
                <a:cs typeface="Calibri"/>
              </a:rPr>
              <a:t>-</a:t>
            </a:r>
            <a:r>
              <a:rPr lang="en-US" sz="800" dirty="0">
                <a:solidFill>
                  <a:srgbClr val="000000"/>
                </a:solidFill>
                <a:latin typeface="Calibri"/>
                <a:ea typeface="Times New Roman" panose="02020603050405020304" pitchFamily="18" charset="0"/>
                <a:cs typeface="Calibri"/>
              </a:rPr>
              <a:t>       </a:t>
            </a:r>
            <a:r>
              <a:rPr lang="en-US" b="1" dirty="0" err="1">
                <a:solidFill>
                  <a:srgbClr val="000000"/>
                </a:solidFill>
                <a:latin typeface="Calibri"/>
                <a:ea typeface="Times New Roman" panose="02020603050405020304" pitchFamily="18" charset="0"/>
                <a:cs typeface="Calibri"/>
              </a:rPr>
              <a:t>Défibrillateurs</a:t>
            </a:r>
            <a:endParaRPr lang="en-US" dirty="0">
              <a:solidFill>
                <a:srgbClr val="000000"/>
              </a:solidFill>
              <a:latin typeface="Calibri"/>
              <a:ea typeface="Calibri" panose="020F0502020204030204" pitchFamily="34" charset="0"/>
              <a:cs typeface="Calibri"/>
            </a:endParaRPr>
          </a:p>
          <a:p>
            <a:pPr>
              <a:spcAft>
                <a:spcPts val="0"/>
              </a:spcAft>
            </a:pPr>
            <a:r>
              <a:rPr lang="en-US" dirty="0">
                <a:solidFill>
                  <a:srgbClr val="000000"/>
                </a:solidFill>
                <a:latin typeface="Calibri"/>
                <a:ea typeface="Times New Roman" panose="02020603050405020304" pitchFamily="18" charset="0"/>
                <a:cs typeface="Calibri"/>
              </a:rPr>
              <a:t>Un parc de 9 </a:t>
            </a:r>
            <a:r>
              <a:rPr lang="en-US" dirty="0" err="1">
                <a:solidFill>
                  <a:srgbClr val="000000"/>
                </a:solidFill>
                <a:latin typeface="Calibri"/>
                <a:ea typeface="Times New Roman" panose="02020603050405020304" pitchFamily="18" charset="0"/>
                <a:cs typeface="Calibri"/>
              </a:rPr>
              <a:t>défibrillateurs</a:t>
            </a:r>
            <a:r>
              <a:rPr lang="en-US" dirty="0">
                <a:solidFill>
                  <a:srgbClr val="000000"/>
                </a:solidFill>
                <a:latin typeface="Calibri"/>
                <a:ea typeface="Times New Roman" panose="02020603050405020304" pitchFamily="18" charset="0"/>
                <a:cs typeface="Calibri"/>
              </a:rPr>
              <a:t> semi-</a:t>
            </a:r>
            <a:r>
              <a:rPr lang="en-US" dirty="0" err="1">
                <a:solidFill>
                  <a:srgbClr val="000000"/>
                </a:solidFill>
                <a:latin typeface="Calibri"/>
                <a:ea typeface="Times New Roman" panose="02020603050405020304" pitchFamily="18" charset="0"/>
                <a:cs typeface="Calibri"/>
              </a:rPr>
              <a:t>automatiques</a:t>
            </a:r>
            <a:r>
              <a:rPr lang="en-US" dirty="0">
                <a:solidFill>
                  <a:srgbClr val="000000"/>
                </a:solidFill>
                <a:latin typeface="Calibri"/>
                <a:ea typeface="Times New Roman" panose="02020603050405020304" pitchFamily="18" charset="0"/>
                <a:cs typeface="Calibri"/>
              </a:rPr>
              <a:t> = 1 dans </a:t>
            </a:r>
            <a:r>
              <a:rPr lang="en-US" dirty="0" err="1">
                <a:solidFill>
                  <a:srgbClr val="000000"/>
                </a:solidFill>
                <a:latin typeface="Calibri"/>
                <a:ea typeface="Times New Roman" panose="02020603050405020304" pitchFamily="18" charset="0"/>
                <a:cs typeface="Calibri"/>
              </a:rPr>
              <a:t>chaque</a:t>
            </a:r>
            <a:r>
              <a:rPr lang="en-US" dirty="0">
                <a:solidFill>
                  <a:srgbClr val="000000"/>
                </a:solidFill>
                <a:latin typeface="Calibri"/>
                <a:ea typeface="Times New Roman" panose="02020603050405020304" pitchFamily="18" charset="0"/>
                <a:cs typeface="Calibri"/>
              </a:rPr>
              <a:t> hall </a:t>
            </a:r>
            <a:r>
              <a:rPr lang="en-US" dirty="0" err="1">
                <a:solidFill>
                  <a:srgbClr val="000000"/>
                </a:solidFill>
                <a:latin typeface="Calibri"/>
                <a:ea typeface="Times New Roman" panose="02020603050405020304" pitchFamily="18" charset="0"/>
                <a:cs typeface="Calibri"/>
              </a:rPr>
              <a:t>d’entrée</a:t>
            </a:r>
            <a:r>
              <a:rPr lang="en-US" dirty="0">
                <a:solidFill>
                  <a:srgbClr val="000000"/>
                </a:solidFill>
                <a:latin typeface="Calibri"/>
                <a:ea typeface="Times New Roman" panose="02020603050405020304" pitchFamily="18" charset="0"/>
                <a:cs typeface="Calibri"/>
              </a:rPr>
              <a:t> des </a:t>
            </a:r>
            <a:r>
              <a:rPr lang="en-US" dirty="0" err="1">
                <a:solidFill>
                  <a:srgbClr val="000000"/>
                </a:solidFill>
                <a:latin typeface="Calibri"/>
                <a:ea typeface="Times New Roman" panose="02020603050405020304" pitchFamily="18" charset="0"/>
                <a:cs typeface="Calibri"/>
              </a:rPr>
              <a:t>batiments</a:t>
            </a:r>
            <a:r>
              <a:rPr lang="en-US" dirty="0">
                <a:solidFill>
                  <a:srgbClr val="000000"/>
                </a:solidFill>
                <a:latin typeface="Calibri"/>
                <a:ea typeface="Times New Roman" panose="02020603050405020304" pitchFamily="18" charset="0"/>
                <a:cs typeface="Calibri"/>
              </a:rPr>
              <a:t>.</a:t>
            </a:r>
            <a:endParaRPr lang="en-US" dirty="0">
              <a:solidFill>
                <a:srgbClr val="000000"/>
              </a:solidFill>
              <a:latin typeface="Calibri"/>
              <a:ea typeface="Calibri" panose="020F0502020204030204" pitchFamily="34" charset="0"/>
              <a:cs typeface="Calibri"/>
            </a:endParaRPr>
          </a:p>
          <a:p>
            <a:pPr>
              <a:spcAft>
                <a:spcPts val="0"/>
              </a:spcAft>
            </a:pPr>
            <a:r>
              <a:rPr lang="en-US" dirty="0">
                <a:solidFill>
                  <a:srgbClr val="000000"/>
                </a:solidFill>
                <a:latin typeface="Calibri"/>
                <a:ea typeface="Times New Roman" panose="02020603050405020304" pitchFamily="18" charset="0"/>
                <a:cs typeface="Calibri"/>
              </a:rPr>
              <a:t>Le PC </a:t>
            </a:r>
            <a:r>
              <a:rPr lang="en-US" dirty="0" err="1">
                <a:solidFill>
                  <a:srgbClr val="000000"/>
                </a:solidFill>
                <a:latin typeface="Calibri"/>
                <a:ea typeface="Times New Roman" panose="02020603050405020304" pitchFamily="18" charset="0"/>
                <a:cs typeface="Calibri"/>
              </a:rPr>
              <a:t>sécurité</a:t>
            </a:r>
            <a:r>
              <a:rPr lang="en-US" dirty="0">
                <a:solidFill>
                  <a:srgbClr val="000000"/>
                </a:solidFill>
                <a:latin typeface="Calibri"/>
                <a:ea typeface="Times New Roman" panose="02020603050405020304" pitchFamily="18" charset="0"/>
                <a:cs typeface="Calibri"/>
              </a:rPr>
              <a:t> dispose de 2 </a:t>
            </a:r>
            <a:r>
              <a:rPr lang="en-US" dirty="0" err="1">
                <a:solidFill>
                  <a:srgbClr val="000000"/>
                </a:solidFill>
                <a:latin typeface="Calibri"/>
                <a:ea typeface="Times New Roman" panose="02020603050405020304" pitchFamily="18" charset="0"/>
                <a:cs typeface="Calibri"/>
              </a:rPr>
              <a:t>défibrillateurs</a:t>
            </a:r>
            <a:r>
              <a:rPr lang="en-US" dirty="0">
                <a:solidFill>
                  <a:srgbClr val="000000"/>
                </a:solidFill>
                <a:latin typeface="Calibri"/>
                <a:ea typeface="Times New Roman" panose="02020603050405020304" pitchFamily="18" charset="0"/>
                <a:cs typeface="Calibri"/>
              </a:rPr>
              <a:t>.</a:t>
            </a:r>
            <a:endParaRPr lang="en-US" dirty="0">
              <a:solidFill>
                <a:srgbClr val="000000"/>
              </a:solidFill>
              <a:latin typeface="Calibri"/>
              <a:ea typeface="Calibri" panose="020F0502020204030204" pitchFamily="34" charset="0"/>
              <a:cs typeface="Calibri"/>
            </a:endParaRPr>
          </a:p>
          <a:p>
            <a:pPr>
              <a:spcAft>
                <a:spcPts val="0"/>
              </a:spcAft>
            </a:pPr>
            <a:endParaRPr lang="en-US" dirty="0">
              <a:latin typeface="Calibri"/>
              <a:ea typeface="Calibri" panose="020F0502020204030204" pitchFamily="34" charset="0"/>
              <a:cs typeface="Calibri"/>
            </a:endParaRPr>
          </a:p>
          <a:p>
            <a:pPr indent="-228600">
              <a:spcAft>
                <a:spcPts val="0"/>
              </a:spcAft>
            </a:pPr>
            <a:r>
              <a:rPr lang="en-US" dirty="0">
                <a:solidFill>
                  <a:srgbClr val="000000"/>
                </a:solidFill>
                <a:latin typeface="Calibri"/>
                <a:ea typeface="Times New Roman" panose="02020603050405020304" pitchFamily="18" charset="0"/>
                <a:cs typeface="Calibri"/>
              </a:rPr>
              <a:t>-</a:t>
            </a:r>
            <a:r>
              <a:rPr lang="en-US" sz="800" dirty="0">
                <a:solidFill>
                  <a:srgbClr val="000000"/>
                </a:solidFill>
                <a:latin typeface="Calibri"/>
                <a:ea typeface="Times New Roman" panose="02020603050405020304" pitchFamily="18" charset="0"/>
                <a:cs typeface="Calibri"/>
              </a:rPr>
              <a:t>        </a:t>
            </a:r>
            <a:r>
              <a:rPr lang="en-US" dirty="0">
                <a:solidFill>
                  <a:srgbClr val="000000"/>
                </a:solidFill>
                <a:ea typeface="Times New Roman" panose="02020603050405020304" pitchFamily="18" charset="0"/>
                <a:cs typeface="Calibri"/>
              </a:rPr>
              <a:t> </a:t>
            </a:r>
            <a:r>
              <a:rPr lang="en-US" b="1" dirty="0" err="1">
                <a:solidFill>
                  <a:srgbClr val="000000"/>
                </a:solidFill>
                <a:ea typeface="Times New Roman" panose="02020603050405020304" pitchFamily="18" charset="0"/>
                <a:cs typeface="Calibri"/>
              </a:rPr>
              <a:t>Dispositifs</a:t>
            </a:r>
            <a:r>
              <a:rPr lang="en-US" b="1" dirty="0">
                <a:solidFill>
                  <a:srgbClr val="000000"/>
                </a:solidFill>
                <a:ea typeface="Times New Roman" panose="02020603050405020304" pitchFamily="18" charset="0"/>
                <a:cs typeface="Calibri"/>
              </a:rPr>
              <a:t> de </a:t>
            </a:r>
            <a:r>
              <a:rPr lang="en-US" b="1" dirty="0">
                <a:solidFill>
                  <a:srgbClr val="000000"/>
                </a:solidFill>
                <a:latin typeface="Calibri"/>
                <a:ea typeface="Times New Roman" panose="02020603050405020304" pitchFamily="18" charset="0"/>
                <a:cs typeface="Calibri"/>
              </a:rPr>
              <a:t>Protection des </a:t>
            </a:r>
            <a:r>
              <a:rPr lang="en-US" b="1" dirty="0" err="1">
                <a:solidFill>
                  <a:srgbClr val="000000"/>
                </a:solidFill>
                <a:latin typeface="Calibri"/>
                <a:ea typeface="Times New Roman" panose="02020603050405020304" pitchFamily="18" charset="0"/>
                <a:cs typeface="Calibri"/>
              </a:rPr>
              <a:t>Travailleurs</a:t>
            </a:r>
            <a:r>
              <a:rPr lang="en-US" b="1" dirty="0">
                <a:solidFill>
                  <a:srgbClr val="000000"/>
                </a:solidFill>
                <a:latin typeface="Calibri"/>
                <a:ea typeface="Times New Roman" panose="02020603050405020304" pitchFamily="18" charset="0"/>
                <a:cs typeface="Calibri"/>
              </a:rPr>
              <a:t> </a:t>
            </a:r>
            <a:r>
              <a:rPr lang="en-US" b="1" dirty="0" err="1">
                <a:solidFill>
                  <a:srgbClr val="000000"/>
                </a:solidFill>
                <a:latin typeface="Calibri"/>
                <a:ea typeface="Times New Roman" panose="02020603050405020304" pitchFamily="18" charset="0"/>
                <a:cs typeface="Calibri"/>
              </a:rPr>
              <a:t>Isolés</a:t>
            </a:r>
            <a:r>
              <a:rPr lang="en-US" b="1" dirty="0">
                <a:solidFill>
                  <a:srgbClr val="000000"/>
                </a:solidFill>
                <a:latin typeface="Calibri"/>
                <a:ea typeface="Times New Roman" panose="02020603050405020304" pitchFamily="18" charset="0"/>
                <a:cs typeface="Calibri"/>
              </a:rPr>
              <a:t> (PTI)</a:t>
            </a:r>
            <a:endParaRPr lang="en-US" dirty="0">
              <a:solidFill>
                <a:srgbClr val="000000"/>
              </a:solidFill>
              <a:latin typeface="Calibri"/>
              <a:ea typeface="Calibri" panose="020F0502020204030204" pitchFamily="34" charset="0"/>
              <a:cs typeface="Calibri"/>
            </a:endParaRPr>
          </a:p>
          <a:p>
            <a:r>
              <a:rPr lang="en-US" dirty="0">
                <a:solidFill>
                  <a:srgbClr val="000000"/>
                </a:solidFill>
                <a:latin typeface="Calibri"/>
                <a:ea typeface="Times New Roman" panose="02020603050405020304" pitchFamily="18" charset="0"/>
                <a:cs typeface="Calibri"/>
              </a:rPr>
              <a:t>Un parc de 10 PTI </a:t>
            </a:r>
            <a:r>
              <a:rPr lang="en-US" dirty="0" err="1">
                <a:solidFill>
                  <a:srgbClr val="000000"/>
                </a:solidFill>
                <a:latin typeface="Calibri"/>
                <a:ea typeface="Times New Roman" panose="02020603050405020304" pitchFamily="18" charset="0"/>
                <a:cs typeface="Calibri"/>
              </a:rPr>
              <a:t>est</a:t>
            </a:r>
            <a:r>
              <a:rPr lang="en-US" dirty="0">
                <a:solidFill>
                  <a:srgbClr val="000000"/>
                </a:solidFill>
                <a:latin typeface="Calibri"/>
                <a:ea typeface="Times New Roman" panose="02020603050405020304" pitchFamily="18" charset="0"/>
                <a:cs typeface="Calibri"/>
              </a:rPr>
              <a:t> </a:t>
            </a:r>
            <a:r>
              <a:rPr lang="en-US" dirty="0" err="1">
                <a:solidFill>
                  <a:srgbClr val="000000"/>
                </a:solidFill>
                <a:latin typeface="Calibri"/>
                <a:ea typeface="Times New Roman" panose="02020603050405020304" pitchFamily="18" charset="0"/>
                <a:cs typeface="Calibri"/>
              </a:rPr>
              <a:t>présent</a:t>
            </a:r>
            <a:r>
              <a:rPr lang="en-US" dirty="0">
                <a:solidFill>
                  <a:srgbClr val="000000"/>
                </a:solidFill>
                <a:latin typeface="Calibri"/>
                <a:ea typeface="Times New Roman" panose="02020603050405020304" pitchFamily="18" charset="0"/>
                <a:cs typeface="Calibri"/>
              </a:rPr>
              <a:t> au PC </a:t>
            </a:r>
            <a:r>
              <a:rPr lang="en-US" dirty="0" err="1">
                <a:solidFill>
                  <a:srgbClr val="000000"/>
                </a:solidFill>
                <a:latin typeface="Calibri"/>
                <a:ea typeface="Times New Roman" panose="02020603050405020304" pitchFamily="18" charset="0"/>
                <a:cs typeface="Calibri"/>
              </a:rPr>
              <a:t>sécurité</a:t>
            </a:r>
            <a:r>
              <a:rPr lang="en-US" dirty="0">
                <a:solidFill>
                  <a:srgbClr val="000000"/>
                </a:solidFill>
                <a:latin typeface="Calibri"/>
                <a:ea typeface="Times New Roman" panose="02020603050405020304" pitchFamily="18" charset="0"/>
                <a:cs typeface="Calibri"/>
              </a:rPr>
              <a:t>. Une information sur </a:t>
            </a:r>
            <a:r>
              <a:rPr lang="en-US" dirty="0" err="1">
                <a:solidFill>
                  <a:srgbClr val="000000"/>
                </a:solidFill>
                <a:latin typeface="Calibri"/>
                <a:ea typeface="Times New Roman" panose="02020603050405020304" pitchFamily="18" charset="0"/>
                <a:cs typeface="Calibri"/>
              </a:rPr>
              <a:t>leur</a:t>
            </a:r>
            <a:r>
              <a:rPr lang="en-US" dirty="0">
                <a:solidFill>
                  <a:srgbClr val="000000"/>
                </a:solidFill>
                <a:latin typeface="Calibri"/>
                <a:ea typeface="Times New Roman" panose="02020603050405020304" pitchFamily="18" charset="0"/>
                <a:cs typeface="Calibri"/>
              </a:rPr>
              <a:t> </a:t>
            </a:r>
            <a:r>
              <a:rPr lang="en-US" dirty="0" err="1">
                <a:solidFill>
                  <a:srgbClr val="000000"/>
                </a:solidFill>
                <a:latin typeface="Calibri"/>
                <a:ea typeface="Times New Roman" panose="02020603050405020304" pitchFamily="18" charset="0"/>
                <a:cs typeface="Calibri"/>
              </a:rPr>
              <a:t>utilisation</a:t>
            </a:r>
            <a:r>
              <a:rPr lang="en-US" dirty="0">
                <a:solidFill>
                  <a:srgbClr val="000000"/>
                </a:solidFill>
                <a:latin typeface="Calibri"/>
                <a:ea typeface="Times New Roman" panose="02020603050405020304" pitchFamily="18" charset="0"/>
                <a:cs typeface="Calibri"/>
              </a:rPr>
              <a:t> sera </a:t>
            </a:r>
            <a:r>
              <a:rPr lang="en-US" dirty="0" err="1">
                <a:solidFill>
                  <a:srgbClr val="000000"/>
                </a:solidFill>
                <a:latin typeface="Calibri"/>
                <a:ea typeface="Times New Roman" panose="02020603050405020304" pitchFamily="18" charset="0"/>
                <a:cs typeface="Calibri"/>
              </a:rPr>
              <a:t>réalisée</a:t>
            </a:r>
            <a:r>
              <a:rPr lang="en-US" dirty="0">
                <a:solidFill>
                  <a:srgbClr val="000000"/>
                </a:solidFill>
                <a:latin typeface="Calibri"/>
                <a:ea typeface="Times New Roman" panose="02020603050405020304" pitchFamily="18" charset="0"/>
                <a:cs typeface="Calibri"/>
              </a:rPr>
              <a:t>  </a:t>
            </a:r>
            <a:r>
              <a:rPr lang="en-US" dirty="0" err="1">
                <a:solidFill>
                  <a:srgbClr val="000000"/>
                </a:solidFill>
                <a:latin typeface="Calibri"/>
                <a:ea typeface="Times New Roman" panose="02020603050405020304" pitchFamily="18" charset="0"/>
                <a:cs typeface="Calibri"/>
              </a:rPr>
              <a:t>lors</a:t>
            </a:r>
            <a:r>
              <a:rPr lang="en-US" dirty="0">
                <a:solidFill>
                  <a:srgbClr val="000000"/>
                </a:solidFill>
                <a:latin typeface="Calibri"/>
                <a:ea typeface="Times New Roman" panose="02020603050405020304" pitchFamily="18" charset="0"/>
                <a:cs typeface="Calibri"/>
              </a:rPr>
              <a:t> de la remise des </a:t>
            </a:r>
            <a:r>
              <a:rPr lang="en-US" dirty="0" err="1">
                <a:solidFill>
                  <a:srgbClr val="000000"/>
                </a:solidFill>
                <a:latin typeface="Calibri"/>
                <a:ea typeface="Times New Roman" panose="02020603050405020304" pitchFamily="18" charset="0"/>
                <a:cs typeface="Calibri"/>
              </a:rPr>
              <a:t>appareils</a:t>
            </a:r>
            <a:r>
              <a:rPr lang="en-US" dirty="0">
                <a:solidFill>
                  <a:srgbClr val="000000"/>
                </a:solidFill>
                <a:latin typeface="Calibri"/>
                <a:ea typeface="Times New Roman" panose="02020603050405020304" pitchFamily="18" charset="0"/>
                <a:cs typeface="Calibri"/>
              </a:rPr>
              <a:t>.</a:t>
            </a:r>
            <a:endParaRPr lang="en-US" dirty="0">
              <a:solidFill>
                <a:srgbClr val="000000"/>
              </a:solidFill>
              <a:latin typeface="Calibri"/>
              <a:ea typeface="Calibri" panose="020F0502020204030204" pitchFamily="34" charset="0"/>
              <a:cs typeface="Calibri"/>
            </a:endParaRPr>
          </a:p>
          <a:p>
            <a:pPr>
              <a:spcAft>
                <a:spcPts val="0"/>
              </a:spcAft>
            </a:pPr>
            <a:endParaRPr lang="en-US" dirty="0">
              <a:latin typeface="Calibri"/>
              <a:ea typeface="Calibri" panose="020F0502020204030204" pitchFamily="34" charset="0"/>
              <a:cs typeface="Calibri"/>
            </a:endParaRPr>
          </a:p>
          <a:p>
            <a:pPr indent="-228600">
              <a:spcAft>
                <a:spcPts val="0"/>
              </a:spcAft>
            </a:pPr>
            <a:r>
              <a:rPr lang="en-US" dirty="0">
                <a:solidFill>
                  <a:srgbClr val="000000"/>
                </a:solidFill>
                <a:latin typeface="Calibri"/>
                <a:ea typeface="Times New Roman" panose="02020603050405020304" pitchFamily="18" charset="0"/>
                <a:cs typeface="Calibri"/>
              </a:rPr>
              <a:t>-</a:t>
            </a:r>
            <a:r>
              <a:rPr lang="en-US" sz="800" dirty="0">
                <a:solidFill>
                  <a:srgbClr val="000000"/>
                </a:solidFill>
                <a:latin typeface="Calibri"/>
                <a:ea typeface="Times New Roman" panose="02020603050405020304" pitchFamily="18" charset="0"/>
                <a:cs typeface="Calibri"/>
              </a:rPr>
              <a:t>        </a:t>
            </a:r>
            <a:r>
              <a:rPr lang="en-US" b="1" dirty="0">
                <a:solidFill>
                  <a:srgbClr val="000000"/>
                </a:solidFill>
                <a:latin typeface="Calibri"/>
                <a:ea typeface="Times New Roman" panose="02020603050405020304" pitchFamily="18" charset="0"/>
                <a:cs typeface="Calibri"/>
              </a:rPr>
              <a:t>Armoires à </a:t>
            </a:r>
            <a:r>
              <a:rPr lang="en-US" b="1" dirty="0" err="1">
                <a:solidFill>
                  <a:srgbClr val="000000"/>
                </a:solidFill>
                <a:latin typeface="Calibri"/>
                <a:ea typeface="Times New Roman" panose="02020603050405020304" pitchFamily="18" charset="0"/>
                <a:cs typeface="Calibri"/>
              </a:rPr>
              <a:t>pharmacie</a:t>
            </a:r>
            <a:r>
              <a:rPr lang="en-US" b="1" dirty="0">
                <a:solidFill>
                  <a:srgbClr val="000000"/>
                </a:solidFill>
                <a:latin typeface="Calibri"/>
                <a:ea typeface="Times New Roman" panose="02020603050405020304" pitchFamily="18" charset="0"/>
                <a:cs typeface="Calibri"/>
              </a:rPr>
              <a:t> (Campus)</a:t>
            </a:r>
            <a:endParaRPr lang="en-US" dirty="0">
              <a:solidFill>
                <a:srgbClr val="000000"/>
              </a:solidFill>
              <a:latin typeface="Calibri"/>
              <a:ea typeface="Calibri" panose="020F0502020204030204" pitchFamily="34" charset="0"/>
              <a:cs typeface="Calibri"/>
            </a:endParaRPr>
          </a:p>
          <a:p>
            <a:pPr>
              <a:spcAft>
                <a:spcPts val="0"/>
              </a:spcAft>
            </a:pPr>
            <a:r>
              <a:rPr lang="en-US" dirty="0" err="1">
                <a:solidFill>
                  <a:srgbClr val="000000"/>
                </a:solidFill>
                <a:latin typeface="Calibri"/>
                <a:ea typeface="Times New Roman" panose="02020603050405020304" pitchFamily="18" charset="0"/>
                <a:cs typeface="Calibri"/>
              </a:rPr>
              <a:t>Elles</a:t>
            </a:r>
            <a:r>
              <a:rPr lang="en-US" dirty="0">
                <a:solidFill>
                  <a:srgbClr val="000000"/>
                </a:solidFill>
                <a:latin typeface="Calibri"/>
                <a:ea typeface="Times New Roman" panose="02020603050405020304" pitchFamily="18" charset="0"/>
                <a:cs typeface="Calibri"/>
              </a:rPr>
              <a:t> </a:t>
            </a:r>
            <a:r>
              <a:rPr lang="en-US" dirty="0" err="1">
                <a:solidFill>
                  <a:srgbClr val="000000"/>
                </a:solidFill>
                <a:latin typeface="Calibri"/>
                <a:ea typeface="Times New Roman" panose="02020603050405020304" pitchFamily="18" charset="0"/>
                <a:cs typeface="Calibri"/>
              </a:rPr>
              <a:t>sont</a:t>
            </a:r>
            <a:r>
              <a:rPr lang="en-US" dirty="0">
                <a:solidFill>
                  <a:srgbClr val="000000"/>
                </a:solidFill>
                <a:latin typeface="Calibri"/>
                <a:ea typeface="Times New Roman" panose="02020603050405020304" pitchFamily="18" charset="0"/>
                <a:cs typeface="Calibri"/>
              </a:rPr>
              <a:t> </a:t>
            </a:r>
            <a:r>
              <a:rPr lang="en-US" dirty="0" err="1">
                <a:solidFill>
                  <a:srgbClr val="000000"/>
                </a:solidFill>
                <a:latin typeface="Calibri"/>
                <a:ea typeface="Times New Roman" panose="02020603050405020304" pitchFamily="18" charset="0"/>
                <a:cs typeface="Calibri"/>
              </a:rPr>
              <a:t>positionnées</a:t>
            </a:r>
            <a:r>
              <a:rPr lang="en-US" dirty="0">
                <a:solidFill>
                  <a:srgbClr val="000000"/>
                </a:solidFill>
                <a:latin typeface="Calibri"/>
                <a:ea typeface="Times New Roman" panose="02020603050405020304" pitchFamily="18" charset="0"/>
                <a:cs typeface="Calibri"/>
              </a:rPr>
              <a:t> à </a:t>
            </a:r>
            <a:r>
              <a:rPr lang="en-US" dirty="0" err="1">
                <a:solidFill>
                  <a:srgbClr val="000000"/>
                </a:solidFill>
                <a:latin typeface="Calibri"/>
                <a:ea typeface="Times New Roman" panose="02020603050405020304" pitchFamily="18" charset="0"/>
                <a:cs typeface="Calibri"/>
              </a:rPr>
              <a:t>côté</a:t>
            </a:r>
            <a:r>
              <a:rPr lang="en-US" dirty="0">
                <a:solidFill>
                  <a:srgbClr val="000000"/>
                </a:solidFill>
                <a:latin typeface="Calibri"/>
                <a:ea typeface="Times New Roman" panose="02020603050405020304" pitchFamily="18" charset="0"/>
                <a:cs typeface="Calibri"/>
              </a:rPr>
              <a:t> des </a:t>
            </a:r>
            <a:r>
              <a:rPr lang="en-US" dirty="0" err="1">
                <a:solidFill>
                  <a:srgbClr val="000000"/>
                </a:solidFill>
                <a:latin typeface="Calibri"/>
                <a:ea typeface="Times New Roman" panose="02020603050405020304" pitchFamily="18" charset="0"/>
                <a:cs typeface="Calibri"/>
              </a:rPr>
              <a:t>défibrillateurs</a:t>
            </a:r>
            <a:r>
              <a:rPr lang="en-US" dirty="0">
                <a:solidFill>
                  <a:srgbClr val="000000"/>
                </a:solidFill>
                <a:latin typeface="Calibri"/>
                <a:ea typeface="Times New Roman" panose="02020603050405020304" pitchFamily="18" charset="0"/>
                <a:cs typeface="Calibri"/>
              </a:rPr>
              <a:t> à </a:t>
            </a:r>
            <a:r>
              <a:rPr lang="en-US" dirty="0" err="1">
                <a:solidFill>
                  <a:srgbClr val="000000"/>
                </a:solidFill>
                <a:latin typeface="Calibri"/>
                <a:ea typeface="Times New Roman" panose="02020603050405020304" pitchFamily="18" charset="0"/>
                <a:cs typeface="Calibri"/>
              </a:rPr>
              <a:t>l'entrée</a:t>
            </a:r>
            <a:r>
              <a:rPr lang="en-US" dirty="0">
                <a:solidFill>
                  <a:srgbClr val="000000"/>
                </a:solidFill>
                <a:latin typeface="Calibri"/>
                <a:ea typeface="Times New Roman" panose="02020603050405020304" pitchFamily="18" charset="0"/>
                <a:cs typeface="Calibri"/>
              </a:rPr>
              <a:t> de </a:t>
            </a:r>
            <a:r>
              <a:rPr lang="en-US" dirty="0" err="1">
                <a:solidFill>
                  <a:srgbClr val="000000"/>
                </a:solidFill>
                <a:latin typeface="Calibri"/>
                <a:ea typeface="Times New Roman" panose="02020603050405020304" pitchFamily="18" charset="0"/>
                <a:cs typeface="Calibri"/>
              </a:rPr>
              <a:t>chaque</a:t>
            </a:r>
            <a:r>
              <a:rPr lang="en-US" dirty="0">
                <a:solidFill>
                  <a:srgbClr val="000000"/>
                </a:solidFill>
                <a:latin typeface="Calibri"/>
                <a:ea typeface="Times New Roman" panose="02020603050405020304" pitchFamily="18" charset="0"/>
                <a:cs typeface="Calibri"/>
              </a:rPr>
              <a:t> </a:t>
            </a:r>
            <a:r>
              <a:rPr lang="en-US" dirty="0" err="1">
                <a:solidFill>
                  <a:srgbClr val="000000"/>
                </a:solidFill>
                <a:latin typeface="Calibri"/>
                <a:ea typeface="Times New Roman" panose="02020603050405020304" pitchFamily="18" charset="0"/>
                <a:cs typeface="Calibri"/>
              </a:rPr>
              <a:t>bâtiment</a:t>
            </a:r>
            <a:r>
              <a:rPr lang="en-US" dirty="0">
                <a:solidFill>
                  <a:srgbClr val="000000"/>
                </a:solidFill>
                <a:latin typeface="Calibri"/>
                <a:ea typeface="Times New Roman" panose="02020603050405020304" pitchFamily="18" charset="0"/>
                <a:cs typeface="Calibri"/>
              </a:rPr>
              <a:t>.</a:t>
            </a:r>
            <a:endParaRPr lang="en-US" dirty="0">
              <a:solidFill>
                <a:srgbClr val="000000"/>
              </a:solidFill>
              <a:latin typeface="Calibri"/>
              <a:ea typeface="Calibri" panose="020F0502020204030204" pitchFamily="34" charset="0"/>
              <a:cs typeface="Calibri"/>
            </a:endParaRPr>
          </a:p>
          <a:p>
            <a:pPr>
              <a:spcAft>
                <a:spcPts val="0"/>
              </a:spcAft>
            </a:pPr>
            <a:endParaRPr lang="en-US" dirty="0">
              <a:latin typeface="Calibri"/>
              <a:ea typeface="Calibri" panose="020F0502020204030204" pitchFamily="34" charset="0"/>
              <a:cs typeface="Calibri"/>
            </a:endParaRPr>
          </a:p>
          <a:p>
            <a:pPr indent="-228600">
              <a:spcAft>
                <a:spcPts val="0"/>
              </a:spcAft>
            </a:pPr>
            <a:r>
              <a:rPr lang="en-US" dirty="0">
                <a:solidFill>
                  <a:srgbClr val="000000"/>
                </a:solidFill>
                <a:latin typeface="Calibri"/>
                <a:ea typeface="Times New Roman" panose="02020603050405020304" pitchFamily="18" charset="0"/>
                <a:cs typeface="Calibri"/>
              </a:rPr>
              <a:t>-</a:t>
            </a:r>
            <a:r>
              <a:rPr lang="en-US" sz="800" dirty="0">
                <a:solidFill>
                  <a:srgbClr val="000000"/>
                </a:solidFill>
                <a:latin typeface="Calibri"/>
                <a:ea typeface="Times New Roman" panose="02020603050405020304" pitchFamily="18" charset="0"/>
                <a:cs typeface="Calibri"/>
              </a:rPr>
              <a:t>        </a:t>
            </a:r>
            <a:r>
              <a:rPr lang="en-US" b="1" dirty="0" err="1">
                <a:solidFill>
                  <a:srgbClr val="000000"/>
                </a:solidFill>
                <a:latin typeface="Calibri"/>
                <a:ea typeface="Times New Roman" panose="02020603050405020304" pitchFamily="18" charset="0"/>
                <a:cs typeface="Calibri"/>
              </a:rPr>
              <a:t>Trousses</a:t>
            </a:r>
            <a:r>
              <a:rPr lang="en-US" b="1" dirty="0">
                <a:solidFill>
                  <a:srgbClr val="000000"/>
                </a:solidFill>
                <a:latin typeface="Calibri"/>
                <a:ea typeface="Times New Roman" panose="02020603050405020304" pitchFamily="18" charset="0"/>
                <a:cs typeface="Calibri"/>
              </a:rPr>
              <a:t> de secours (BIOGER)</a:t>
            </a:r>
            <a:endParaRPr lang="en-US" dirty="0">
              <a:solidFill>
                <a:srgbClr val="000000"/>
              </a:solidFill>
              <a:latin typeface="Calibri"/>
              <a:ea typeface="Calibri" panose="020F0502020204030204" pitchFamily="34" charset="0"/>
              <a:cs typeface="Calibri"/>
            </a:endParaRPr>
          </a:p>
          <a:p>
            <a:pPr>
              <a:spcAft>
                <a:spcPts val="0"/>
              </a:spcAft>
            </a:pPr>
            <a:r>
              <a:rPr lang="en-US" dirty="0">
                <a:solidFill>
                  <a:srgbClr val="000000"/>
                </a:solidFill>
                <a:latin typeface="Calibri"/>
                <a:ea typeface="Times New Roman" panose="02020603050405020304" pitchFamily="18" charset="0"/>
                <a:cs typeface="Calibri"/>
              </a:rPr>
              <a:t>Les </a:t>
            </a:r>
            <a:r>
              <a:rPr lang="en-US" dirty="0" err="1">
                <a:solidFill>
                  <a:srgbClr val="000000"/>
                </a:solidFill>
                <a:latin typeface="Calibri"/>
                <a:ea typeface="Times New Roman" panose="02020603050405020304" pitchFamily="18" charset="0"/>
                <a:cs typeface="Calibri"/>
              </a:rPr>
              <a:t>trousses</a:t>
            </a:r>
            <a:r>
              <a:rPr lang="en-US" dirty="0">
                <a:solidFill>
                  <a:srgbClr val="000000"/>
                </a:solidFill>
                <a:latin typeface="Calibri"/>
                <a:ea typeface="Times New Roman" panose="02020603050405020304" pitchFamily="18" charset="0"/>
                <a:cs typeface="Calibri"/>
              </a:rPr>
              <a:t> </a:t>
            </a:r>
            <a:r>
              <a:rPr lang="en-US" dirty="0" err="1">
                <a:solidFill>
                  <a:srgbClr val="000000"/>
                </a:solidFill>
                <a:latin typeface="Calibri"/>
                <a:ea typeface="Times New Roman" panose="02020603050405020304" pitchFamily="18" charset="0"/>
                <a:cs typeface="Calibri"/>
              </a:rPr>
              <a:t>ont</a:t>
            </a:r>
            <a:r>
              <a:rPr lang="en-US" dirty="0">
                <a:solidFill>
                  <a:srgbClr val="000000"/>
                </a:solidFill>
                <a:latin typeface="Calibri"/>
                <a:ea typeface="Times New Roman" panose="02020603050405020304" pitchFamily="18" charset="0"/>
                <a:cs typeface="Calibri"/>
              </a:rPr>
              <a:t> </a:t>
            </a:r>
            <a:r>
              <a:rPr lang="en-US" dirty="0" err="1">
                <a:solidFill>
                  <a:srgbClr val="000000"/>
                </a:solidFill>
                <a:latin typeface="Calibri"/>
                <a:ea typeface="Times New Roman" panose="02020603050405020304" pitchFamily="18" charset="0"/>
                <a:cs typeface="Calibri"/>
              </a:rPr>
              <a:t>été</a:t>
            </a:r>
            <a:r>
              <a:rPr lang="en-US" dirty="0">
                <a:solidFill>
                  <a:srgbClr val="000000"/>
                </a:solidFill>
                <a:latin typeface="Calibri"/>
                <a:ea typeface="Times New Roman" panose="02020603050405020304" pitchFamily="18" charset="0"/>
                <a:cs typeface="Calibri"/>
              </a:rPr>
              <a:t> </a:t>
            </a:r>
            <a:r>
              <a:rPr lang="en-US" dirty="0" err="1">
                <a:solidFill>
                  <a:srgbClr val="000000"/>
                </a:solidFill>
                <a:latin typeface="Calibri"/>
                <a:ea typeface="Times New Roman" panose="02020603050405020304" pitchFamily="18" charset="0"/>
                <a:cs typeface="Calibri"/>
              </a:rPr>
              <a:t>réparties</a:t>
            </a:r>
            <a:r>
              <a:rPr lang="en-US" dirty="0">
                <a:solidFill>
                  <a:srgbClr val="000000"/>
                </a:solidFill>
                <a:latin typeface="Calibri"/>
                <a:ea typeface="Times New Roman" panose="02020603050405020304" pitchFamily="18" charset="0"/>
                <a:cs typeface="Calibri"/>
              </a:rPr>
              <a:t> à </a:t>
            </a:r>
            <a:r>
              <a:rPr lang="en-US" dirty="0" err="1">
                <a:solidFill>
                  <a:srgbClr val="000000"/>
                </a:solidFill>
                <a:latin typeface="Calibri"/>
                <a:ea typeface="Times New Roman" panose="02020603050405020304" pitchFamily="18" charset="0"/>
                <a:cs typeface="Calibri"/>
              </a:rPr>
              <a:t>chaque</a:t>
            </a:r>
            <a:r>
              <a:rPr lang="en-US" dirty="0">
                <a:solidFill>
                  <a:srgbClr val="000000"/>
                </a:solidFill>
                <a:latin typeface="Calibri"/>
                <a:ea typeface="Times New Roman" panose="02020603050405020304" pitchFamily="18" charset="0"/>
                <a:cs typeface="Calibri"/>
              </a:rPr>
              <a:t> </a:t>
            </a:r>
            <a:r>
              <a:rPr lang="en-US" dirty="0" err="1">
                <a:solidFill>
                  <a:srgbClr val="000000"/>
                </a:solidFill>
                <a:latin typeface="Calibri"/>
                <a:ea typeface="Times New Roman" panose="02020603050405020304" pitchFamily="18" charset="0"/>
                <a:cs typeface="Calibri"/>
              </a:rPr>
              <a:t>étage</a:t>
            </a:r>
            <a:r>
              <a:rPr lang="en-US" dirty="0">
                <a:solidFill>
                  <a:srgbClr val="000000"/>
                </a:solidFill>
                <a:latin typeface="Calibri"/>
                <a:ea typeface="Times New Roman" panose="02020603050405020304" pitchFamily="18" charset="0"/>
                <a:cs typeface="Calibri"/>
              </a:rPr>
              <a:t> des </a:t>
            </a:r>
            <a:r>
              <a:rPr lang="en-US" dirty="0" err="1">
                <a:solidFill>
                  <a:srgbClr val="000000"/>
                </a:solidFill>
                <a:latin typeface="Calibri"/>
                <a:ea typeface="Times New Roman" panose="02020603050405020304" pitchFamily="18" charset="0"/>
                <a:cs typeface="Calibri"/>
              </a:rPr>
              <a:t>bâtiments</a:t>
            </a:r>
            <a:r>
              <a:rPr lang="en-US" dirty="0">
                <a:solidFill>
                  <a:srgbClr val="000000"/>
                </a:solidFill>
                <a:latin typeface="Calibri"/>
                <a:ea typeface="Times New Roman" panose="02020603050405020304" pitchFamily="18" charset="0"/>
                <a:cs typeface="Calibri"/>
              </a:rPr>
              <a:t>, </a:t>
            </a:r>
            <a:r>
              <a:rPr lang="en-US" dirty="0" err="1">
                <a:solidFill>
                  <a:srgbClr val="000000"/>
                </a:solidFill>
                <a:latin typeface="Calibri"/>
                <a:ea typeface="Times New Roman" panose="02020603050405020304" pitchFamily="18" charset="0"/>
                <a:cs typeface="Calibri"/>
              </a:rPr>
              <a:t>l'affichage</a:t>
            </a:r>
            <a:r>
              <a:rPr lang="en-US" dirty="0">
                <a:solidFill>
                  <a:srgbClr val="000000"/>
                </a:solidFill>
                <a:latin typeface="Calibri"/>
                <a:ea typeface="Times New Roman" panose="02020603050405020304" pitchFamily="18" charset="0"/>
                <a:cs typeface="Calibri"/>
              </a:rPr>
              <a:t> a </a:t>
            </a:r>
            <a:r>
              <a:rPr lang="en-US" dirty="0" err="1">
                <a:solidFill>
                  <a:srgbClr val="000000"/>
                </a:solidFill>
                <a:latin typeface="Calibri"/>
                <a:ea typeface="Times New Roman" panose="02020603050405020304" pitchFamily="18" charset="0"/>
                <a:cs typeface="Calibri"/>
              </a:rPr>
              <a:t>été</a:t>
            </a:r>
            <a:r>
              <a:rPr lang="en-US" dirty="0">
                <a:solidFill>
                  <a:srgbClr val="000000"/>
                </a:solidFill>
                <a:latin typeface="Calibri"/>
                <a:ea typeface="Times New Roman" panose="02020603050405020304" pitchFamily="18" charset="0"/>
                <a:cs typeface="Calibri"/>
              </a:rPr>
              <a:t> </a:t>
            </a:r>
            <a:r>
              <a:rPr lang="en-US" dirty="0" err="1">
                <a:solidFill>
                  <a:srgbClr val="000000"/>
                </a:solidFill>
                <a:latin typeface="Calibri"/>
                <a:ea typeface="Times New Roman" panose="02020603050405020304" pitchFamily="18" charset="0"/>
                <a:cs typeface="Calibri"/>
              </a:rPr>
              <a:t>réalisé</a:t>
            </a:r>
            <a:r>
              <a:rPr lang="en-US" dirty="0">
                <a:solidFill>
                  <a:srgbClr val="000000"/>
                </a:solidFill>
                <a:latin typeface="Calibri"/>
                <a:ea typeface="Times New Roman" panose="02020603050405020304" pitchFamily="18" charset="0"/>
                <a:cs typeface="Calibri"/>
              </a:rPr>
              <a:t> et des </a:t>
            </a:r>
            <a:r>
              <a:rPr lang="en-US" dirty="0" err="1">
                <a:solidFill>
                  <a:srgbClr val="000000"/>
                </a:solidFill>
                <a:latin typeface="Calibri"/>
                <a:ea typeface="Times New Roman" panose="02020603050405020304" pitchFamily="18" charset="0"/>
                <a:cs typeface="Calibri"/>
              </a:rPr>
              <a:t>référents</a:t>
            </a:r>
            <a:r>
              <a:rPr lang="en-US" dirty="0">
                <a:solidFill>
                  <a:srgbClr val="000000"/>
                </a:solidFill>
                <a:latin typeface="Calibri"/>
                <a:ea typeface="Times New Roman" panose="02020603050405020304" pitchFamily="18" charset="0"/>
                <a:cs typeface="Calibri"/>
              </a:rPr>
              <a:t> </a:t>
            </a:r>
            <a:r>
              <a:rPr lang="en-US" dirty="0" err="1">
                <a:solidFill>
                  <a:srgbClr val="000000"/>
                </a:solidFill>
                <a:latin typeface="Calibri"/>
                <a:ea typeface="Times New Roman" panose="02020603050405020304" pitchFamily="18" charset="0"/>
                <a:cs typeface="Calibri"/>
              </a:rPr>
              <a:t>ont</a:t>
            </a:r>
            <a:r>
              <a:rPr lang="en-US" dirty="0">
                <a:solidFill>
                  <a:srgbClr val="000000"/>
                </a:solidFill>
                <a:latin typeface="Calibri"/>
                <a:ea typeface="Times New Roman" panose="02020603050405020304" pitchFamily="18" charset="0"/>
                <a:cs typeface="Calibri"/>
              </a:rPr>
              <a:t> </a:t>
            </a:r>
            <a:r>
              <a:rPr lang="en-US" dirty="0" err="1">
                <a:solidFill>
                  <a:srgbClr val="000000"/>
                </a:solidFill>
                <a:latin typeface="Calibri"/>
                <a:ea typeface="Times New Roman" panose="02020603050405020304" pitchFamily="18" charset="0"/>
                <a:cs typeface="Calibri"/>
              </a:rPr>
              <a:t>été</a:t>
            </a:r>
            <a:r>
              <a:rPr lang="en-US" dirty="0">
                <a:solidFill>
                  <a:srgbClr val="000000"/>
                </a:solidFill>
                <a:latin typeface="Calibri"/>
                <a:ea typeface="Times New Roman" panose="02020603050405020304" pitchFamily="18" charset="0"/>
                <a:cs typeface="Calibri"/>
              </a:rPr>
              <a:t> mis </a:t>
            </a:r>
            <a:r>
              <a:rPr lang="en-US" dirty="0" err="1">
                <a:solidFill>
                  <a:srgbClr val="000000"/>
                </a:solidFill>
                <a:latin typeface="Calibri"/>
                <a:ea typeface="Times New Roman" panose="02020603050405020304" pitchFamily="18" charset="0"/>
                <a:cs typeface="Calibri"/>
              </a:rPr>
              <a:t>en</a:t>
            </a:r>
            <a:r>
              <a:rPr lang="en-US" dirty="0">
                <a:solidFill>
                  <a:srgbClr val="000000"/>
                </a:solidFill>
                <a:latin typeface="Calibri"/>
                <a:ea typeface="Times New Roman" panose="02020603050405020304" pitchFamily="18" charset="0"/>
                <a:cs typeface="Calibri"/>
              </a:rPr>
              <a:t> place.</a:t>
            </a:r>
            <a:endParaRPr lang="en-US" dirty="0">
              <a:solidFill>
                <a:srgbClr val="000000"/>
              </a:solidFill>
              <a:latin typeface="Calibri"/>
              <a:ea typeface="Calibri" panose="020F0502020204030204" pitchFamily="34" charset="0"/>
              <a:cs typeface="Calibri"/>
            </a:endParaRPr>
          </a:p>
        </p:txBody>
      </p:sp>
    </p:spTree>
    <p:extLst>
      <p:ext uri="{BB962C8B-B14F-4D97-AF65-F5344CB8AC3E}">
        <p14:creationId xmlns:p14="http://schemas.microsoft.com/office/powerpoint/2010/main" val="2921108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766F4FC-D882-45F8-84B1-C11473A37F5A}"/>
              </a:ext>
            </a:extLst>
          </p:cNvPr>
          <p:cNvPicPr>
            <a:picLocks noChangeAspect="1"/>
          </p:cNvPicPr>
          <p:nvPr/>
        </p:nvPicPr>
        <p:blipFill>
          <a:blip r:embed="rId2"/>
          <a:stretch>
            <a:fillRect/>
          </a:stretch>
        </p:blipFill>
        <p:spPr>
          <a:xfrm>
            <a:off x="591701" y="0"/>
            <a:ext cx="7960597" cy="6858000"/>
          </a:xfrm>
          <a:prstGeom prst="rect">
            <a:avLst/>
          </a:prstGeom>
        </p:spPr>
      </p:pic>
      <p:sp>
        <p:nvSpPr>
          <p:cNvPr id="3" name="ZoneTexte 2">
            <a:extLst>
              <a:ext uri="{FF2B5EF4-FFF2-40B4-BE49-F238E27FC236}">
                <a16:creationId xmlns:a16="http://schemas.microsoft.com/office/drawing/2014/main" id="{9BEC60D2-6CDF-4B03-806B-8A658183810F}"/>
              </a:ext>
            </a:extLst>
          </p:cNvPr>
          <p:cNvSpPr txBox="1"/>
          <p:nvPr/>
        </p:nvSpPr>
        <p:spPr>
          <a:xfrm>
            <a:off x="179512" y="188640"/>
            <a:ext cx="1368152" cy="523220"/>
          </a:xfrm>
          <a:prstGeom prst="rect">
            <a:avLst/>
          </a:prstGeom>
          <a:noFill/>
        </p:spPr>
        <p:txBody>
          <a:bodyPr wrap="square" rtlCol="0">
            <a:spAutoFit/>
          </a:bodyPr>
          <a:lstStyle/>
          <a:p>
            <a:pPr algn="ctr"/>
            <a:r>
              <a:rPr lang="fr-FR" sz="2800" dirty="0"/>
              <a:t>3ème</a:t>
            </a:r>
            <a:endParaRPr lang="en-US" sz="2800" dirty="0"/>
          </a:p>
        </p:txBody>
      </p:sp>
      <p:pic>
        <p:nvPicPr>
          <p:cNvPr id="5" name="Image 4">
            <a:extLst>
              <a:ext uri="{FF2B5EF4-FFF2-40B4-BE49-F238E27FC236}">
                <a16:creationId xmlns:a16="http://schemas.microsoft.com/office/drawing/2014/main" id="{5469D052-B899-40F5-B27A-6F360B9F2A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830931" y="3042277"/>
            <a:ext cx="1512168" cy="1133486"/>
          </a:xfrm>
          <a:prstGeom prst="rect">
            <a:avLst/>
          </a:prstGeom>
        </p:spPr>
      </p:pic>
      <p:cxnSp>
        <p:nvCxnSpPr>
          <p:cNvPr id="7" name="Connecteur droit 6">
            <a:extLst>
              <a:ext uri="{FF2B5EF4-FFF2-40B4-BE49-F238E27FC236}">
                <a16:creationId xmlns:a16="http://schemas.microsoft.com/office/drawing/2014/main" id="{D2AF667D-6F87-4C86-9D88-5D2BD5E93AFA}"/>
              </a:ext>
            </a:extLst>
          </p:cNvPr>
          <p:cNvCxnSpPr>
            <a:cxnSpLocks/>
          </p:cNvCxnSpPr>
          <p:nvPr/>
        </p:nvCxnSpPr>
        <p:spPr>
          <a:xfrm flipH="1">
            <a:off x="3995936" y="4365104"/>
            <a:ext cx="3024336" cy="1584176"/>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FBE9EA2A-0551-4CC8-B88C-8B07C5ED8D90}"/>
              </a:ext>
            </a:extLst>
          </p:cNvPr>
          <p:cNvCxnSpPr>
            <a:cxnSpLocks/>
          </p:cNvCxnSpPr>
          <p:nvPr/>
        </p:nvCxnSpPr>
        <p:spPr>
          <a:xfrm flipH="1">
            <a:off x="3635896" y="2852936"/>
            <a:ext cx="3384376" cy="3096344"/>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8695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E746AB3-5D07-4937-9475-13118D0925AF}"/>
              </a:ext>
            </a:extLst>
          </p:cNvPr>
          <p:cNvPicPr>
            <a:picLocks noChangeAspect="1"/>
          </p:cNvPicPr>
          <p:nvPr/>
        </p:nvPicPr>
        <p:blipFill rotWithShape="1">
          <a:blip r:embed="rId2"/>
          <a:srcRect l="21888" r="22766"/>
          <a:stretch/>
        </p:blipFill>
        <p:spPr>
          <a:xfrm>
            <a:off x="1907704" y="0"/>
            <a:ext cx="4536505" cy="6858000"/>
          </a:xfrm>
          <a:prstGeom prst="rect">
            <a:avLst/>
          </a:prstGeom>
        </p:spPr>
      </p:pic>
      <p:pic>
        <p:nvPicPr>
          <p:cNvPr id="5" name="Image 4">
            <a:extLst>
              <a:ext uri="{FF2B5EF4-FFF2-40B4-BE49-F238E27FC236}">
                <a16:creationId xmlns:a16="http://schemas.microsoft.com/office/drawing/2014/main" id="{4ECC7780-64AD-4ECD-ABA2-446FED6743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9120" y="4077722"/>
            <a:ext cx="2305556" cy="1728192"/>
          </a:xfrm>
          <a:prstGeom prst="rect">
            <a:avLst/>
          </a:prstGeom>
        </p:spPr>
      </p:pic>
      <p:pic>
        <p:nvPicPr>
          <p:cNvPr id="7" name="Image 6">
            <a:extLst>
              <a:ext uri="{FF2B5EF4-FFF2-40B4-BE49-F238E27FC236}">
                <a16:creationId xmlns:a16="http://schemas.microsoft.com/office/drawing/2014/main" id="{8C3F2842-4AB0-4D3A-B7FB-EBCD945823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651614" y="1181487"/>
            <a:ext cx="2753542" cy="2063992"/>
          </a:xfrm>
          <a:prstGeom prst="rect">
            <a:avLst/>
          </a:prstGeom>
        </p:spPr>
      </p:pic>
      <p:cxnSp>
        <p:nvCxnSpPr>
          <p:cNvPr id="8" name="Connecteur droit 7">
            <a:extLst>
              <a:ext uri="{FF2B5EF4-FFF2-40B4-BE49-F238E27FC236}">
                <a16:creationId xmlns:a16="http://schemas.microsoft.com/office/drawing/2014/main" id="{B80B55A6-6F40-4CF4-B061-82D88B8073B2}"/>
              </a:ext>
            </a:extLst>
          </p:cNvPr>
          <p:cNvCxnSpPr>
            <a:cxnSpLocks/>
          </p:cNvCxnSpPr>
          <p:nvPr/>
        </p:nvCxnSpPr>
        <p:spPr>
          <a:xfrm flipH="1">
            <a:off x="1943734" y="3590254"/>
            <a:ext cx="1260114" cy="2504342"/>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635E7E79-AF8A-4138-B881-56750A7887B3}"/>
              </a:ext>
            </a:extLst>
          </p:cNvPr>
          <p:cNvCxnSpPr>
            <a:cxnSpLocks/>
          </p:cNvCxnSpPr>
          <p:nvPr/>
        </p:nvCxnSpPr>
        <p:spPr>
          <a:xfrm flipH="1">
            <a:off x="1907704" y="3590254"/>
            <a:ext cx="1296144" cy="198786"/>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3F5A6CB3-BC41-4607-82ED-4E3F967F7302}"/>
              </a:ext>
            </a:extLst>
          </p:cNvPr>
          <p:cNvCxnSpPr>
            <a:cxnSpLocks/>
          </p:cNvCxnSpPr>
          <p:nvPr/>
        </p:nvCxnSpPr>
        <p:spPr>
          <a:xfrm flipH="1">
            <a:off x="6156176" y="836712"/>
            <a:ext cx="827586" cy="72008"/>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046F3619-9F52-412B-883E-4657FFDA8CBE}"/>
              </a:ext>
            </a:extLst>
          </p:cNvPr>
          <p:cNvCxnSpPr>
            <a:cxnSpLocks/>
          </p:cNvCxnSpPr>
          <p:nvPr/>
        </p:nvCxnSpPr>
        <p:spPr>
          <a:xfrm flipH="1" flipV="1">
            <a:off x="6156176" y="908720"/>
            <a:ext cx="844094" cy="2681534"/>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4" name="ZoneTexte 2">
            <a:extLst>
              <a:ext uri="{FF2B5EF4-FFF2-40B4-BE49-F238E27FC236}">
                <a16:creationId xmlns:a16="http://schemas.microsoft.com/office/drawing/2014/main" id="{B5C1BD09-151D-4DD4-A0FC-E645C103F8DB}"/>
              </a:ext>
            </a:extLst>
          </p:cNvPr>
          <p:cNvSpPr txBox="1"/>
          <p:nvPr/>
        </p:nvSpPr>
        <p:spPr>
          <a:xfrm>
            <a:off x="179511" y="188640"/>
            <a:ext cx="1368152" cy="523220"/>
          </a:xfrm>
          <a:prstGeom prst="rect">
            <a:avLst/>
          </a:prstGeom>
          <a:noFill/>
        </p:spPr>
        <p:txBody>
          <a:bodyPr wrap="square" rtlCol="0" anchor="t">
            <a:spAutoFit/>
          </a:bodyPr>
          <a:lstStyle/>
          <a:p>
            <a:pPr algn="ctr"/>
            <a:r>
              <a:rPr lang="fr-FR" sz="2800" dirty="0"/>
              <a:t>4ème</a:t>
            </a:r>
            <a:endParaRPr lang="fr-FR" sz="2800" dirty="0">
              <a:cs typeface="Calibri"/>
            </a:endParaRPr>
          </a:p>
        </p:txBody>
      </p:sp>
      <p:sp>
        <p:nvSpPr>
          <p:cNvPr id="12" name="ZoneTexte 11">
            <a:extLst>
              <a:ext uri="{FF2B5EF4-FFF2-40B4-BE49-F238E27FC236}">
                <a16:creationId xmlns:a16="http://schemas.microsoft.com/office/drawing/2014/main" id="{FE667F8E-CEC0-4BBE-8834-2D22523A9601}"/>
              </a:ext>
            </a:extLst>
          </p:cNvPr>
          <p:cNvSpPr txBox="1"/>
          <p:nvPr/>
        </p:nvSpPr>
        <p:spPr>
          <a:xfrm>
            <a:off x="107530" y="1066771"/>
            <a:ext cx="1872207" cy="923330"/>
          </a:xfrm>
          <a:prstGeom prst="rect">
            <a:avLst/>
          </a:prstGeom>
          <a:noFill/>
          <a:ln w="19050">
            <a:solidFill>
              <a:srgbClr val="C00000"/>
            </a:solidFill>
          </a:ln>
        </p:spPr>
        <p:txBody>
          <a:bodyPr wrap="square" rtlCol="0">
            <a:spAutoFit/>
          </a:bodyPr>
          <a:lstStyle/>
          <a:p>
            <a:r>
              <a:rPr lang="fr-FR" dirty="0">
                <a:solidFill>
                  <a:srgbClr val="C00000"/>
                </a:solidFill>
              </a:rPr>
              <a:t>Prochainement : SAS 2 </a:t>
            </a:r>
          </a:p>
          <a:p>
            <a:r>
              <a:rPr lang="fr-FR" dirty="0">
                <a:solidFill>
                  <a:srgbClr val="C00000"/>
                </a:solidFill>
              </a:rPr>
              <a:t>zone confinée</a:t>
            </a:r>
          </a:p>
        </p:txBody>
      </p:sp>
      <p:cxnSp>
        <p:nvCxnSpPr>
          <p:cNvPr id="13" name="Connecteur droit 12">
            <a:extLst>
              <a:ext uri="{FF2B5EF4-FFF2-40B4-BE49-F238E27FC236}">
                <a16:creationId xmlns:a16="http://schemas.microsoft.com/office/drawing/2014/main" id="{88800A75-D90F-4E04-AF64-846A94496573}"/>
              </a:ext>
            </a:extLst>
          </p:cNvPr>
          <p:cNvCxnSpPr>
            <a:cxnSpLocks/>
          </p:cNvCxnSpPr>
          <p:nvPr/>
        </p:nvCxnSpPr>
        <p:spPr>
          <a:xfrm flipH="1" flipV="1">
            <a:off x="1331640" y="1990101"/>
            <a:ext cx="1584177" cy="100685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5649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A448AF7-4A26-4FE2-A627-1B113AF56514}"/>
              </a:ext>
            </a:extLst>
          </p:cNvPr>
          <p:cNvPicPr>
            <a:picLocks noChangeAspect="1"/>
          </p:cNvPicPr>
          <p:nvPr/>
        </p:nvPicPr>
        <p:blipFill>
          <a:blip r:embed="rId2"/>
          <a:stretch>
            <a:fillRect/>
          </a:stretch>
        </p:blipFill>
        <p:spPr>
          <a:xfrm>
            <a:off x="275665" y="1421122"/>
            <a:ext cx="8592670" cy="4015756"/>
          </a:xfrm>
          <a:prstGeom prst="rect">
            <a:avLst/>
          </a:prstGeom>
        </p:spPr>
      </p:pic>
      <p:sp>
        <p:nvSpPr>
          <p:cNvPr id="9" name="Titre 1">
            <a:extLst>
              <a:ext uri="{FF2B5EF4-FFF2-40B4-BE49-F238E27FC236}">
                <a16:creationId xmlns:a16="http://schemas.microsoft.com/office/drawing/2014/main" id="{E02D5E21-DA34-4872-9B1C-C256552C1E46}"/>
              </a:ext>
            </a:extLst>
          </p:cNvPr>
          <p:cNvSpPr txBox="1">
            <a:spLocks/>
          </p:cNvSpPr>
          <p:nvPr/>
        </p:nvSpPr>
        <p:spPr>
          <a:xfrm>
            <a:off x="994007" y="295305"/>
            <a:ext cx="7662257" cy="888251"/>
          </a:xfrm>
          <a:prstGeom prst="rect">
            <a:avLst/>
          </a:prstGeom>
        </p:spPr>
        <p:txBody>
          <a:bodyPr anchor="t"/>
          <a:lstStyle>
            <a:lvl1pPr marL="457200" indent="-457200" algn="l" defTabSz="914400" rtl="0" eaLnBrk="1" latinLnBrk="0" hangingPunct="1">
              <a:lnSpc>
                <a:spcPct val="90000"/>
              </a:lnSpc>
              <a:spcBef>
                <a:spcPct val="0"/>
              </a:spcBef>
              <a:buSzPct val="125000"/>
              <a:buFontTx/>
              <a:buBlip>
                <a:blip r:embed="rId3"/>
              </a:buBlip>
              <a:defRPr sz="3000" b="1" kern="1200">
                <a:solidFill>
                  <a:srgbClr val="00A3A6"/>
                </a:solidFill>
                <a:latin typeface="+mj-lt"/>
                <a:ea typeface="+mj-ea"/>
                <a:cs typeface="+mj-cs"/>
              </a:defRPr>
            </a:lvl1pPr>
          </a:lstStyle>
          <a:p>
            <a:pPr marL="0" indent="0">
              <a:buNone/>
            </a:pPr>
            <a:r>
              <a:rPr lang="fr-FR" sz="2800" dirty="0"/>
              <a:t>2 - Fiche Réflexe : assistance à la personne</a:t>
            </a:r>
            <a:endParaRPr lang="en-US" sz="2800" dirty="0"/>
          </a:p>
        </p:txBody>
      </p:sp>
    </p:spTree>
    <p:extLst>
      <p:ext uri="{BB962C8B-B14F-4D97-AF65-F5344CB8AC3E}">
        <p14:creationId xmlns:p14="http://schemas.microsoft.com/office/powerpoint/2010/main" val="2827627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299196" y="6468467"/>
            <a:ext cx="4136900" cy="230832"/>
          </a:xfrm>
          <a:prstGeom prst="rect">
            <a:avLst/>
          </a:prstGeom>
          <a:noFill/>
        </p:spPr>
        <p:txBody>
          <a:bodyPr wrap="square" rtlCol="0">
            <a:spAutoFit/>
          </a:bodyPr>
          <a:lstStyle/>
          <a:p>
            <a:r>
              <a:rPr lang="fr-FR" sz="900" b="1" dirty="0">
                <a:solidFill>
                  <a:srgbClr val="00A3A6"/>
                </a:solidFill>
                <a:latin typeface="Arial" pitchFamily="34" charset="0"/>
                <a:cs typeface="Arial" pitchFamily="34" charset="0"/>
              </a:rPr>
              <a:t>BIOGER / Accueil des nouveaux arrivants </a:t>
            </a:r>
          </a:p>
        </p:txBody>
      </p:sp>
      <p:sp>
        <p:nvSpPr>
          <p:cNvPr id="3" name="ZoneTexte 2">
            <a:extLst>
              <a:ext uri="{FF2B5EF4-FFF2-40B4-BE49-F238E27FC236}">
                <a16:creationId xmlns:a16="http://schemas.microsoft.com/office/drawing/2014/main" id="{67DD92AF-E845-42C0-AC6F-ADF7D302AFA3}"/>
              </a:ext>
            </a:extLst>
          </p:cNvPr>
          <p:cNvSpPr txBox="1"/>
          <p:nvPr/>
        </p:nvSpPr>
        <p:spPr>
          <a:xfrm>
            <a:off x="538999" y="582864"/>
            <a:ext cx="8280920" cy="4770537"/>
          </a:xfrm>
          <a:prstGeom prst="rect">
            <a:avLst/>
          </a:prstGeom>
          <a:noFill/>
        </p:spPr>
        <p:txBody>
          <a:bodyPr wrap="square" rtlCol="0" anchor="t">
            <a:spAutoFit/>
          </a:bodyPr>
          <a:lstStyle/>
          <a:p>
            <a:pPr algn="just"/>
            <a:r>
              <a:rPr lang="fr-FR" sz="1600" b="1" dirty="0"/>
              <a:t>	1. </a:t>
            </a:r>
            <a:r>
              <a:rPr lang="fr-FR" sz="1600" dirty="0"/>
              <a:t>Lors du déclenchement de l’alarme au niveau du PC sécurité et dans la zone concernée, un agent SSIAP est envoyé sur place afin d’effectuer une levée de doute. Le PC sécurité informe un technicien Engie par radio ou téléphone pour qu’il rejoigne le SSIAP envoyé sur place. </a:t>
            </a:r>
            <a:endParaRPr lang="fr-FR" dirty="0"/>
          </a:p>
          <a:p>
            <a:pPr algn="just"/>
            <a:r>
              <a:rPr lang="fr-FR" sz="1600" dirty="0"/>
              <a:t>A l’aide de l’unité de commande manuelle centralisée (UCMC), la fermeture de la zone concernée est actionnée. </a:t>
            </a:r>
          </a:p>
          <a:p>
            <a:pPr algn="just"/>
            <a:r>
              <a:rPr lang="fr-FR" sz="1600" b="1" dirty="0"/>
              <a:t>	2. </a:t>
            </a:r>
            <a:r>
              <a:rPr lang="fr-FR" sz="1600" dirty="0"/>
              <a:t>À l’arrivée sur les lieux, </a:t>
            </a:r>
            <a:r>
              <a:rPr lang="fr-FR" sz="1600" b="1" dirty="0">
                <a:solidFill>
                  <a:srgbClr val="FF0000"/>
                </a:solidFill>
              </a:rPr>
              <a:t>l’agent SSIAP évacue systématiquement et a minima le demi-niveau concerné</a:t>
            </a:r>
            <a:r>
              <a:rPr lang="fr-FR" sz="1600" dirty="0">
                <a:solidFill>
                  <a:srgbClr val="FF0000"/>
                </a:solidFill>
              </a:rPr>
              <a:t>. </a:t>
            </a:r>
            <a:r>
              <a:rPr lang="fr-FR" sz="1600" b="1" dirty="0">
                <a:solidFill>
                  <a:srgbClr val="FF0000"/>
                </a:solidFill>
              </a:rPr>
              <a:t>Le personnel et le public sont évacués soit dans l’autre demi-niveau, soit à l’étage inférieur. </a:t>
            </a:r>
            <a:endParaRPr lang="fr-FR" sz="1600" dirty="0">
              <a:solidFill>
                <a:srgbClr val="FF0000"/>
              </a:solidFill>
              <a:cs typeface="Calibri"/>
            </a:endParaRPr>
          </a:p>
          <a:p>
            <a:pPr algn="just"/>
            <a:r>
              <a:rPr lang="fr-FR" sz="1600" b="1" dirty="0"/>
              <a:t>	3. </a:t>
            </a:r>
            <a:r>
              <a:rPr lang="fr-FR" sz="1600" dirty="0"/>
              <a:t>Sur place, le technicien Engie, équipé de son masque et muni de son détecteur de gaz identifie le type de gaz répandu ainsi que sa teneur. </a:t>
            </a:r>
            <a:endParaRPr lang="fr-FR" sz="1600" dirty="0">
              <a:cs typeface="Calibri"/>
            </a:endParaRPr>
          </a:p>
          <a:p>
            <a:pPr algn="just"/>
            <a:r>
              <a:rPr lang="fr-FR" sz="1600" b="1" dirty="0"/>
              <a:t>	4. </a:t>
            </a:r>
            <a:r>
              <a:rPr lang="fr-FR" sz="1600" dirty="0">
                <a:solidFill>
                  <a:srgbClr val="FF0000"/>
                </a:solidFill>
              </a:rPr>
              <a:t>De façon collégiale, le SSIAP, le technicien Engie et un personnel travaillant dans la zone décident de l’évacuation générale ou pas. </a:t>
            </a:r>
            <a:endParaRPr lang="fr-FR" sz="1600" dirty="0">
              <a:solidFill>
                <a:srgbClr val="FF0000"/>
              </a:solidFill>
              <a:cs typeface="Calibri"/>
            </a:endParaRPr>
          </a:p>
          <a:p>
            <a:pPr algn="just"/>
            <a:r>
              <a:rPr lang="fr-FR" sz="1600" b="1" dirty="0"/>
              <a:t>	5. </a:t>
            </a:r>
            <a:r>
              <a:rPr lang="fr-FR" sz="1600" dirty="0"/>
              <a:t>L’agent SSIAP fait une ronde dans le demi-niveau concerné afin de s’assurer que tout le monde a évacué. </a:t>
            </a:r>
            <a:endParaRPr lang="fr-FR" sz="1600" dirty="0">
              <a:cs typeface="Calibri"/>
            </a:endParaRPr>
          </a:p>
          <a:p>
            <a:pPr algn="just"/>
            <a:r>
              <a:rPr lang="fr-FR" sz="1600" b="1" dirty="0"/>
              <a:t>	6. </a:t>
            </a:r>
            <a:r>
              <a:rPr lang="fr-FR" sz="1600" dirty="0"/>
              <a:t>En fonction du risque indiqué sur le plan spécifique aux gaz, il s’assure qu’il n’y a aucune victime dans le local concerné. </a:t>
            </a:r>
            <a:endParaRPr lang="fr-FR" sz="1600" dirty="0">
              <a:cs typeface="Calibri"/>
            </a:endParaRPr>
          </a:p>
          <a:p>
            <a:pPr algn="just"/>
            <a:r>
              <a:rPr lang="fr-FR" sz="1600" b="1" dirty="0"/>
              <a:t>	7. </a:t>
            </a:r>
            <a:r>
              <a:rPr lang="fr-FR" sz="1600" dirty="0">
                <a:solidFill>
                  <a:srgbClr val="FF0000"/>
                </a:solidFill>
              </a:rPr>
              <a:t>L’agent SSIAP rend compte au PC Sécurité qui prend la décision d’appeler les secours extérieurs et d’évacuer l’ensemble du bâtiment en déclenchant manuellement l’alarme incendie depuis l’UCMC. </a:t>
            </a:r>
          </a:p>
        </p:txBody>
      </p:sp>
      <p:sp>
        <p:nvSpPr>
          <p:cNvPr id="4" name="Titre 1">
            <a:extLst>
              <a:ext uri="{FF2B5EF4-FFF2-40B4-BE49-F238E27FC236}">
                <a16:creationId xmlns:a16="http://schemas.microsoft.com/office/drawing/2014/main" id="{6024736E-8186-4763-AD06-7F9974059445}"/>
              </a:ext>
            </a:extLst>
          </p:cNvPr>
          <p:cNvSpPr txBox="1">
            <a:spLocks/>
          </p:cNvSpPr>
          <p:nvPr/>
        </p:nvSpPr>
        <p:spPr>
          <a:xfrm>
            <a:off x="848331" y="149629"/>
            <a:ext cx="7662257" cy="888251"/>
          </a:xfrm>
          <a:prstGeom prst="rect">
            <a:avLst/>
          </a:prstGeom>
        </p:spPr>
        <p:txBody>
          <a:bodyPr anchor="t"/>
          <a:lstStyle>
            <a:lvl1pPr marL="457200" indent="-457200" algn="l" defTabSz="914400" rtl="0" eaLnBrk="1" latinLnBrk="0" hangingPunct="1">
              <a:lnSpc>
                <a:spcPct val="90000"/>
              </a:lnSpc>
              <a:spcBef>
                <a:spcPct val="0"/>
              </a:spcBef>
              <a:buSzPct val="125000"/>
              <a:buFontTx/>
              <a:buBlip>
                <a:blip r:embed="rId2"/>
              </a:buBlip>
              <a:defRPr sz="3000" b="1" kern="1200">
                <a:solidFill>
                  <a:srgbClr val="00A3A6"/>
                </a:solidFill>
                <a:latin typeface="+mj-lt"/>
                <a:ea typeface="+mj-ea"/>
                <a:cs typeface="+mj-cs"/>
              </a:defRPr>
            </a:lvl1pPr>
          </a:lstStyle>
          <a:p>
            <a:pPr marL="0" indent="0">
              <a:buNone/>
            </a:pPr>
            <a:r>
              <a:rPr lang="fr-FR" sz="2800" dirty="0"/>
              <a:t>3 - Evacuation en cas de fuite de gaz</a:t>
            </a:r>
            <a:endParaRPr lang="fr-FR" sz="2800" b="0" dirty="0"/>
          </a:p>
          <a:p>
            <a:pPr marL="0" indent="0">
              <a:buFontTx/>
              <a:buNone/>
            </a:pPr>
            <a:endParaRPr lang="fr-FR" sz="2800" dirty="0">
              <a:cs typeface="Calibri Light"/>
            </a:endParaRPr>
          </a:p>
        </p:txBody>
      </p:sp>
      <p:sp>
        <p:nvSpPr>
          <p:cNvPr id="6" name="Titre 1">
            <a:extLst>
              <a:ext uri="{FF2B5EF4-FFF2-40B4-BE49-F238E27FC236}">
                <a16:creationId xmlns:a16="http://schemas.microsoft.com/office/drawing/2014/main" id="{4C2F0994-F4AC-4938-A564-4E9AA890449B}"/>
              </a:ext>
            </a:extLst>
          </p:cNvPr>
          <p:cNvSpPr txBox="1">
            <a:spLocks/>
          </p:cNvSpPr>
          <p:nvPr/>
        </p:nvSpPr>
        <p:spPr>
          <a:xfrm>
            <a:off x="848330" y="5238706"/>
            <a:ext cx="7662257" cy="672227"/>
          </a:xfrm>
          <a:prstGeom prst="rect">
            <a:avLst/>
          </a:prstGeom>
        </p:spPr>
        <p:txBody>
          <a:bodyPr anchor="t"/>
          <a:lstStyle>
            <a:lvl1pPr marL="457200" indent="-457200" algn="l" defTabSz="914400" rtl="0" eaLnBrk="1" latinLnBrk="0" hangingPunct="1">
              <a:lnSpc>
                <a:spcPct val="90000"/>
              </a:lnSpc>
              <a:spcBef>
                <a:spcPct val="0"/>
              </a:spcBef>
              <a:buSzPct val="125000"/>
              <a:buFontTx/>
              <a:buBlip>
                <a:blip r:embed="rId2"/>
              </a:buBlip>
              <a:defRPr sz="3000" b="1" kern="1200">
                <a:solidFill>
                  <a:srgbClr val="00A3A6"/>
                </a:solidFill>
                <a:latin typeface="+mj-lt"/>
                <a:ea typeface="+mj-ea"/>
                <a:cs typeface="+mj-cs"/>
              </a:defRPr>
            </a:lvl1pPr>
          </a:lstStyle>
          <a:p>
            <a:pPr marL="0" indent="0">
              <a:buNone/>
            </a:pPr>
            <a:r>
              <a:rPr lang="fr-FR" sz="2800" dirty="0"/>
              <a:t>4 - Evacuation en cas d’incendie</a:t>
            </a:r>
          </a:p>
          <a:p>
            <a:pPr marL="0" indent="0">
              <a:buNone/>
            </a:pPr>
            <a:endParaRPr lang="fr-FR" sz="1600" b="0" dirty="0"/>
          </a:p>
        </p:txBody>
      </p:sp>
    </p:spTree>
    <p:extLst>
      <p:ext uri="{BB962C8B-B14F-4D97-AF65-F5344CB8AC3E}">
        <p14:creationId xmlns:p14="http://schemas.microsoft.com/office/powerpoint/2010/main" val="431895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99196" y="4365104"/>
            <a:ext cx="6768752" cy="1077218"/>
          </a:xfrm>
          <a:prstGeom prst="rect">
            <a:avLst/>
          </a:prstGeom>
          <a:noFill/>
        </p:spPr>
        <p:txBody>
          <a:bodyPr wrap="square" rtlCol="0">
            <a:spAutoFit/>
          </a:bodyPr>
          <a:lstStyle/>
          <a:p>
            <a:r>
              <a:rPr lang="fr-FR" sz="3200" b="1" dirty="0">
                <a:solidFill>
                  <a:srgbClr val="00A3A6"/>
                </a:solidFill>
                <a:latin typeface="Arial" pitchFamily="34" charset="0"/>
                <a:cs typeface="Arial" pitchFamily="34" charset="0"/>
              </a:rPr>
              <a:t>4- Présentation des registres de sécurité</a:t>
            </a:r>
          </a:p>
        </p:txBody>
      </p:sp>
      <p:sp>
        <p:nvSpPr>
          <p:cNvPr id="5" name="ZoneTexte 4"/>
          <p:cNvSpPr txBox="1"/>
          <p:nvPr/>
        </p:nvSpPr>
        <p:spPr>
          <a:xfrm>
            <a:off x="1299196" y="6468467"/>
            <a:ext cx="4136900" cy="230832"/>
          </a:xfrm>
          <a:prstGeom prst="rect">
            <a:avLst/>
          </a:prstGeom>
          <a:noFill/>
        </p:spPr>
        <p:txBody>
          <a:bodyPr wrap="square" rtlCol="0">
            <a:spAutoFit/>
          </a:bodyPr>
          <a:lstStyle/>
          <a:p>
            <a:pPr lvl="0"/>
            <a:r>
              <a:rPr lang="fr-FR" sz="900" b="1" dirty="0">
                <a:solidFill>
                  <a:srgbClr val="00A3A6"/>
                </a:solidFill>
                <a:latin typeface="Arial" pitchFamily="34" charset="0"/>
                <a:cs typeface="Arial" pitchFamily="34" charset="0"/>
              </a:rPr>
              <a:t>BIOGER / Accueil des nouveaux arrivants </a:t>
            </a:r>
          </a:p>
        </p:txBody>
      </p:sp>
      <p:pic>
        <p:nvPicPr>
          <p:cNvPr id="4" name="Image 3">
            <a:extLst>
              <a:ext uri="{FF2B5EF4-FFF2-40B4-BE49-F238E27FC236}">
                <a16:creationId xmlns:a16="http://schemas.microsoft.com/office/drawing/2014/main" id="{396549FC-8DD9-4793-9EB3-4B6D40B27CF6}"/>
              </a:ext>
            </a:extLst>
          </p:cNvPr>
          <p:cNvPicPr>
            <a:picLocks noChangeAspect="1"/>
          </p:cNvPicPr>
          <p:nvPr/>
        </p:nvPicPr>
        <p:blipFill>
          <a:blip r:embed="rId2"/>
          <a:stretch>
            <a:fillRect/>
          </a:stretch>
        </p:blipFill>
        <p:spPr>
          <a:xfrm>
            <a:off x="700087" y="144307"/>
            <a:ext cx="7743825" cy="4248150"/>
          </a:xfrm>
          <a:prstGeom prst="rect">
            <a:avLst/>
          </a:prstGeom>
        </p:spPr>
      </p:pic>
    </p:spTree>
    <p:extLst>
      <p:ext uri="{BB962C8B-B14F-4D97-AF65-F5344CB8AC3E}">
        <p14:creationId xmlns:p14="http://schemas.microsoft.com/office/powerpoint/2010/main" val="10896948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299197" y="6468467"/>
            <a:ext cx="4136900" cy="230832"/>
          </a:xfrm>
          <a:prstGeom prst="rect">
            <a:avLst/>
          </a:prstGeom>
          <a:noFill/>
        </p:spPr>
        <p:txBody>
          <a:bodyPr wrap="square" rtlCol="0">
            <a:spAutoFit/>
          </a:bodyPr>
          <a:lstStyle/>
          <a:p>
            <a:pPr lvl="0"/>
            <a:r>
              <a:rPr lang="fr-FR" sz="900" b="1" dirty="0">
                <a:solidFill>
                  <a:prstClr val="white"/>
                </a:solidFill>
                <a:latin typeface="Arial" pitchFamily="34" charset="0"/>
                <a:cs typeface="Arial" pitchFamily="34" charset="0"/>
              </a:rPr>
              <a:t>BIOGER / Accueil des nouveaux arrivants</a:t>
            </a:r>
            <a:r>
              <a:rPr lang="fr-FR" sz="900" b="1" dirty="0">
                <a:solidFill>
                  <a:srgbClr val="C5DD01"/>
                </a:solidFill>
                <a:latin typeface="Arial" pitchFamily="34" charset="0"/>
                <a:cs typeface="Arial" pitchFamily="34" charset="0"/>
              </a:rPr>
              <a:t> </a:t>
            </a:r>
          </a:p>
        </p:txBody>
      </p:sp>
      <p:sp>
        <p:nvSpPr>
          <p:cNvPr id="8" name="ZoneTexte 7"/>
          <p:cNvSpPr txBox="1"/>
          <p:nvPr/>
        </p:nvSpPr>
        <p:spPr>
          <a:xfrm>
            <a:off x="323528" y="883650"/>
            <a:ext cx="4680277" cy="5416868"/>
          </a:xfrm>
          <a:prstGeom prst="rect">
            <a:avLst/>
          </a:prstGeom>
          <a:noFill/>
        </p:spPr>
        <p:txBody>
          <a:bodyPr wrap="square" rtlCol="0" anchor="t">
            <a:spAutoFit/>
          </a:bodyPr>
          <a:lstStyle/>
          <a:p>
            <a:r>
              <a:rPr lang="fr-FR" sz="1400" dirty="0"/>
              <a:t>Ce registre est mis à la disposition de </a:t>
            </a:r>
            <a:r>
              <a:rPr lang="fr-FR" sz="1400" b="1" dirty="0"/>
              <a:t>tous les agents et étudiants</a:t>
            </a:r>
            <a:r>
              <a:rPr lang="fr-FR" sz="1400" dirty="0"/>
              <a:t>, afin qu’ils y consignent toutes les observations et suggestions relatives à la prévention des risques professionnels et à l’amélioration des conditions de travail. </a:t>
            </a:r>
            <a:endParaRPr lang="en-US" sz="1400" dirty="0"/>
          </a:p>
          <a:p>
            <a:endParaRPr lang="fr-FR" sz="1200" dirty="0">
              <a:latin typeface="Calibri"/>
              <a:cs typeface="Calibri"/>
            </a:endParaRPr>
          </a:p>
          <a:p>
            <a:r>
              <a:rPr lang="fr-FR" sz="1400" dirty="0">
                <a:latin typeface="Calibri"/>
                <a:cs typeface="Calibri"/>
              </a:rPr>
              <a:t>Le registre de santé et sécurité au travail est un document sur lequel il</a:t>
            </a:r>
            <a:r>
              <a:rPr lang="fr-FR" sz="1400" dirty="0">
                <a:cs typeface="Calibri"/>
              </a:rPr>
              <a:t> </a:t>
            </a:r>
            <a:r>
              <a:rPr lang="fr-FR" sz="1400" dirty="0">
                <a:latin typeface="Calibri"/>
                <a:cs typeface="Calibri"/>
              </a:rPr>
              <a:t>est possible de mentionner :</a:t>
            </a:r>
            <a:endParaRPr lang="fr-FR" sz="1400" dirty="0">
              <a:cs typeface="Calibri"/>
            </a:endParaRPr>
          </a:p>
          <a:p>
            <a:r>
              <a:rPr lang="fr-FR" sz="1400" dirty="0">
                <a:latin typeface="Calibri"/>
                <a:cs typeface="Calibri"/>
              </a:rPr>
              <a:t>  - Un risque professionnel observé ou encouru</a:t>
            </a:r>
            <a:endParaRPr lang="fr-FR" sz="1400" dirty="0">
              <a:cs typeface="Calibri"/>
            </a:endParaRPr>
          </a:p>
          <a:p>
            <a:r>
              <a:rPr lang="fr-FR" sz="1400" dirty="0">
                <a:latin typeface="Calibri"/>
                <a:cs typeface="Calibri"/>
              </a:rPr>
              <a:t>  - Un incident vu ou vécu</a:t>
            </a:r>
            <a:endParaRPr lang="fr-FR" sz="1400" dirty="0">
              <a:cs typeface="Calibri"/>
            </a:endParaRPr>
          </a:p>
          <a:p>
            <a:r>
              <a:rPr lang="fr-FR" sz="1400" dirty="0">
                <a:latin typeface="Calibri"/>
                <a:cs typeface="Calibri"/>
              </a:rPr>
              <a:t>  - Un dysfonctionnement d’un élément de sécurité</a:t>
            </a:r>
            <a:endParaRPr lang="fr-FR" sz="1400" dirty="0">
              <a:cs typeface="Calibri"/>
            </a:endParaRPr>
          </a:p>
          <a:p>
            <a:r>
              <a:rPr lang="fr-FR" sz="1400" dirty="0">
                <a:latin typeface="Calibri"/>
                <a:cs typeface="Calibri"/>
              </a:rPr>
              <a:t>  -</a:t>
            </a:r>
            <a:r>
              <a:rPr lang="fr-FR" sz="1400" dirty="0">
                <a:cs typeface="Calibri"/>
              </a:rPr>
              <a:t> </a:t>
            </a:r>
            <a:r>
              <a:rPr lang="fr-FR" sz="1400" dirty="0">
                <a:latin typeface="Calibri"/>
                <a:cs typeface="Calibri"/>
              </a:rPr>
              <a:t>Une suggestion relative à la prévention des risques professionnels et à l’amélioration des conditions de travail...</a:t>
            </a:r>
            <a:endParaRPr lang="fr-FR" sz="1400" dirty="0"/>
          </a:p>
          <a:p>
            <a:pPr>
              <a:buClr>
                <a:srgbClr val="C5DD01"/>
              </a:buClr>
            </a:pPr>
            <a:endParaRPr lang="fr-FR" sz="1400" dirty="0"/>
          </a:p>
          <a:p>
            <a:r>
              <a:rPr lang="fr-FR" sz="1400" dirty="0">
                <a:cs typeface="Calibri"/>
              </a:rPr>
              <a:t>Par exemple :</a:t>
            </a:r>
            <a:endParaRPr lang="fr-FR" sz="1400" dirty="0"/>
          </a:p>
          <a:p>
            <a:pPr lvl="0" indent="-342900">
              <a:spcAft>
                <a:spcPts val="0"/>
              </a:spcAft>
              <a:buFont typeface="+mj-lt"/>
              <a:buAutoNum type="arabicPeriod"/>
            </a:pPr>
            <a:r>
              <a:rPr lang="fr-FR" sz="1400" dirty="0"/>
              <a:t>Les risques d’accidents corporels ou maladies </a:t>
            </a:r>
          </a:p>
          <a:p>
            <a:pPr lvl="0" indent="-342900">
              <a:spcAft>
                <a:spcPts val="0"/>
              </a:spcAft>
              <a:buFont typeface="+mj-lt"/>
              <a:buAutoNum type="arabicPeriod"/>
            </a:pPr>
            <a:r>
              <a:rPr lang="fr-FR" sz="1400" dirty="0"/>
              <a:t>La sécurité (électricité, gaz…)</a:t>
            </a:r>
          </a:p>
          <a:p>
            <a:pPr indent="-342900">
              <a:buFont typeface="+mj-lt"/>
              <a:buAutoNum type="arabicPeriod"/>
            </a:pPr>
            <a:r>
              <a:rPr lang="fr-FR" sz="1400" dirty="0"/>
              <a:t>L'environnement extérieur</a:t>
            </a:r>
            <a:endParaRPr lang="en-US" sz="1400" dirty="0"/>
          </a:p>
          <a:p>
            <a:pPr lvl="0" indent="-342900">
              <a:spcAft>
                <a:spcPts val="0"/>
              </a:spcAft>
              <a:buFont typeface="+mj-lt"/>
              <a:buAutoNum type="arabicPeriod"/>
            </a:pPr>
            <a:r>
              <a:rPr lang="fr-FR" sz="1400" dirty="0"/>
              <a:t>L'environnement intérieur</a:t>
            </a:r>
          </a:p>
          <a:p>
            <a:pPr indent="-342900">
              <a:buFont typeface="+mj-lt"/>
              <a:buAutoNum type="arabicPeriod"/>
            </a:pPr>
            <a:r>
              <a:rPr lang="fr-FR" sz="1400" dirty="0"/>
              <a:t>L'aspect immobilier</a:t>
            </a:r>
            <a:endParaRPr lang="en-US" sz="1400" dirty="0">
              <a:cs typeface="Calibri"/>
            </a:endParaRPr>
          </a:p>
          <a:p>
            <a:pPr indent="-342900">
              <a:buFont typeface="+mj-lt"/>
              <a:buAutoNum type="arabicPeriod"/>
            </a:pPr>
            <a:r>
              <a:rPr lang="fr-FR" sz="1400" dirty="0"/>
              <a:t>Les ambiances de travail </a:t>
            </a:r>
            <a:endParaRPr lang="en-US" sz="1400" dirty="0"/>
          </a:p>
          <a:p>
            <a:pPr indent="-342900">
              <a:buFont typeface="+mj-lt"/>
              <a:buAutoNum type="arabicPeriod"/>
            </a:pPr>
            <a:r>
              <a:rPr lang="fr-FR" sz="1400" dirty="0"/>
              <a:t>L'espace de travail</a:t>
            </a:r>
            <a:endParaRPr lang="en-US" sz="1400" dirty="0"/>
          </a:p>
          <a:p>
            <a:pPr indent="-342900">
              <a:buFont typeface="+mj-lt"/>
              <a:buAutoNum type="arabicPeriod"/>
            </a:pPr>
            <a:r>
              <a:rPr lang="fr-FR" sz="1400" dirty="0"/>
              <a:t>Les charges physiques et les postures</a:t>
            </a:r>
            <a:endParaRPr lang="en-US" sz="1400" dirty="0"/>
          </a:p>
          <a:p>
            <a:pPr indent="-342900">
              <a:buFont typeface="+mj-lt"/>
              <a:buAutoNum type="arabicPeriod"/>
            </a:pPr>
            <a:r>
              <a:rPr lang="fr-FR" sz="1400" dirty="0"/>
              <a:t>Le travail sur écran</a:t>
            </a:r>
            <a:endParaRPr lang="fr-FR" sz="1400" dirty="0">
              <a:cs typeface="Calibri"/>
            </a:endParaRPr>
          </a:p>
          <a:p>
            <a:pPr indent="-342900">
              <a:buFont typeface="+mj-lt"/>
              <a:buAutoNum type="arabicPeriod"/>
            </a:pPr>
            <a:r>
              <a:rPr lang="fr-FR" sz="1400" dirty="0"/>
              <a:t>Risques psycho-sociaux (RPS)</a:t>
            </a:r>
            <a:endParaRPr lang="en-US" sz="1400" dirty="0"/>
          </a:p>
          <a:p>
            <a:pPr>
              <a:buClr>
                <a:srgbClr val="C5DD01"/>
              </a:buClr>
            </a:pPr>
            <a:endParaRPr lang="fr-FR" sz="1200" b="1" dirty="0">
              <a:solidFill>
                <a:srgbClr val="FF0000"/>
              </a:solidFill>
              <a:latin typeface="Arial" pitchFamily="34" charset="0"/>
              <a:cs typeface="Arial" pitchFamily="34" charset="0"/>
            </a:endParaRPr>
          </a:p>
        </p:txBody>
      </p:sp>
      <p:pic>
        <p:nvPicPr>
          <p:cNvPr id="6" name="Image 5">
            <a:extLst>
              <a:ext uri="{FF2B5EF4-FFF2-40B4-BE49-F238E27FC236}">
                <a16:creationId xmlns:a16="http://schemas.microsoft.com/office/drawing/2014/main" id="{703195BC-1971-4D8D-8826-F73D492BFCBE}"/>
              </a:ext>
            </a:extLst>
          </p:cNvPr>
          <p:cNvPicPr>
            <a:picLocks noChangeAspect="1"/>
          </p:cNvPicPr>
          <p:nvPr/>
        </p:nvPicPr>
        <p:blipFill>
          <a:blip r:embed="rId2"/>
          <a:stretch>
            <a:fillRect/>
          </a:stretch>
        </p:blipFill>
        <p:spPr>
          <a:xfrm>
            <a:off x="5076056" y="801850"/>
            <a:ext cx="3988895" cy="5744855"/>
          </a:xfrm>
          <a:prstGeom prst="rect">
            <a:avLst/>
          </a:prstGeom>
        </p:spPr>
      </p:pic>
      <p:sp>
        <p:nvSpPr>
          <p:cNvPr id="7" name="ZoneTexte 6">
            <a:extLst>
              <a:ext uri="{FF2B5EF4-FFF2-40B4-BE49-F238E27FC236}">
                <a16:creationId xmlns:a16="http://schemas.microsoft.com/office/drawing/2014/main" id="{BECC3ED8-61A4-489D-B49F-E89AA5D0BC2B}"/>
              </a:ext>
            </a:extLst>
          </p:cNvPr>
          <p:cNvSpPr txBox="1"/>
          <p:nvPr/>
        </p:nvSpPr>
        <p:spPr>
          <a:xfrm>
            <a:off x="-8108" y="297199"/>
            <a:ext cx="9144000" cy="461665"/>
          </a:xfrm>
          <a:prstGeom prst="rect">
            <a:avLst/>
          </a:prstGeom>
          <a:solidFill>
            <a:schemeClr val="bg1"/>
          </a:solidFill>
        </p:spPr>
        <p:txBody>
          <a:bodyPr wrap="square" rtlCol="0" anchor="t">
            <a:spAutoFit/>
          </a:bodyPr>
          <a:lstStyle/>
          <a:p>
            <a:pPr marL="971550" lvl="1" indent="-514350">
              <a:buFont typeface="+mj-lt"/>
              <a:buAutoNum type="arabicPeriod"/>
            </a:pPr>
            <a:r>
              <a:rPr lang="fr-FR" sz="2400" b="1" dirty="0">
                <a:solidFill>
                  <a:srgbClr val="00A3A6"/>
                </a:solidFill>
                <a:cs typeface="Arial" pitchFamily="34" charset="0"/>
              </a:rPr>
              <a:t>Le registre Santé et Sécurité au Travail (RSST)</a:t>
            </a:r>
          </a:p>
        </p:txBody>
      </p:sp>
      <p:sp>
        <p:nvSpPr>
          <p:cNvPr id="2" name="ZoneTexte 1">
            <a:extLst>
              <a:ext uri="{FF2B5EF4-FFF2-40B4-BE49-F238E27FC236}">
                <a16:creationId xmlns:a16="http://schemas.microsoft.com/office/drawing/2014/main" id="{B8EFA813-C55C-4954-B612-579666D4A3AA}"/>
              </a:ext>
            </a:extLst>
          </p:cNvPr>
          <p:cNvSpPr txBox="1"/>
          <p:nvPr/>
        </p:nvSpPr>
        <p:spPr>
          <a:xfrm>
            <a:off x="575094" y="6158371"/>
            <a:ext cx="4985597" cy="430887"/>
          </a:xfrm>
          <a:prstGeom prst="rect">
            <a:avLst/>
          </a:prstGeom>
          <a:solidFill>
            <a:schemeClr val="bg1"/>
          </a:solidFill>
        </p:spPr>
        <p:txBody>
          <a:bodyPr wrap="square" rtlCol="0">
            <a:spAutoFit/>
          </a:bodyPr>
          <a:lstStyle/>
          <a:p>
            <a:r>
              <a:rPr lang="fr-FR" sz="1100" b="1" dirty="0">
                <a:solidFill>
                  <a:srgbClr val="FF0000"/>
                </a:solidFill>
                <a:latin typeface="Arial" pitchFamily="34" charset="0"/>
                <a:cs typeface="Arial" pitchFamily="34" charset="0"/>
              </a:rPr>
              <a:t>https://prevention.intranet.inrae.fr/documents-et-outils/outils/</a:t>
            </a:r>
            <a:r>
              <a:rPr lang="fr-FR" sz="1100" b="1" dirty="0">
                <a:solidFill>
                  <a:srgbClr val="FF0000"/>
                </a:solidFill>
                <a:latin typeface="Arial"/>
                <a:cs typeface="Arial"/>
              </a:rPr>
              <a:t>registre-sante-securite-au-travail</a:t>
            </a:r>
            <a:endParaRPr lang="fr-FR" sz="1100" b="1" dirty="0"/>
          </a:p>
        </p:txBody>
      </p:sp>
      <p:sp>
        <p:nvSpPr>
          <p:cNvPr id="4" name="Explosion : 14 points 3">
            <a:extLst>
              <a:ext uri="{FF2B5EF4-FFF2-40B4-BE49-F238E27FC236}">
                <a16:creationId xmlns:a16="http://schemas.microsoft.com/office/drawing/2014/main" id="{3C122FA7-E10A-4231-99CD-A154366AF621}"/>
              </a:ext>
            </a:extLst>
          </p:cNvPr>
          <p:cNvSpPr/>
          <p:nvPr/>
        </p:nvSpPr>
        <p:spPr>
          <a:xfrm>
            <a:off x="2411760" y="3861048"/>
            <a:ext cx="4248472" cy="1584176"/>
          </a:xfrm>
          <a:prstGeom prst="irregularSeal2">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dirty="0"/>
              <a:t>Nouveau!</a:t>
            </a:r>
          </a:p>
          <a:p>
            <a:pPr algn="ctr"/>
            <a:r>
              <a:rPr lang="fr-FR" dirty="0"/>
              <a:t>Le RSST est dématérialisé</a:t>
            </a:r>
            <a:endParaRPr lang="en-US" dirty="0"/>
          </a:p>
        </p:txBody>
      </p:sp>
    </p:spTree>
    <p:extLst>
      <p:ext uri="{BB962C8B-B14F-4D97-AF65-F5344CB8AC3E}">
        <p14:creationId xmlns:p14="http://schemas.microsoft.com/office/powerpoint/2010/main" val="3908051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p:cNvPicPr>
            <a:picLocks noChangeAspect="1"/>
          </p:cNvPicPr>
          <p:nvPr/>
        </p:nvPicPr>
        <p:blipFill>
          <a:blip r:embed="rId2"/>
          <a:stretch>
            <a:fillRect/>
          </a:stretch>
        </p:blipFill>
        <p:spPr>
          <a:xfrm>
            <a:off x="1763688" y="3140968"/>
            <a:ext cx="6661910" cy="3510821"/>
          </a:xfrm>
          <a:prstGeom prst="rect">
            <a:avLst/>
          </a:prstGeom>
        </p:spPr>
      </p:pic>
      <p:sp>
        <p:nvSpPr>
          <p:cNvPr id="11" name="ZoneTexte 10"/>
          <p:cNvSpPr txBox="1"/>
          <p:nvPr/>
        </p:nvSpPr>
        <p:spPr>
          <a:xfrm>
            <a:off x="215516" y="764704"/>
            <a:ext cx="8712968" cy="3539430"/>
          </a:xfrm>
          <a:prstGeom prst="rect">
            <a:avLst/>
          </a:prstGeom>
          <a:noFill/>
        </p:spPr>
        <p:txBody>
          <a:bodyPr wrap="square" rtlCol="0" anchor="t">
            <a:spAutoFit/>
          </a:bodyPr>
          <a:lstStyle/>
          <a:p>
            <a:pPr>
              <a:buClr>
                <a:srgbClr val="C5DD01"/>
              </a:buClr>
            </a:pPr>
            <a:r>
              <a:rPr lang="fr-FR" sz="1600" dirty="0">
                <a:solidFill>
                  <a:srgbClr val="000000"/>
                </a:solidFill>
                <a:latin typeface="Calibri"/>
                <a:cs typeface="Calibri"/>
              </a:rPr>
              <a:t>Volet A à remplir à chaque incident / accident </a:t>
            </a:r>
          </a:p>
          <a:p>
            <a:pPr>
              <a:buClr>
                <a:srgbClr val="C5DD01"/>
              </a:buClr>
            </a:pPr>
            <a:r>
              <a:rPr lang="fr-FR" sz="1600" dirty="0">
                <a:solidFill>
                  <a:srgbClr val="000000"/>
                </a:solidFill>
                <a:latin typeface="Calibri"/>
                <a:cs typeface="Calibri"/>
              </a:rPr>
              <a:t>Volet B pour la prise en charge des frais médicaux sous condition de voir un médecin. Demander votre feuille de prise en charge des soins et le certificat d’accompagnement (Selma/DU-AP) titulaire et CDD &gt; 1 an (hors contrats post-doc)</a:t>
            </a:r>
          </a:p>
          <a:p>
            <a:pPr>
              <a:buClr>
                <a:srgbClr val="C5DD01"/>
              </a:buClr>
            </a:pPr>
            <a:r>
              <a:rPr lang="fr-FR" sz="1600" dirty="0">
                <a:solidFill>
                  <a:srgbClr val="000000"/>
                </a:solidFill>
                <a:latin typeface="Calibri"/>
                <a:cs typeface="Calibri"/>
              </a:rPr>
              <a:t>Volet C pour accident de trajet</a:t>
            </a:r>
          </a:p>
          <a:p>
            <a:pPr>
              <a:buClr>
                <a:srgbClr val="C5DD01"/>
              </a:buClr>
            </a:pPr>
            <a:r>
              <a:rPr lang="fr-FR" sz="1600" b="1" dirty="0">
                <a:solidFill>
                  <a:srgbClr val="FF0000"/>
                </a:solidFill>
                <a:latin typeface="Calibri"/>
                <a:cs typeface="Calibri"/>
              </a:rPr>
              <a:t>A faire signer par un AP et DU puis à envoyer par l’AP ou Selma au service prévention</a:t>
            </a:r>
          </a:p>
          <a:p>
            <a:pPr>
              <a:buClr>
                <a:srgbClr val="C5DD01"/>
              </a:buClr>
            </a:pPr>
            <a:endParaRPr lang="fr-FR" sz="1600" b="1" dirty="0">
              <a:solidFill>
                <a:schemeClr val="tx1">
                  <a:lumMod val="50000"/>
                  <a:lumOff val="50000"/>
                </a:schemeClr>
              </a:solidFill>
              <a:latin typeface="Calibri"/>
              <a:cs typeface="Calibri"/>
            </a:endParaRPr>
          </a:p>
          <a:p>
            <a:pPr>
              <a:buClr>
                <a:srgbClr val="C5DD01"/>
              </a:buClr>
            </a:pPr>
            <a:r>
              <a:rPr lang="fr-FR" sz="1600" dirty="0">
                <a:solidFill>
                  <a:srgbClr val="000000"/>
                </a:solidFill>
                <a:latin typeface="Calibri"/>
                <a:cs typeface="Calibri"/>
              </a:rPr>
              <a:t>A côté de la trousse à pharmacie du 4</a:t>
            </a:r>
            <a:r>
              <a:rPr lang="fr-FR" sz="1600" baseline="30000" dirty="0">
                <a:solidFill>
                  <a:srgbClr val="000000"/>
                </a:solidFill>
                <a:latin typeface="Calibri"/>
                <a:cs typeface="Calibri"/>
              </a:rPr>
              <a:t>ème</a:t>
            </a:r>
            <a:r>
              <a:rPr lang="fr-FR" sz="1600" dirty="0">
                <a:solidFill>
                  <a:srgbClr val="000000"/>
                </a:solidFill>
                <a:latin typeface="Calibri"/>
                <a:cs typeface="Calibri"/>
              </a:rPr>
              <a:t> (salle de convivialité) </a:t>
            </a:r>
            <a:r>
              <a:rPr lang="fr-FR" sz="1600" dirty="0">
                <a:solidFill>
                  <a:srgbClr val="FF0000"/>
                </a:solidFill>
                <a:latin typeface="Calibri"/>
                <a:cs typeface="Calibri"/>
              </a:rPr>
              <a:t>ou disponible sur l’intranet du centre et de </a:t>
            </a:r>
            <a:r>
              <a:rPr lang="fr-FR" sz="1600" dirty="0" err="1">
                <a:solidFill>
                  <a:srgbClr val="FF0000"/>
                </a:solidFill>
                <a:latin typeface="Calibri"/>
                <a:cs typeface="Calibri"/>
              </a:rPr>
              <a:t>bioger</a:t>
            </a:r>
            <a:endParaRPr lang="fr-FR" sz="1600" dirty="0">
              <a:solidFill>
                <a:srgbClr val="FF0000"/>
              </a:solidFill>
              <a:latin typeface="Calibri"/>
              <a:cs typeface="Calibri"/>
            </a:endParaRPr>
          </a:p>
          <a:p>
            <a:endParaRPr lang="fr-FR" sz="1600" b="1" dirty="0">
              <a:solidFill>
                <a:srgbClr val="FF0000"/>
              </a:solidFill>
              <a:latin typeface="Calibri"/>
              <a:cs typeface="Calibri"/>
            </a:endParaRPr>
          </a:p>
          <a:p>
            <a:r>
              <a:rPr lang="fr-FR" sz="1600" b="1" dirty="0">
                <a:solidFill>
                  <a:srgbClr val="FF0000"/>
                </a:solidFill>
                <a:latin typeface="Calibri"/>
                <a:cs typeface="Calibri"/>
              </a:rPr>
              <a:t>Déclarer aussi les accidents bénins </a:t>
            </a:r>
            <a:r>
              <a:rPr lang="fr-FR" sz="1600" dirty="0">
                <a:solidFill>
                  <a:srgbClr val="000000"/>
                </a:solidFill>
                <a:latin typeface="Calibri"/>
                <a:cs typeface="Calibri"/>
              </a:rPr>
              <a:t>(= qui n'entraine pas d’arrêt de travail ou de prise en charge médicale)</a:t>
            </a:r>
          </a:p>
          <a:p>
            <a:endParaRPr lang="fr-FR" sz="1600" dirty="0">
              <a:solidFill>
                <a:srgbClr val="000000"/>
              </a:solidFill>
              <a:latin typeface="Calibri"/>
              <a:cs typeface="Calibri"/>
            </a:endParaRPr>
          </a:p>
          <a:p>
            <a:r>
              <a:rPr lang="fr-FR" sz="1600" dirty="0">
                <a:solidFill>
                  <a:srgbClr val="000000"/>
                </a:solidFill>
                <a:latin typeface="Calibri"/>
                <a:cs typeface="Calibri"/>
              </a:rPr>
              <a:t>A déclarer dans les 48h après accident</a:t>
            </a:r>
          </a:p>
        </p:txBody>
      </p:sp>
      <p:sp>
        <p:nvSpPr>
          <p:cNvPr id="9" name="ZoneTexte 8">
            <a:extLst>
              <a:ext uri="{FF2B5EF4-FFF2-40B4-BE49-F238E27FC236}">
                <a16:creationId xmlns:a16="http://schemas.microsoft.com/office/drawing/2014/main" id="{11A63BC2-DFED-47F2-B199-0A6B58099F87}"/>
              </a:ext>
            </a:extLst>
          </p:cNvPr>
          <p:cNvSpPr txBox="1"/>
          <p:nvPr/>
        </p:nvSpPr>
        <p:spPr>
          <a:xfrm>
            <a:off x="0" y="206211"/>
            <a:ext cx="9144000" cy="461665"/>
          </a:xfrm>
          <a:prstGeom prst="rect">
            <a:avLst/>
          </a:prstGeom>
          <a:solidFill>
            <a:schemeClr val="bg1"/>
          </a:solidFill>
        </p:spPr>
        <p:txBody>
          <a:bodyPr wrap="square" rtlCol="0" anchor="t">
            <a:spAutoFit/>
          </a:bodyPr>
          <a:lstStyle/>
          <a:p>
            <a:pPr marL="971550" lvl="1" indent="-514350">
              <a:buFont typeface="+mj-lt"/>
              <a:buAutoNum type="arabicPeriod" startAt="2"/>
            </a:pPr>
            <a:r>
              <a:rPr lang="fr-FR" sz="2400" b="1" dirty="0">
                <a:solidFill>
                  <a:srgbClr val="00A3A6"/>
                </a:solidFill>
                <a:cs typeface="Arial" pitchFamily="34" charset="0"/>
              </a:rPr>
              <a:t>Accident de travail / de trajet</a:t>
            </a:r>
          </a:p>
        </p:txBody>
      </p:sp>
    </p:spTree>
    <p:extLst>
      <p:ext uri="{BB962C8B-B14F-4D97-AF65-F5344CB8AC3E}">
        <p14:creationId xmlns:p14="http://schemas.microsoft.com/office/powerpoint/2010/main" val="4080478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299197" y="6468467"/>
            <a:ext cx="4136900" cy="230832"/>
          </a:xfrm>
          <a:prstGeom prst="rect">
            <a:avLst/>
          </a:prstGeom>
          <a:noFill/>
        </p:spPr>
        <p:txBody>
          <a:bodyPr wrap="square" rtlCol="0">
            <a:spAutoFit/>
          </a:bodyPr>
          <a:lstStyle/>
          <a:p>
            <a:r>
              <a:rPr lang="fr-FR" sz="900" b="1" dirty="0">
                <a:solidFill>
                  <a:schemeClr val="bg1"/>
                </a:solidFill>
                <a:latin typeface="Arial" pitchFamily="34" charset="0"/>
                <a:cs typeface="Arial" pitchFamily="34" charset="0"/>
              </a:rPr>
              <a:t>BIOGER / Accueil des nouveaux arrivants</a:t>
            </a:r>
            <a:endParaRPr lang="fr-FR" sz="900" b="1" dirty="0">
              <a:solidFill>
                <a:srgbClr val="C5DD01"/>
              </a:solidFill>
              <a:latin typeface="Arial" pitchFamily="34" charset="0"/>
              <a:cs typeface="Arial" pitchFamily="34" charset="0"/>
            </a:endParaRPr>
          </a:p>
        </p:txBody>
      </p:sp>
      <p:sp>
        <p:nvSpPr>
          <p:cNvPr id="6" name="ZoneTexte 5"/>
          <p:cNvSpPr txBox="1"/>
          <p:nvPr/>
        </p:nvSpPr>
        <p:spPr>
          <a:xfrm>
            <a:off x="1299196" y="234015"/>
            <a:ext cx="6768752" cy="523220"/>
          </a:xfrm>
          <a:prstGeom prst="rect">
            <a:avLst/>
          </a:prstGeom>
          <a:solidFill>
            <a:schemeClr val="bg1"/>
          </a:solidFill>
        </p:spPr>
        <p:txBody>
          <a:bodyPr wrap="square" rtlCol="0">
            <a:spAutoFit/>
          </a:bodyPr>
          <a:lstStyle/>
          <a:p>
            <a:r>
              <a:rPr lang="fr-FR" sz="2800" b="1" dirty="0">
                <a:solidFill>
                  <a:srgbClr val="00A3A6"/>
                </a:solidFill>
                <a:latin typeface="Arial" pitchFamily="34" charset="0"/>
                <a:cs typeface="Arial" pitchFamily="34" charset="0"/>
              </a:rPr>
              <a:t>1- Prévention dans l’unité</a:t>
            </a:r>
          </a:p>
        </p:txBody>
      </p:sp>
      <p:sp>
        <p:nvSpPr>
          <p:cNvPr id="10" name="ZoneTexte 9"/>
          <p:cNvSpPr txBox="1"/>
          <p:nvPr/>
        </p:nvSpPr>
        <p:spPr>
          <a:xfrm>
            <a:off x="1299197" y="1092348"/>
            <a:ext cx="6873204" cy="338554"/>
          </a:xfrm>
          <a:prstGeom prst="rect">
            <a:avLst/>
          </a:prstGeom>
          <a:solidFill>
            <a:schemeClr val="bg1"/>
          </a:solidFill>
        </p:spPr>
        <p:txBody>
          <a:bodyPr wrap="square" rtlCol="0">
            <a:spAutoFit/>
          </a:bodyPr>
          <a:lstStyle/>
          <a:p>
            <a:r>
              <a:rPr lang="fr-FR" sz="1600" b="1" dirty="0">
                <a:solidFill>
                  <a:srgbClr val="008C8E"/>
                </a:solidFill>
                <a:latin typeface="Arial" pitchFamily="34" charset="0"/>
                <a:cs typeface="Arial" pitchFamily="34" charset="0"/>
              </a:rPr>
              <a:t>1-1 Présentation de l’unité et des risques propres à l’unité</a:t>
            </a:r>
          </a:p>
        </p:txBody>
      </p:sp>
      <p:sp>
        <p:nvSpPr>
          <p:cNvPr id="5" name="Rectangle 4"/>
          <p:cNvSpPr/>
          <p:nvPr/>
        </p:nvSpPr>
        <p:spPr>
          <a:xfrm>
            <a:off x="323528" y="1546427"/>
            <a:ext cx="8064896" cy="2308324"/>
          </a:xfrm>
          <a:prstGeom prst="rect">
            <a:avLst/>
          </a:prstGeom>
        </p:spPr>
        <p:txBody>
          <a:bodyPr wrap="square">
            <a:spAutoFit/>
          </a:bodyPr>
          <a:lstStyle/>
          <a:p>
            <a:pPr marL="285750" lvl="0" indent="-285750">
              <a:buFont typeface="Arial" panose="020B0604020202020204" pitchFamily="34" charset="0"/>
              <a:buChar char="•"/>
            </a:pPr>
            <a:r>
              <a:rPr lang="fr-FR" dirty="0">
                <a:latin typeface="+mj-lt"/>
                <a:cs typeface="Arial" pitchFamily="34" charset="0"/>
              </a:rPr>
              <a:t>Plan du bâtiment</a:t>
            </a:r>
          </a:p>
          <a:p>
            <a:pPr lvl="0"/>
            <a:r>
              <a:rPr lang="fr-FR" dirty="0">
                <a:latin typeface="+mj-lt"/>
                <a:cs typeface="Arial" pitchFamily="34" charset="0"/>
              </a:rPr>
              <a:t> </a:t>
            </a:r>
          </a:p>
          <a:p>
            <a:pPr marL="285750" lvl="0" indent="-285750">
              <a:buFont typeface="Arial" panose="020B0604020202020204" pitchFamily="34" charset="0"/>
              <a:buChar char="•"/>
            </a:pPr>
            <a:r>
              <a:rPr lang="fr-FR" dirty="0">
                <a:latin typeface="+mj-lt"/>
                <a:cs typeface="Arial" pitchFamily="34" charset="0"/>
              </a:rPr>
              <a:t>Zones à risque: zones L3 : C3 et S3; pièce électrophorèse -&gt; présentation par personne référente avant d’y entrer</a:t>
            </a:r>
          </a:p>
          <a:p>
            <a:pPr lvl="0"/>
            <a:endParaRPr lang="fr-FR" dirty="0">
              <a:latin typeface="+mj-lt"/>
              <a:cs typeface="Arial" pitchFamily="34" charset="0"/>
            </a:endParaRPr>
          </a:p>
          <a:p>
            <a:pPr marL="285750" lvl="0" indent="-285750">
              <a:buFont typeface="Arial" panose="020B0604020202020204" pitchFamily="34" charset="0"/>
              <a:buChar char="•"/>
            </a:pPr>
            <a:r>
              <a:rPr lang="fr-FR" dirty="0">
                <a:latin typeface="+mj-lt"/>
                <a:cs typeface="Arial" pitchFamily="34" charset="0"/>
                <a:sym typeface="Wingdings 2"/>
              </a:rPr>
              <a:t>Lorsque vous êtes amené à travailler dans une pièce, demandez à la personne responsable de cette pièce de vous en indiquer les règles de fonctionnement (ex formation BM…).</a:t>
            </a:r>
            <a:r>
              <a:rPr lang="fr-FR" dirty="0">
                <a:cs typeface="Arial" pitchFamily="34" charset="0"/>
                <a:sym typeface="Wingdings 2"/>
              </a:rPr>
              <a:t> </a:t>
            </a:r>
            <a:endParaRPr lang="fr-FR" sz="1600" b="1" dirty="0">
              <a:latin typeface="Arial" pitchFamily="34" charset="0"/>
              <a:cs typeface="Arial" pitchFamily="34" charset="0"/>
            </a:endParaRPr>
          </a:p>
        </p:txBody>
      </p:sp>
    </p:spTree>
    <p:extLst>
      <p:ext uri="{BB962C8B-B14F-4D97-AF65-F5344CB8AC3E}">
        <p14:creationId xmlns:p14="http://schemas.microsoft.com/office/powerpoint/2010/main" val="240343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A42A33F4-2AE9-46AA-8814-957581D7C4CA}"/>
              </a:ext>
            </a:extLst>
          </p:cNvPr>
          <p:cNvSpPr txBox="1"/>
          <p:nvPr/>
        </p:nvSpPr>
        <p:spPr>
          <a:xfrm>
            <a:off x="395536" y="1126968"/>
            <a:ext cx="8568952" cy="2308324"/>
          </a:xfrm>
          <a:prstGeom prst="rect">
            <a:avLst/>
          </a:prstGeom>
          <a:noFill/>
        </p:spPr>
        <p:txBody>
          <a:bodyPr wrap="square" rtlCol="0">
            <a:spAutoFit/>
          </a:bodyPr>
          <a:lstStyle/>
          <a:p>
            <a:pPr>
              <a:buClr>
                <a:srgbClr val="C5DD01"/>
              </a:buClr>
            </a:pPr>
            <a:r>
              <a:rPr lang="fr-FR" sz="1600" b="1" dirty="0">
                <a:solidFill>
                  <a:schemeClr val="tx1">
                    <a:lumMod val="50000"/>
                    <a:lumOff val="50000"/>
                  </a:schemeClr>
                </a:solidFill>
                <a:latin typeface="Calibri"/>
                <a:cs typeface="Calibri"/>
              </a:rPr>
              <a:t>« Tout agent (et tout étudiant) a le droit de se retirer d’une situation de travail dont il estime qu’elle représente un danger grave et imminent pour sa vie ou sa santé »</a:t>
            </a:r>
          </a:p>
          <a:p>
            <a:pPr>
              <a:buClr>
                <a:srgbClr val="C5DD01"/>
              </a:buClr>
            </a:pPr>
            <a:r>
              <a:rPr lang="fr-FR" sz="1600" b="1" dirty="0">
                <a:solidFill>
                  <a:schemeClr val="tx1">
                    <a:lumMod val="50000"/>
                    <a:lumOff val="50000"/>
                  </a:schemeClr>
                </a:solidFill>
                <a:latin typeface="Calibri"/>
                <a:cs typeface="Calibri"/>
              </a:rPr>
              <a:t>Seule ou accompagnée d’un membre du F3SCT, la personne renseigne le registre en précisant les raisons de son retrait. La direction a l’obligation de procéder à une enquête immédiate (procédure détaillée sur l’intranet Prévention de Centre)</a:t>
            </a:r>
          </a:p>
          <a:p>
            <a:pPr>
              <a:buClr>
                <a:srgbClr val="C5DD01"/>
              </a:buClr>
            </a:pPr>
            <a:endParaRPr lang="fr-FR" sz="1600" b="1" dirty="0">
              <a:solidFill>
                <a:schemeClr val="tx1">
                  <a:lumMod val="50000"/>
                  <a:lumOff val="50000"/>
                </a:schemeClr>
              </a:solidFill>
              <a:latin typeface="Calibri"/>
              <a:cs typeface="Calibri"/>
            </a:endParaRPr>
          </a:p>
          <a:p>
            <a:pPr>
              <a:buClr>
                <a:srgbClr val="C5DD01"/>
              </a:buClr>
            </a:pPr>
            <a:r>
              <a:rPr lang="fr-FR" sz="1600" b="1" dirty="0">
                <a:solidFill>
                  <a:schemeClr val="tx1">
                    <a:lumMod val="50000"/>
                    <a:lumOff val="50000"/>
                  </a:schemeClr>
                </a:solidFill>
                <a:latin typeface="Calibri"/>
                <a:cs typeface="Calibri"/>
              </a:rPr>
              <a:t>Pour INRAE, ce registre se trouve dans le bâtiment 10 du site de Versailles, dans le bureau du Président. Il faut passer par son assistance, Sylvie Bouyges, pour prendre RV car elle est en télétravail certains jours.</a:t>
            </a:r>
          </a:p>
        </p:txBody>
      </p:sp>
      <p:sp>
        <p:nvSpPr>
          <p:cNvPr id="8" name="Rectangle 7">
            <a:extLst>
              <a:ext uri="{FF2B5EF4-FFF2-40B4-BE49-F238E27FC236}">
                <a16:creationId xmlns:a16="http://schemas.microsoft.com/office/drawing/2014/main" id="{A172392E-BAB1-48E7-B326-A9C13FCCFA3F}"/>
              </a:ext>
            </a:extLst>
          </p:cNvPr>
          <p:cNvSpPr/>
          <p:nvPr/>
        </p:nvSpPr>
        <p:spPr>
          <a:xfrm>
            <a:off x="395536" y="4221088"/>
            <a:ext cx="7272808" cy="1384995"/>
          </a:xfrm>
          <a:prstGeom prst="rect">
            <a:avLst/>
          </a:prstGeom>
          <a:solidFill>
            <a:schemeClr val="bg1"/>
          </a:solidFill>
        </p:spPr>
        <p:txBody>
          <a:bodyPr wrap="square">
            <a:spAutoFit/>
          </a:bodyPr>
          <a:lstStyle/>
          <a:p>
            <a:pPr fontAlgn="auto">
              <a:lnSpc>
                <a:spcPct val="80000"/>
              </a:lnSpc>
              <a:spcAft>
                <a:spcPts val="0"/>
              </a:spcAft>
            </a:pPr>
            <a:r>
              <a:rPr lang="fr-FR" sz="1600" b="1" dirty="0">
                <a:solidFill>
                  <a:schemeClr val="tx1">
                    <a:lumMod val="50000"/>
                    <a:lumOff val="50000"/>
                  </a:schemeClr>
                </a:solidFill>
                <a:latin typeface="Calibri"/>
                <a:cs typeface="Calibri"/>
              </a:rPr>
              <a:t>Mesurer les risques pour la santé et la sécurité des personnes sur leur lieu de travail pour :</a:t>
            </a:r>
          </a:p>
          <a:p>
            <a:pPr lvl="1" fontAlgn="auto">
              <a:lnSpc>
                <a:spcPct val="80000"/>
              </a:lnSpc>
              <a:spcAft>
                <a:spcPts val="0"/>
              </a:spcAft>
            </a:pPr>
            <a:r>
              <a:rPr lang="fr-FR" sz="1600" b="1" dirty="0">
                <a:solidFill>
                  <a:schemeClr val="tx1">
                    <a:lumMod val="50000"/>
                    <a:lumOff val="50000"/>
                  </a:schemeClr>
                </a:solidFill>
                <a:latin typeface="Calibri"/>
                <a:cs typeface="Calibri"/>
              </a:rPr>
              <a:t>Eviter les accidents de travail et les maladies professionnelles</a:t>
            </a:r>
          </a:p>
          <a:p>
            <a:pPr lvl="1" fontAlgn="auto">
              <a:lnSpc>
                <a:spcPct val="80000"/>
              </a:lnSpc>
              <a:spcAft>
                <a:spcPts val="0"/>
              </a:spcAft>
            </a:pPr>
            <a:r>
              <a:rPr lang="fr-FR" sz="1600" b="1" dirty="0">
                <a:solidFill>
                  <a:schemeClr val="tx1">
                    <a:lumMod val="50000"/>
                    <a:lumOff val="50000"/>
                  </a:schemeClr>
                </a:solidFill>
                <a:latin typeface="Calibri"/>
                <a:cs typeface="Calibri"/>
              </a:rPr>
              <a:t>Améliorer les conditions de travail</a:t>
            </a:r>
          </a:p>
          <a:p>
            <a:pPr lvl="1" fontAlgn="auto">
              <a:lnSpc>
                <a:spcPct val="80000"/>
              </a:lnSpc>
              <a:spcAft>
                <a:spcPts val="0"/>
              </a:spcAft>
            </a:pPr>
            <a:r>
              <a:rPr lang="fr-FR" sz="1600" b="1" dirty="0">
                <a:solidFill>
                  <a:schemeClr val="tx1">
                    <a:lumMod val="50000"/>
                    <a:lumOff val="50000"/>
                  </a:schemeClr>
                </a:solidFill>
                <a:latin typeface="Calibri"/>
                <a:cs typeface="Calibri"/>
              </a:rPr>
              <a:t>Permet de mettre en place des plans d’action préventive</a:t>
            </a:r>
          </a:p>
          <a:p>
            <a:endParaRPr lang="fr-FR" sz="2000" b="1" dirty="0">
              <a:solidFill>
                <a:srgbClr val="008C8E"/>
              </a:solidFill>
              <a:latin typeface="Calibri"/>
              <a:cs typeface="Calibri"/>
            </a:endParaRPr>
          </a:p>
        </p:txBody>
      </p:sp>
      <p:sp>
        <p:nvSpPr>
          <p:cNvPr id="12" name="ZoneTexte 11">
            <a:extLst>
              <a:ext uri="{FF2B5EF4-FFF2-40B4-BE49-F238E27FC236}">
                <a16:creationId xmlns:a16="http://schemas.microsoft.com/office/drawing/2014/main" id="{0D389C55-7DCD-46A0-A5AA-835DA21CB349}"/>
              </a:ext>
            </a:extLst>
          </p:cNvPr>
          <p:cNvSpPr txBox="1"/>
          <p:nvPr/>
        </p:nvSpPr>
        <p:spPr>
          <a:xfrm>
            <a:off x="36004" y="476672"/>
            <a:ext cx="9144000" cy="461665"/>
          </a:xfrm>
          <a:prstGeom prst="rect">
            <a:avLst/>
          </a:prstGeom>
          <a:solidFill>
            <a:schemeClr val="bg1"/>
          </a:solidFill>
        </p:spPr>
        <p:txBody>
          <a:bodyPr wrap="square" rtlCol="0" anchor="t">
            <a:spAutoFit/>
          </a:bodyPr>
          <a:lstStyle/>
          <a:p>
            <a:pPr marL="971550" lvl="1" indent="-514350">
              <a:buFont typeface="+mj-lt"/>
              <a:buAutoNum type="arabicPeriod" startAt="3"/>
            </a:pPr>
            <a:r>
              <a:rPr lang="fr-FR" sz="2400" b="1" dirty="0">
                <a:solidFill>
                  <a:srgbClr val="00A3A6"/>
                </a:solidFill>
                <a:cs typeface="Arial" pitchFamily="34" charset="0"/>
              </a:rPr>
              <a:t>Le registre des dangers graves et imminents</a:t>
            </a:r>
          </a:p>
        </p:txBody>
      </p:sp>
      <p:sp>
        <p:nvSpPr>
          <p:cNvPr id="34" name="ZoneTexte 33">
            <a:extLst>
              <a:ext uri="{FF2B5EF4-FFF2-40B4-BE49-F238E27FC236}">
                <a16:creationId xmlns:a16="http://schemas.microsoft.com/office/drawing/2014/main" id="{03CB046C-4BCF-45A3-BBA9-32EC97B19C67}"/>
              </a:ext>
            </a:extLst>
          </p:cNvPr>
          <p:cNvSpPr txBox="1"/>
          <p:nvPr/>
        </p:nvSpPr>
        <p:spPr>
          <a:xfrm>
            <a:off x="0" y="3478561"/>
            <a:ext cx="9144000" cy="461665"/>
          </a:xfrm>
          <a:prstGeom prst="rect">
            <a:avLst/>
          </a:prstGeom>
          <a:solidFill>
            <a:schemeClr val="bg1"/>
          </a:solidFill>
        </p:spPr>
        <p:txBody>
          <a:bodyPr wrap="square" rtlCol="0" anchor="t">
            <a:spAutoFit/>
          </a:bodyPr>
          <a:lstStyle/>
          <a:p>
            <a:pPr marL="971550" lvl="1" indent="-514350">
              <a:buFont typeface="+mj-lt"/>
              <a:buAutoNum type="arabicPeriod" startAt="4"/>
            </a:pPr>
            <a:r>
              <a:rPr lang="fr-FR" sz="2400" b="1" dirty="0">
                <a:solidFill>
                  <a:srgbClr val="00A3A6"/>
                </a:solidFill>
                <a:cs typeface="Arial" pitchFamily="34" charset="0"/>
              </a:rPr>
              <a:t>OPPI (Outil de Pilotage de la Prévention à l’</a:t>
            </a:r>
            <a:r>
              <a:rPr lang="fr-FR" sz="2400" b="1" dirty="0" err="1">
                <a:solidFill>
                  <a:srgbClr val="00A3A6"/>
                </a:solidFill>
                <a:cs typeface="Arial" pitchFamily="34" charset="0"/>
              </a:rPr>
              <a:t>INRAe</a:t>
            </a:r>
            <a:r>
              <a:rPr lang="fr-FR" sz="2400" b="1" dirty="0">
                <a:solidFill>
                  <a:srgbClr val="00A3A6"/>
                </a:solidFill>
                <a:cs typeface="Arial" pitchFamily="34" charset="0"/>
              </a:rPr>
              <a:t>)</a:t>
            </a:r>
          </a:p>
        </p:txBody>
      </p:sp>
    </p:spTree>
    <p:extLst>
      <p:ext uri="{BB962C8B-B14F-4D97-AF65-F5344CB8AC3E}">
        <p14:creationId xmlns:p14="http://schemas.microsoft.com/office/powerpoint/2010/main" val="2217730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508670"/>
            <a:ext cx="9144000" cy="1077218"/>
          </a:xfrm>
          <a:prstGeom prst="rect">
            <a:avLst/>
          </a:prstGeom>
          <a:noFill/>
        </p:spPr>
        <p:txBody>
          <a:bodyPr wrap="square" rtlCol="0" anchor="t">
            <a:spAutoFit/>
          </a:bodyPr>
          <a:lstStyle/>
          <a:p>
            <a:pPr algn="ctr"/>
            <a:r>
              <a:rPr lang="fr-FR" sz="3200" b="1" dirty="0">
                <a:solidFill>
                  <a:srgbClr val="00A3A6"/>
                </a:solidFill>
                <a:latin typeface="Arial" pitchFamily="34" charset="0"/>
                <a:cs typeface="Arial" pitchFamily="34" charset="0"/>
              </a:rPr>
              <a:t>5- Des rappels sur les bonnes pratiques en Laboratoires</a:t>
            </a:r>
            <a:endParaRPr lang="en-US" dirty="0"/>
          </a:p>
        </p:txBody>
      </p:sp>
      <p:sp>
        <p:nvSpPr>
          <p:cNvPr id="5" name="ZoneTexte 4"/>
          <p:cNvSpPr txBox="1"/>
          <p:nvPr/>
        </p:nvSpPr>
        <p:spPr>
          <a:xfrm>
            <a:off x="1299196" y="6468467"/>
            <a:ext cx="4136900" cy="230832"/>
          </a:xfrm>
          <a:prstGeom prst="rect">
            <a:avLst/>
          </a:prstGeom>
          <a:noFill/>
        </p:spPr>
        <p:txBody>
          <a:bodyPr wrap="square" rtlCol="0">
            <a:spAutoFit/>
          </a:bodyPr>
          <a:lstStyle/>
          <a:p>
            <a:pPr lvl="0"/>
            <a:r>
              <a:rPr lang="fr-FR" sz="900" b="1" dirty="0">
                <a:solidFill>
                  <a:srgbClr val="00A3A6"/>
                </a:solidFill>
                <a:latin typeface="Arial" pitchFamily="34" charset="0"/>
                <a:cs typeface="Arial" pitchFamily="34" charset="0"/>
              </a:rPr>
              <a:t>BIOGER / Assemblée Générale</a:t>
            </a:r>
          </a:p>
        </p:txBody>
      </p:sp>
      <p:pic>
        <p:nvPicPr>
          <p:cNvPr id="3" name="Image 2">
            <a:extLst>
              <a:ext uri="{FF2B5EF4-FFF2-40B4-BE49-F238E27FC236}">
                <a16:creationId xmlns:a16="http://schemas.microsoft.com/office/drawing/2014/main" id="{809F83B7-8C99-4B3B-B55C-90C82AAC9701}"/>
              </a:ext>
            </a:extLst>
          </p:cNvPr>
          <p:cNvPicPr>
            <a:picLocks noChangeAspect="1"/>
          </p:cNvPicPr>
          <p:nvPr/>
        </p:nvPicPr>
        <p:blipFill>
          <a:blip r:embed="rId2"/>
          <a:stretch>
            <a:fillRect/>
          </a:stretch>
        </p:blipFill>
        <p:spPr>
          <a:xfrm>
            <a:off x="700086" y="1614661"/>
            <a:ext cx="7743825" cy="4248150"/>
          </a:xfrm>
          <a:prstGeom prst="rect">
            <a:avLst/>
          </a:prstGeom>
        </p:spPr>
      </p:pic>
    </p:spTree>
    <p:extLst>
      <p:ext uri="{BB962C8B-B14F-4D97-AF65-F5344CB8AC3E}">
        <p14:creationId xmlns:p14="http://schemas.microsoft.com/office/powerpoint/2010/main" val="9781407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299197" y="6468467"/>
            <a:ext cx="4136900" cy="230832"/>
          </a:xfrm>
          <a:prstGeom prst="rect">
            <a:avLst/>
          </a:prstGeom>
          <a:noFill/>
        </p:spPr>
        <p:txBody>
          <a:bodyPr wrap="square" rtlCol="0">
            <a:spAutoFit/>
          </a:bodyPr>
          <a:lstStyle/>
          <a:p>
            <a:pPr lvl="0"/>
            <a:r>
              <a:rPr lang="fr-FR" sz="900" b="1" dirty="0">
                <a:solidFill>
                  <a:prstClr val="white"/>
                </a:solidFill>
                <a:latin typeface="Arial" pitchFamily="34" charset="0"/>
                <a:cs typeface="Arial" pitchFamily="34" charset="0"/>
              </a:rPr>
              <a:t>BIOGER / Accueil des nouveaux arrivants</a:t>
            </a:r>
            <a:r>
              <a:rPr lang="fr-FR" sz="900" b="1" dirty="0">
                <a:solidFill>
                  <a:srgbClr val="C5DD01"/>
                </a:solidFill>
                <a:latin typeface="Arial" pitchFamily="34" charset="0"/>
                <a:cs typeface="Arial" pitchFamily="34" charset="0"/>
              </a:rPr>
              <a:t>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848" y="1311977"/>
            <a:ext cx="828675"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1423358" y="1588022"/>
            <a:ext cx="5939701" cy="369332"/>
          </a:xfrm>
          <a:prstGeom prst="rect">
            <a:avLst/>
          </a:prstGeom>
          <a:noFill/>
        </p:spPr>
        <p:txBody>
          <a:bodyPr wrap="square" rtlCol="0">
            <a:spAutoFit/>
          </a:bodyPr>
          <a:lstStyle/>
          <a:p>
            <a:r>
              <a:rPr lang="fr-FR" dirty="0"/>
              <a:t>Le port de la blouse est obligatoire dans les laboratoires</a:t>
            </a:r>
          </a:p>
        </p:txBody>
      </p:sp>
      <p:sp>
        <p:nvSpPr>
          <p:cNvPr id="5" name="ZoneTexte 4"/>
          <p:cNvSpPr txBox="1"/>
          <p:nvPr/>
        </p:nvSpPr>
        <p:spPr>
          <a:xfrm>
            <a:off x="1057617" y="2291128"/>
            <a:ext cx="7200800" cy="4524315"/>
          </a:xfrm>
          <a:prstGeom prst="rect">
            <a:avLst/>
          </a:prstGeom>
          <a:noFill/>
        </p:spPr>
        <p:txBody>
          <a:bodyPr wrap="square" rtlCol="0">
            <a:spAutoFit/>
          </a:bodyPr>
          <a:lstStyle/>
          <a:p>
            <a:r>
              <a:rPr lang="fr-FR" dirty="0"/>
              <a:t>Au laboratoire, il est </a:t>
            </a:r>
            <a:r>
              <a:rPr lang="fr-FR" b="1" u="sng" dirty="0">
                <a:solidFill>
                  <a:srgbClr val="FF0000"/>
                </a:solidFill>
              </a:rPr>
              <a:t>interdit</a:t>
            </a:r>
            <a:r>
              <a:rPr lang="fr-FR" dirty="0"/>
              <a:t> :</a:t>
            </a:r>
          </a:p>
          <a:p>
            <a:pPr marL="285750" indent="-285750">
              <a:buFont typeface="Courier New" panose="02070309020205020404" pitchFamily="49" charset="0"/>
              <a:buChar char="o"/>
            </a:pPr>
            <a:r>
              <a:rPr lang="fr-FR" dirty="0"/>
              <a:t>De porter des chaussures ouvertes</a:t>
            </a:r>
          </a:p>
          <a:p>
            <a:pPr marL="285750" indent="-285750">
              <a:buFont typeface="Courier New" panose="02070309020205020404" pitchFamily="49" charset="0"/>
              <a:buChar char="o"/>
            </a:pPr>
            <a:r>
              <a:rPr lang="fr-FR" dirty="0"/>
              <a:t>De fumer, boire, manger</a:t>
            </a:r>
          </a:p>
          <a:p>
            <a:pPr marL="285750" indent="-285750">
              <a:buFont typeface="Courier New" panose="02070309020205020404" pitchFamily="49" charset="0"/>
              <a:buChar char="o"/>
            </a:pPr>
            <a:r>
              <a:rPr lang="fr-FR" dirty="0"/>
              <a:t>De stocker des aliments dans les réfrigérateurs ou chambres froides</a:t>
            </a:r>
          </a:p>
          <a:p>
            <a:r>
              <a:rPr lang="fr-FR" dirty="0"/>
              <a:t>Il est </a:t>
            </a:r>
            <a:r>
              <a:rPr lang="fr-FR" b="1" u="sng" dirty="0">
                <a:solidFill>
                  <a:srgbClr val="00B050"/>
                </a:solidFill>
              </a:rPr>
              <a:t>obligatoire</a:t>
            </a:r>
            <a:r>
              <a:rPr lang="fr-FR" dirty="0">
                <a:solidFill>
                  <a:srgbClr val="00B050"/>
                </a:solidFill>
              </a:rPr>
              <a:t> </a:t>
            </a:r>
            <a:r>
              <a:rPr lang="fr-FR" dirty="0"/>
              <a:t>:</a:t>
            </a:r>
          </a:p>
          <a:p>
            <a:pPr marL="285750" indent="-285750">
              <a:buFont typeface="Wingdings" panose="05000000000000000000" pitchFamily="2" charset="2"/>
              <a:buChar char="ü"/>
            </a:pPr>
            <a:r>
              <a:rPr lang="fr-FR" dirty="0"/>
              <a:t>D’utiliser le matériel de protection (sorbonnes, blouse, gants, lunettes, masque approprié).</a:t>
            </a:r>
          </a:p>
          <a:p>
            <a:pPr marL="285750" indent="-285750">
              <a:buFont typeface="Wingdings" panose="05000000000000000000" pitchFamily="2" charset="2"/>
              <a:buChar char="ü"/>
            </a:pPr>
            <a:r>
              <a:rPr lang="fr-FR" dirty="0"/>
              <a:t>De se laver les mains avant et après une manipulation.</a:t>
            </a:r>
          </a:p>
          <a:p>
            <a:pPr marL="285750" indent="-285750">
              <a:buFont typeface="Wingdings" panose="05000000000000000000" pitchFamily="2" charset="2"/>
              <a:buChar char="ü"/>
            </a:pPr>
            <a:r>
              <a:rPr lang="fr-FR" dirty="0"/>
              <a:t>D’enlever ses gants avant toute saisie du combiné téléphonique, avant tout déplacement nécessitant l’ouverture de portes, avant l’utilisation de clavier informatique, la consultation de livres, de protocoles communs etc.</a:t>
            </a:r>
          </a:p>
          <a:p>
            <a:pPr marL="285750" indent="-285750">
              <a:buFont typeface="Wingdings" panose="05000000000000000000" pitchFamily="2" charset="2"/>
              <a:buChar char="ü"/>
            </a:pPr>
            <a:r>
              <a:rPr lang="fr-FR" dirty="0"/>
              <a:t>De désinfecter les flux laminaires avant et après utilisations et de les vider de tout matériel sale.</a:t>
            </a:r>
          </a:p>
          <a:p>
            <a:pPr marL="285750" indent="-285750">
              <a:buFont typeface="Wingdings" panose="05000000000000000000" pitchFamily="2" charset="2"/>
              <a:buChar char="ü"/>
            </a:pPr>
            <a:r>
              <a:rPr lang="fr-FR" dirty="0"/>
              <a:t>De respecter les consignes de gestion des déchets.</a:t>
            </a:r>
          </a:p>
          <a:p>
            <a:pPr marL="285750" indent="-285750">
              <a:buFont typeface="Wingdings" panose="05000000000000000000" pitchFamily="2" charset="2"/>
              <a:buChar char="ü"/>
            </a:pPr>
            <a:r>
              <a:rPr lang="fr-FR" dirty="0"/>
              <a:t>De rincer sa vaisselle avant de la déposer dans les bacs.</a:t>
            </a:r>
          </a:p>
        </p:txBody>
      </p:sp>
      <p:sp>
        <p:nvSpPr>
          <p:cNvPr id="8" name="ZoneTexte 7">
            <a:extLst>
              <a:ext uri="{FF2B5EF4-FFF2-40B4-BE49-F238E27FC236}">
                <a16:creationId xmlns:a16="http://schemas.microsoft.com/office/drawing/2014/main" id="{8D55B042-DE0D-453C-BB21-DBAA3C47C049}"/>
              </a:ext>
            </a:extLst>
          </p:cNvPr>
          <p:cNvSpPr txBox="1"/>
          <p:nvPr/>
        </p:nvSpPr>
        <p:spPr>
          <a:xfrm>
            <a:off x="1185739" y="620688"/>
            <a:ext cx="6696744" cy="830997"/>
          </a:xfrm>
          <a:prstGeom prst="rect">
            <a:avLst/>
          </a:prstGeom>
          <a:noFill/>
        </p:spPr>
        <p:txBody>
          <a:bodyPr wrap="square" rtlCol="0">
            <a:spAutoFit/>
          </a:bodyPr>
          <a:lstStyle/>
          <a:p>
            <a:pPr lvl="0"/>
            <a:r>
              <a:rPr lang="fr-FR" sz="1600" b="1" dirty="0">
                <a:solidFill>
                  <a:schemeClr val="accent1">
                    <a:lumMod val="75000"/>
                  </a:schemeClr>
                </a:solidFill>
                <a:latin typeface="Arial" pitchFamily="34" charset="0"/>
                <a:cs typeface="Arial" pitchFamily="34" charset="0"/>
              </a:rPr>
              <a:t>Points Hygiène et Sécurité</a:t>
            </a:r>
          </a:p>
          <a:p>
            <a:pPr marL="742950" lvl="1" indent="-285750">
              <a:buFont typeface="Wingdings" panose="05000000000000000000" pitchFamily="2" charset="2"/>
              <a:buChar char="Ø"/>
            </a:pPr>
            <a:r>
              <a:rPr lang="fr-FR" sz="1600" b="1" dirty="0">
                <a:solidFill>
                  <a:schemeClr val="accent1">
                    <a:lumMod val="75000"/>
                  </a:schemeClr>
                </a:solidFill>
                <a:latin typeface="Arial" pitchFamily="34" charset="0"/>
                <a:cs typeface="Arial" pitchFamily="34" charset="0"/>
              </a:rPr>
              <a:t>Bonnes Pratiques de Laboratoire (avant, pendant et après manipulation)</a:t>
            </a:r>
          </a:p>
        </p:txBody>
      </p:sp>
    </p:spTree>
    <p:extLst>
      <p:ext uri="{BB962C8B-B14F-4D97-AF65-F5344CB8AC3E}">
        <p14:creationId xmlns:p14="http://schemas.microsoft.com/office/powerpoint/2010/main" val="38266378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47C075C-C083-495B-88AF-7C2B128E9B48}"/>
              </a:ext>
            </a:extLst>
          </p:cNvPr>
          <p:cNvSpPr txBox="1"/>
          <p:nvPr/>
        </p:nvSpPr>
        <p:spPr>
          <a:xfrm>
            <a:off x="876502" y="1421397"/>
            <a:ext cx="7161235" cy="2585323"/>
          </a:xfrm>
          <a:prstGeom prst="rect">
            <a:avLst/>
          </a:prstGeom>
          <a:noFill/>
        </p:spPr>
        <p:txBody>
          <a:bodyPr wrap="square" rtlCol="0">
            <a:spAutoFit/>
          </a:bodyPr>
          <a:lstStyle/>
          <a:p>
            <a:r>
              <a:rPr lang="fr-FR" dirty="0"/>
              <a:t>Il est </a:t>
            </a:r>
            <a:r>
              <a:rPr lang="fr-FR" b="1" u="sng" dirty="0"/>
              <a:t>important</a:t>
            </a:r>
            <a:r>
              <a:rPr lang="fr-FR" dirty="0"/>
              <a:t> de:</a:t>
            </a:r>
          </a:p>
          <a:p>
            <a:pPr marL="285750" indent="-285750">
              <a:buFont typeface="Wingdings" panose="05000000000000000000" pitchFamily="2" charset="2"/>
              <a:buChar char="ü"/>
            </a:pPr>
            <a:r>
              <a:rPr lang="fr-FR" dirty="0">
                <a:sym typeface="Wingdings 2"/>
              </a:rPr>
              <a:t> P</a:t>
            </a:r>
            <a:r>
              <a:rPr lang="fr-FR" dirty="0"/>
              <a:t>lanifier son expérience pour s’assurer de disposer:</a:t>
            </a:r>
          </a:p>
          <a:p>
            <a:pPr marL="742950" lvl="1" indent="-285750">
              <a:buFontTx/>
              <a:buChar char="-"/>
            </a:pPr>
            <a:r>
              <a:rPr lang="fr-FR" dirty="0"/>
              <a:t>Du temps nécessaire,</a:t>
            </a:r>
          </a:p>
          <a:p>
            <a:pPr marL="742950" lvl="1" indent="-285750">
              <a:buFontTx/>
              <a:buChar char="-"/>
            </a:pPr>
            <a:r>
              <a:rPr lang="fr-FR" dirty="0"/>
              <a:t>De la place, des équipements nécessaires (à réserver?),</a:t>
            </a:r>
          </a:p>
          <a:p>
            <a:pPr marL="742950" lvl="1" indent="-285750">
              <a:buFontTx/>
              <a:buChar char="-"/>
            </a:pPr>
            <a:r>
              <a:rPr lang="fr-FR" dirty="0"/>
              <a:t>Des produits nécessaires (disponibles? En quantités suffisantes? A commander?) </a:t>
            </a:r>
          </a:p>
          <a:p>
            <a:pPr marL="285750" lvl="1" indent="-285750">
              <a:buFont typeface="Wingdings" panose="05000000000000000000" pitchFamily="2" charset="2"/>
              <a:buChar char="ü"/>
            </a:pPr>
            <a:r>
              <a:rPr lang="fr-FR" dirty="0"/>
              <a:t>Toujours travailler sur une paillasse propre et dégagée</a:t>
            </a:r>
          </a:p>
          <a:p>
            <a:pPr marL="285750" indent="-285750">
              <a:buFont typeface="Wingdings" panose="05000000000000000000" pitchFamily="2" charset="2"/>
              <a:buChar char="ü"/>
            </a:pPr>
            <a:r>
              <a:rPr lang="fr-FR" dirty="0"/>
              <a:t>Privilégier les EPC (sorbonnes) aux EPI</a:t>
            </a:r>
          </a:p>
          <a:p>
            <a:pPr marL="285750" indent="-285750">
              <a:buFont typeface="Wingdings" panose="05000000000000000000" pitchFamily="2" charset="2"/>
              <a:buChar char="ü"/>
            </a:pPr>
            <a:r>
              <a:rPr lang="fr-FR" dirty="0"/>
              <a:t>De respecter les consignes pour le matériel partant en laverie</a:t>
            </a:r>
          </a:p>
        </p:txBody>
      </p:sp>
      <p:sp>
        <p:nvSpPr>
          <p:cNvPr id="4" name="ZoneTexte 3">
            <a:extLst>
              <a:ext uri="{FF2B5EF4-FFF2-40B4-BE49-F238E27FC236}">
                <a16:creationId xmlns:a16="http://schemas.microsoft.com/office/drawing/2014/main" id="{A8CCE932-78B9-487C-99D0-7EEAEE27492D}"/>
              </a:ext>
            </a:extLst>
          </p:cNvPr>
          <p:cNvSpPr txBox="1"/>
          <p:nvPr/>
        </p:nvSpPr>
        <p:spPr>
          <a:xfrm>
            <a:off x="396814" y="620688"/>
            <a:ext cx="8238227" cy="584775"/>
          </a:xfrm>
          <a:prstGeom prst="rect">
            <a:avLst/>
          </a:prstGeom>
          <a:noFill/>
        </p:spPr>
        <p:txBody>
          <a:bodyPr wrap="square" rtlCol="0">
            <a:spAutoFit/>
          </a:bodyPr>
          <a:lstStyle/>
          <a:p>
            <a:pPr lvl="0"/>
            <a:r>
              <a:rPr lang="fr-FR" sz="1600" b="1" dirty="0">
                <a:solidFill>
                  <a:schemeClr val="accent1">
                    <a:lumMod val="75000"/>
                  </a:schemeClr>
                </a:solidFill>
                <a:latin typeface="Arial" pitchFamily="34" charset="0"/>
                <a:cs typeface="Arial" pitchFamily="34" charset="0"/>
              </a:rPr>
              <a:t>Points Hygiène et Sécurité</a:t>
            </a:r>
          </a:p>
          <a:p>
            <a:pPr marL="742950" lvl="1" indent="-285750">
              <a:buFont typeface="Wingdings" panose="05000000000000000000" pitchFamily="2" charset="2"/>
              <a:buChar char="Ø"/>
            </a:pPr>
            <a:r>
              <a:rPr lang="fr-FR" sz="1600" b="1" dirty="0">
                <a:solidFill>
                  <a:schemeClr val="accent1">
                    <a:lumMod val="75000"/>
                  </a:schemeClr>
                </a:solidFill>
                <a:latin typeface="Arial" pitchFamily="34" charset="0"/>
                <a:cs typeface="Arial" pitchFamily="34" charset="0"/>
              </a:rPr>
              <a:t>Bonnes Pratiques de Laboratoire (avant, pendant et après manipulation)</a:t>
            </a:r>
          </a:p>
        </p:txBody>
      </p:sp>
      <p:pic>
        <p:nvPicPr>
          <p:cNvPr id="5" name="Image 4">
            <a:extLst>
              <a:ext uri="{FF2B5EF4-FFF2-40B4-BE49-F238E27FC236}">
                <a16:creationId xmlns:a16="http://schemas.microsoft.com/office/drawing/2014/main" id="{74ED250A-F6D8-4247-900E-07F9D8577677}"/>
              </a:ext>
            </a:extLst>
          </p:cNvPr>
          <p:cNvPicPr>
            <a:picLocks noChangeAspect="1"/>
          </p:cNvPicPr>
          <p:nvPr/>
        </p:nvPicPr>
        <p:blipFill>
          <a:blip r:embed="rId2"/>
          <a:stretch>
            <a:fillRect/>
          </a:stretch>
        </p:blipFill>
        <p:spPr>
          <a:xfrm>
            <a:off x="1406467" y="4015597"/>
            <a:ext cx="5287632" cy="2643816"/>
          </a:xfrm>
          <a:prstGeom prst="rect">
            <a:avLst/>
          </a:prstGeom>
        </p:spPr>
      </p:pic>
      <p:pic>
        <p:nvPicPr>
          <p:cNvPr id="6" name="Image 5">
            <a:extLst>
              <a:ext uri="{FF2B5EF4-FFF2-40B4-BE49-F238E27FC236}">
                <a16:creationId xmlns:a16="http://schemas.microsoft.com/office/drawing/2014/main" id="{62228772-35E2-4E4D-89EB-A83A700003A1}"/>
              </a:ext>
            </a:extLst>
          </p:cNvPr>
          <p:cNvPicPr>
            <a:picLocks noChangeAspect="1"/>
          </p:cNvPicPr>
          <p:nvPr/>
        </p:nvPicPr>
        <p:blipFill>
          <a:blip r:embed="rId3"/>
          <a:stretch>
            <a:fillRect/>
          </a:stretch>
        </p:blipFill>
        <p:spPr>
          <a:xfrm>
            <a:off x="6736241" y="5719727"/>
            <a:ext cx="251155" cy="972213"/>
          </a:xfrm>
          <a:prstGeom prst="rect">
            <a:avLst/>
          </a:prstGeom>
        </p:spPr>
      </p:pic>
    </p:spTree>
    <p:extLst>
      <p:ext uri="{BB962C8B-B14F-4D97-AF65-F5344CB8AC3E}">
        <p14:creationId xmlns:p14="http://schemas.microsoft.com/office/powerpoint/2010/main" val="3310337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0175D55-FB3E-47ED-8FA2-C11A1A0C9E0A}"/>
              </a:ext>
            </a:extLst>
          </p:cNvPr>
          <p:cNvSpPr txBox="1"/>
          <p:nvPr/>
        </p:nvSpPr>
        <p:spPr>
          <a:xfrm>
            <a:off x="466991" y="593754"/>
            <a:ext cx="8424936" cy="5632311"/>
          </a:xfrm>
          <a:prstGeom prst="rect">
            <a:avLst/>
          </a:prstGeom>
          <a:noFill/>
        </p:spPr>
        <p:txBody>
          <a:bodyPr wrap="square" rtlCol="0" anchor="t">
            <a:spAutoFit/>
          </a:bodyPr>
          <a:lstStyle/>
          <a:p>
            <a:r>
              <a:rPr lang="fr-FR" sz="1400" b="1" dirty="0">
                <a:latin typeface="arial"/>
                <a:cs typeface="arial"/>
              </a:rPr>
              <a:t>Déchets des laboratoire BM, chimie et </a:t>
            </a:r>
            <a:r>
              <a:rPr lang="fr-FR" sz="1400" b="1" dirty="0" err="1">
                <a:latin typeface="arial"/>
                <a:cs typeface="arial"/>
              </a:rPr>
              <a:t>fongi</a:t>
            </a:r>
            <a:r>
              <a:rPr lang="fr-FR" sz="1400" b="1" dirty="0">
                <a:latin typeface="arial"/>
                <a:cs typeface="arial"/>
              </a:rPr>
              <a:t> : </a:t>
            </a:r>
            <a:r>
              <a:rPr lang="fr-FR" sz="1400" b="1" dirty="0">
                <a:solidFill>
                  <a:srgbClr val="4472C4"/>
                </a:solidFill>
                <a:latin typeface="arial"/>
                <a:cs typeface="arial"/>
              </a:rPr>
              <a:t>Référentes : Anais L et Justine</a:t>
            </a:r>
          </a:p>
          <a:p>
            <a:pPr marL="285750" indent="-285750">
              <a:buFont typeface="Arial"/>
              <a:buChar char="•"/>
            </a:pPr>
            <a:r>
              <a:rPr lang="fr-FR" sz="1400" dirty="0">
                <a:latin typeface="arial"/>
                <a:cs typeface="arial"/>
              </a:rPr>
              <a:t>Déchets biologiques solides = DASRI</a:t>
            </a:r>
          </a:p>
          <a:p>
            <a:pPr marL="285750" indent="-285750">
              <a:buFont typeface="Arial"/>
              <a:buChar char="•"/>
            </a:pPr>
            <a:r>
              <a:rPr lang="fr-FR" sz="1400" dirty="0">
                <a:latin typeface="arial"/>
                <a:cs typeface="arial"/>
              </a:rPr>
              <a:t>Déchets biologiques liquides = </a:t>
            </a:r>
            <a:r>
              <a:rPr lang="fr-FR" sz="1400" dirty="0">
                <a:solidFill>
                  <a:srgbClr val="FF0000"/>
                </a:solidFill>
                <a:latin typeface="arial"/>
                <a:cs typeface="arial"/>
              </a:rPr>
              <a:t>Javel de moins de 3 jours </a:t>
            </a:r>
            <a:r>
              <a:rPr lang="fr-FR" sz="1400" dirty="0">
                <a:latin typeface="arial"/>
                <a:cs typeface="arial"/>
              </a:rPr>
              <a:t>pendant 7j</a:t>
            </a:r>
          </a:p>
          <a:p>
            <a:pPr marL="285750" indent="-285750">
              <a:buFont typeface="Arial"/>
              <a:buChar char="•"/>
            </a:pPr>
            <a:r>
              <a:rPr lang="fr-FR" sz="1400" dirty="0">
                <a:latin typeface="arial"/>
                <a:cs typeface="arial"/>
              </a:rPr>
              <a:t>Déchets chimiques = bidons ou seaux sous sorbonne en fonction du type (voir guide affiché). </a:t>
            </a:r>
            <a:r>
              <a:rPr lang="fr-FR" sz="1400" b="1" dirty="0">
                <a:solidFill>
                  <a:srgbClr val="FF0000"/>
                </a:solidFill>
                <a:latin typeface="arial"/>
                <a:cs typeface="arial"/>
              </a:rPr>
              <a:t>DECHETS BIOLOGIQUES INTERDITS</a:t>
            </a:r>
            <a:r>
              <a:rPr lang="fr-FR" sz="1400" dirty="0">
                <a:latin typeface="arial"/>
                <a:cs typeface="arial"/>
              </a:rPr>
              <a:t> </a:t>
            </a:r>
          </a:p>
          <a:p>
            <a:pPr marL="285750" indent="-285750">
              <a:buFont typeface="Arial"/>
              <a:buChar char="•"/>
            </a:pPr>
            <a:r>
              <a:rPr lang="fr-FR" sz="1400" dirty="0">
                <a:latin typeface="arial"/>
                <a:cs typeface="arial"/>
              </a:rPr>
              <a:t>Déchets plastiques/cartons = caisse dans les 2 labos BM</a:t>
            </a:r>
          </a:p>
          <a:p>
            <a:pPr marL="285750" indent="-285750">
              <a:buFont typeface="Arial"/>
              <a:buChar char="•"/>
            </a:pPr>
            <a:r>
              <a:rPr lang="fr-FR" sz="1400" dirty="0">
                <a:latin typeface="arial"/>
                <a:cs typeface="arial"/>
              </a:rPr>
              <a:t>Déchets végétaux = en cours de réflexion</a:t>
            </a:r>
          </a:p>
          <a:p>
            <a:pPr marL="285750" indent="-285750">
              <a:buChar char="-"/>
            </a:pPr>
            <a:endParaRPr lang="fr-FR" sz="1400" dirty="0">
              <a:latin typeface="arial"/>
              <a:cs typeface="arial"/>
            </a:endParaRPr>
          </a:p>
          <a:p>
            <a:r>
              <a:rPr lang="fr-FR" sz="1400" b="1" dirty="0">
                <a:latin typeface="arial"/>
                <a:cs typeface="arial"/>
              </a:rPr>
              <a:t>Déchets en salle des hottes et microbiologie :</a:t>
            </a:r>
            <a:r>
              <a:rPr lang="fr-FR" sz="1400" b="1" dirty="0">
                <a:solidFill>
                  <a:srgbClr val="4472C4"/>
                </a:solidFill>
                <a:latin typeface="arial"/>
                <a:cs typeface="arial"/>
              </a:rPr>
              <a:t> Référentes : Marie-Paule, Elza (fongicides)</a:t>
            </a:r>
          </a:p>
          <a:p>
            <a:pPr marL="285750" indent="-285750" algn="just">
              <a:buFont typeface="Arial"/>
              <a:buChar char="•"/>
            </a:pPr>
            <a:r>
              <a:rPr lang="fr-FR" sz="1400" dirty="0">
                <a:latin typeface="arial"/>
                <a:cs typeface="arial"/>
              </a:rPr>
              <a:t>Déchets biologiques solides = Des DASRI sont mis en place : </a:t>
            </a:r>
            <a:r>
              <a:rPr lang="fr-FR" sz="1400" dirty="0">
                <a:solidFill>
                  <a:srgbClr val="FF0000"/>
                </a:solidFill>
                <a:latin typeface="arial"/>
                <a:cs typeface="arial"/>
              </a:rPr>
              <a:t>UNIQUEMENT </a:t>
            </a:r>
            <a:r>
              <a:rPr lang="fr-FR" sz="1400" dirty="0">
                <a:latin typeface="arial"/>
                <a:cs typeface="arial"/>
              </a:rPr>
              <a:t>les déchets biologiques et plastiques souillés (Pétri, cônes, Eppendorf etc..) </a:t>
            </a:r>
            <a:r>
              <a:rPr lang="fr-FR" sz="1400" dirty="0">
                <a:solidFill>
                  <a:srgbClr val="FF0000"/>
                </a:solidFill>
                <a:latin typeface="arial"/>
                <a:cs typeface="arial"/>
              </a:rPr>
              <a:t>Pas de papiers ou d'emballages. </a:t>
            </a:r>
            <a:r>
              <a:rPr lang="fr-FR" sz="1400" dirty="0">
                <a:latin typeface="arial"/>
                <a:cs typeface="arial"/>
              </a:rPr>
              <a:t>Les DASRI sont éliminés tous les 15 jours environ. Lorsque ces dernières sont pleines, inscrire la date ainsi que la zone. De même lorsqu'une nouvelle DASRI est mise en place.</a:t>
            </a:r>
            <a:endParaRPr lang="fr-FR" sz="1400" dirty="0">
              <a:solidFill>
                <a:srgbClr val="FF0000"/>
              </a:solidFill>
              <a:latin typeface="arial"/>
              <a:cs typeface="arial"/>
            </a:endParaRPr>
          </a:p>
          <a:p>
            <a:pPr marL="285750" indent="-285750" algn="just">
              <a:buFont typeface="Arial"/>
              <a:buChar char="•"/>
            </a:pPr>
            <a:r>
              <a:rPr lang="fr-FR" sz="1400" dirty="0">
                <a:latin typeface="arial"/>
                <a:cs typeface="arial"/>
              </a:rPr>
              <a:t>Déchets biologiques liquides = Des bidons, sont  mis à disposition (ajouter 3 pastilles de Javel au début, à la moitié du bidons puis 3 quand le bidon est plein ==&gt; attendre environ 1h pour laisser la javel agir puis éliminer à levier) . </a:t>
            </a:r>
            <a:endParaRPr lang="fr-FR" dirty="0">
              <a:cs typeface="Calibri"/>
            </a:endParaRPr>
          </a:p>
          <a:p>
            <a:pPr marL="285750" indent="-285750" algn="just">
              <a:buFont typeface="Arial"/>
              <a:buChar char="•"/>
            </a:pPr>
            <a:r>
              <a:rPr lang="fr-FR" sz="1400" dirty="0">
                <a:latin typeface="arial"/>
                <a:cs typeface="arial"/>
              </a:rPr>
              <a:t>Déchets plastiques/cartons = Cartons avec notice explicative pour le trie </a:t>
            </a:r>
          </a:p>
          <a:p>
            <a:pPr algn="just"/>
            <a:endParaRPr lang="fr-FR" sz="1400" dirty="0">
              <a:latin typeface="arial"/>
              <a:cs typeface="arial"/>
            </a:endParaRPr>
          </a:p>
          <a:p>
            <a:pPr algn="just"/>
            <a:r>
              <a:rPr lang="fr-FR" sz="1400" b="1" dirty="0">
                <a:latin typeface="arial"/>
                <a:cs typeface="arial"/>
              </a:rPr>
              <a:t>Déchets du laboratoire L3:  </a:t>
            </a:r>
            <a:r>
              <a:rPr lang="fr-FR" sz="1400" b="1" dirty="0">
                <a:solidFill>
                  <a:srgbClr val="4472C4"/>
                </a:solidFill>
                <a:latin typeface="arial"/>
                <a:cs typeface="arial"/>
              </a:rPr>
              <a:t>Référent : Anthony, </a:t>
            </a:r>
            <a:r>
              <a:rPr lang="fr-FR" sz="1400" b="1" dirty="0" err="1">
                <a:solidFill>
                  <a:srgbClr val="4472C4"/>
                </a:solidFill>
                <a:latin typeface="arial"/>
                <a:cs typeface="arial"/>
              </a:rPr>
              <a:t>Tinh</a:t>
            </a:r>
            <a:r>
              <a:rPr lang="fr-FR" sz="1400" b="1" dirty="0">
                <a:solidFill>
                  <a:srgbClr val="4472C4"/>
                </a:solidFill>
                <a:latin typeface="arial"/>
                <a:cs typeface="arial"/>
              </a:rPr>
              <a:t> </a:t>
            </a:r>
            <a:r>
              <a:rPr lang="fr-FR" sz="1400" b="1" dirty="0" err="1">
                <a:solidFill>
                  <a:srgbClr val="4472C4"/>
                </a:solidFill>
                <a:latin typeface="arial"/>
                <a:cs typeface="arial"/>
              </a:rPr>
              <a:t>Suong</a:t>
            </a:r>
            <a:r>
              <a:rPr lang="fr-FR" sz="1400" b="1" dirty="0">
                <a:solidFill>
                  <a:srgbClr val="4472C4"/>
                </a:solidFill>
                <a:latin typeface="arial"/>
                <a:cs typeface="arial"/>
              </a:rPr>
              <a:t> et Jérôme</a:t>
            </a:r>
          </a:p>
          <a:p>
            <a:pPr marL="285750" indent="-285750">
              <a:buFont typeface="Arial"/>
              <a:buChar char="•"/>
            </a:pPr>
            <a:r>
              <a:rPr lang="fr-FR" sz="1400" dirty="0">
                <a:latin typeface="arial"/>
                <a:cs typeface="arial"/>
              </a:rPr>
              <a:t>A l’évier = aucun produit (cuve thermique non utilisable) -&gt; dans bidon + javel + rincer</a:t>
            </a:r>
            <a:endParaRPr lang="fr-FR" sz="1400" dirty="0">
              <a:solidFill>
                <a:srgbClr val="FF0000"/>
              </a:solidFill>
              <a:latin typeface="arial"/>
              <a:cs typeface="arial"/>
            </a:endParaRPr>
          </a:p>
          <a:p>
            <a:pPr marL="285750" indent="-285750">
              <a:buFont typeface="Arial"/>
              <a:buChar char="•"/>
            </a:pPr>
            <a:r>
              <a:rPr lang="fr-FR" sz="1400" dirty="0">
                <a:latin typeface="arial"/>
                <a:cs typeface="arial"/>
              </a:rPr>
              <a:t>Déchets solides biologiques (microorganismes ou végétaux) = sac poubelle autoclave (à doubler)</a:t>
            </a:r>
          </a:p>
          <a:p>
            <a:pPr marL="285750" indent="-285750">
              <a:buFont typeface="Arial"/>
              <a:buChar char="•"/>
            </a:pPr>
            <a:r>
              <a:rPr lang="fr-FR" sz="1400" dirty="0">
                <a:latin typeface="arial"/>
                <a:cs typeface="arial"/>
              </a:rPr>
              <a:t>Déchets chimiques* = bidon ou seau correspondant à la nature du produit, seront désinfecter avant sortie du L3. </a:t>
            </a:r>
            <a:r>
              <a:rPr lang="fr-FR" sz="1400" b="1" dirty="0">
                <a:solidFill>
                  <a:srgbClr val="FF0000"/>
                </a:solidFill>
                <a:latin typeface="arial"/>
                <a:cs typeface="arial"/>
              </a:rPr>
              <a:t>DECHETS BIOLOGIQUES INTERDITS</a:t>
            </a:r>
          </a:p>
          <a:p>
            <a:pPr marL="285750" indent="-285750">
              <a:buFont typeface="Arial"/>
              <a:buChar char="•"/>
            </a:pPr>
            <a:r>
              <a:rPr lang="fr-FR" sz="1400" dirty="0">
                <a:latin typeface="arial"/>
                <a:cs typeface="arial"/>
              </a:rPr>
              <a:t>Déchets plastiques/cartons = </a:t>
            </a:r>
            <a:r>
              <a:rPr lang="fr-FR" sz="1400" b="1" u="sng" dirty="0">
                <a:latin typeface="arial"/>
                <a:cs typeface="arial"/>
              </a:rPr>
              <a:t>ne pas </a:t>
            </a:r>
            <a:r>
              <a:rPr lang="fr-FR" sz="1400" dirty="0">
                <a:latin typeface="arial"/>
                <a:cs typeface="arial"/>
              </a:rPr>
              <a:t>faire entrer de carton</a:t>
            </a:r>
            <a:endParaRPr lang="fr-FR" sz="1400" dirty="0">
              <a:highlight>
                <a:srgbClr val="FFFF00"/>
              </a:highlight>
              <a:latin typeface="arial"/>
              <a:cs typeface="arial"/>
            </a:endParaRPr>
          </a:p>
          <a:p>
            <a:r>
              <a:rPr lang="fr-FR" sz="1200" dirty="0">
                <a:latin typeface="arial"/>
                <a:cs typeface="arial"/>
              </a:rPr>
              <a:t>*Suez récupère les seaux blanc tous les mois. Prévenir Anaïs L quand un seau ou bidon est plein pour le faire évacuer au prochain enlèvement.</a:t>
            </a:r>
          </a:p>
        </p:txBody>
      </p:sp>
      <p:sp>
        <p:nvSpPr>
          <p:cNvPr id="7" name="Titre 1">
            <a:extLst>
              <a:ext uri="{FF2B5EF4-FFF2-40B4-BE49-F238E27FC236}">
                <a16:creationId xmlns:a16="http://schemas.microsoft.com/office/drawing/2014/main" id="{C2159C2A-112E-4143-A7D1-5E749D5C701D}"/>
              </a:ext>
            </a:extLst>
          </p:cNvPr>
          <p:cNvSpPr txBox="1">
            <a:spLocks/>
          </p:cNvSpPr>
          <p:nvPr/>
        </p:nvSpPr>
        <p:spPr>
          <a:xfrm>
            <a:off x="848331" y="149629"/>
            <a:ext cx="7662257" cy="888251"/>
          </a:xfrm>
          <a:prstGeom prst="rect">
            <a:avLst/>
          </a:prstGeom>
        </p:spPr>
        <p:txBody>
          <a:bodyPr anchor="t"/>
          <a:lstStyle>
            <a:lvl1pPr marL="457200" indent="-457200" algn="l" defTabSz="914400" rtl="0" eaLnBrk="1" latinLnBrk="0" hangingPunct="1">
              <a:lnSpc>
                <a:spcPct val="90000"/>
              </a:lnSpc>
              <a:spcBef>
                <a:spcPct val="0"/>
              </a:spcBef>
              <a:buSzPct val="125000"/>
              <a:buFontTx/>
              <a:buBlip>
                <a:blip r:embed="rId2"/>
              </a:buBlip>
              <a:defRPr sz="3000" b="1" kern="1200">
                <a:solidFill>
                  <a:srgbClr val="00A3A6"/>
                </a:solidFill>
                <a:latin typeface="+mj-lt"/>
                <a:ea typeface="+mj-ea"/>
                <a:cs typeface="+mj-cs"/>
              </a:defRPr>
            </a:lvl1pPr>
          </a:lstStyle>
          <a:p>
            <a:pPr marL="0" indent="0">
              <a:buNone/>
            </a:pPr>
            <a:r>
              <a:rPr lang="fr-FR" sz="2800" dirty="0"/>
              <a:t>1 - Les déchets</a:t>
            </a:r>
            <a:endParaRPr lang="fr-FR" sz="2800" b="0" dirty="0"/>
          </a:p>
          <a:p>
            <a:pPr marL="0" indent="0">
              <a:buFontTx/>
              <a:buNone/>
            </a:pPr>
            <a:endParaRPr lang="fr-FR" sz="2800" dirty="0">
              <a:cs typeface="Calibri Light"/>
            </a:endParaRPr>
          </a:p>
        </p:txBody>
      </p:sp>
    </p:spTree>
    <p:extLst>
      <p:ext uri="{BB962C8B-B14F-4D97-AF65-F5344CB8AC3E}">
        <p14:creationId xmlns:p14="http://schemas.microsoft.com/office/powerpoint/2010/main" val="7254820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248924B9-261F-4ECB-A428-D2C1BFC27E6E}"/>
              </a:ext>
            </a:extLst>
          </p:cNvPr>
          <p:cNvGraphicFramePr>
            <a:graphicFrameLocks noGrp="1"/>
          </p:cNvGraphicFramePr>
          <p:nvPr>
            <p:extLst/>
          </p:nvPr>
        </p:nvGraphicFramePr>
        <p:xfrm>
          <a:off x="323528" y="692696"/>
          <a:ext cx="8262920" cy="3816492"/>
        </p:xfrm>
        <a:graphic>
          <a:graphicData uri="http://schemas.openxmlformats.org/drawingml/2006/table">
            <a:tbl>
              <a:tblPr firstRow="1" bandRow="1">
                <a:tableStyleId>{5C22544A-7EE6-4342-B048-85BDC9FD1C3A}</a:tableStyleId>
              </a:tblPr>
              <a:tblGrid>
                <a:gridCol w="2065730">
                  <a:extLst>
                    <a:ext uri="{9D8B030D-6E8A-4147-A177-3AD203B41FA5}">
                      <a16:colId xmlns:a16="http://schemas.microsoft.com/office/drawing/2014/main" val="2504869911"/>
                    </a:ext>
                  </a:extLst>
                </a:gridCol>
                <a:gridCol w="2065730">
                  <a:extLst>
                    <a:ext uri="{9D8B030D-6E8A-4147-A177-3AD203B41FA5}">
                      <a16:colId xmlns:a16="http://schemas.microsoft.com/office/drawing/2014/main" val="551128009"/>
                    </a:ext>
                  </a:extLst>
                </a:gridCol>
                <a:gridCol w="2065730">
                  <a:extLst>
                    <a:ext uri="{9D8B030D-6E8A-4147-A177-3AD203B41FA5}">
                      <a16:colId xmlns:a16="http://schemas.microsoft.com/office/drawing/2014/main" val="493336389"/>
                    </a:ext>
                  </a:extLst>
                </a:gridCol>
                <a:gridCol w="2065730">
                  <a:extLst>
                    <a:ext uri="{9D8B030D-6E8A-4147-A177-3AD203B41FA5}">
                      <a16:colId xmlns:a16="http://schemas.microsoft.com/office/drawing/2014/main" val="2848929808"/>
                    </a:ext>
                  </a:extLst>
                </a:gridCol>
              </a:tblGrid>
              <a:tr h="442128">
                <a:tc>
                  <a:txBody>
                    <a:bodyPr/>
                    <a:lstStyle/>
                    <a:p>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C8E"/>
                    </a:solidFill>
                  </a:tcPr>
                </a:tc>
                <a:tc>
                  <a:txBody>
                    <a:bodyPr/>
                    <a:lstStyle/>
                    <a:p>
                      <a:r>
                        <a:rPr lang="fr-FR" sz="1400" dirty="0"/>
                        <a:t>BM / chimie / fongicide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C8E"/>
                    </a:solidFill>
                  </a:tcPr>
                </a:tc>
                <a:tc>
                  <a:txBody>
                    <a:bodyPr/>
                    <a:lstStyle/>
                    <a:p>
                      <a:r>
                        <a:rPr lang="fr-FR" sz="1400" dirty="0"/>
                        <a:t>Salle hottes / microbio L1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C8E"/>
                    </a:solidFill>
                  </a:tcPr>
                </a:tc>
                <a:tc>
                  <a:txBody>
                    <a:bodyPr/>
                    <a:lstStyle/>
                    <a:p>
                      <a:r>
                        <a:rPr lang="fr-FR" sz="1400" dirty="0"/>
                        <a:t>Zone confinée L3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C8E"/>
                    </a:solidFill>
                  </a:tcPr>
                </a:tc>
                <a:extLst>
                  <a:ext uri="{0D108BD9-81ED-4DB2-BD59-A6C34878D82A}">
                    <a16:rowId xmlns:a16="http://schemas.microsoft.com/office/drawing/2014/main" val="456627316"/>
                  </a:ext>
                </a:extLst>
              </a:tr>
              <a:tr h="277951">
                <a:tc>
                  <a:txBody>
                    <a:bodyPr/>
                    <a:lstStyle/>
                    <a:p>
                      <a:r>
                        <a:rPr lang="fr-FR" sz="1400" dirty="0" err="1">
                          <a:solidFill>
                            <a:schemeClr val="bg1"/>
                          </a:solidFill>
                        </a:rPr>
                        <a:t>Réfèrents</a:t>
                      </a:r>
                      <a:r>
                        <a:rPr lang="fr-FR" sz="1400" dirty="0">
                          <a:solidFill>
                            <a:schemeClr val="bg1"/>
                          </a:solidFill>
                        </a:rPr>
                        <a:t> zone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C8E"/>
                    </a:solidFill>
                  </a:tcPr>
                </a:tc>
                <a:tc>
                  <a:txBody>
                    <a:bodyPr/>
                    <a:lstStyle/>
                    <a:p>
                      <a:r>
                        <a:rPr lang="fr-FR" sz="1200" dirty="0" err="1"/>
                        <a:t>Anais</a:t>
                      </a:r>
                      <a:r>
                        <a:rPr lang="fr-FR" sz="1200" dirty="0"/>
                        <a:t> L, Justine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D5DF"/>
                    </a:solidFill>
                  </a:tcPr>
                </a:tc>
                <a:tc>
                  <a:txBody>
                    <a:bodyPr/>
                    <a:lstStyle/>
                    <a:p>
                      <a:r>
                        <a:rPr lang="fr-FR" sz="1200" dirty="0"/>
                        <a:t>Marie-Paule, Elza (fongicides)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D5DF"/>
                    </a:solidFill>
                  </a:tcPr>
                </a:tc>
                <a:tc>
                  <a:txBody>
                    <a:bodyPr/>
                    <a:lstStyle/>
                    <a:p>
                      <a:r>
                        <a:rPr lang="fr-FR" sz="1200" dirty="0"/>
                        <a:t>Anthony, </a:t>
                      </a:r>
                      <a:r>
                        <a:rPr lang="fr-FR" sz="1200" dirty="0" err="1"/>
                        <a:t>Tinh-Suong</a:t>
                      </a:r>
                      <a:r>
                        <a:rPr lang="fr-FR" sz="1200" dirty="0"/>
                        <a:t>, Jérôme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D5DF"/>
                    </a:solidFill>
                  </a:tcPr>
                </a:tc>
                <a:extLst>
                  <a:ext uri="{0D108BD9-81ED-4DB2-BD59-A6C34878D82A}">
                    <a16:rowId xmlns:a16="http://schemas.microsoft.com/office/drawing/2014/main" val="2392476338"/>
                  </a:ext>
                </a:extLst>
              </a:tr>
              <a:tr h="477207">
                <a:tc>
                  <a:txBody>
                    <a:bodyPr/>
                    <a:lstStyle/>
                    <a:p>
                      <a:r>
                        <a:rPr lang="fr-FR" sz="1400" dirty="0">
                          <a:solidFill>
                            <a:schemeClr val="bg1"/>
                          </a:solidFill>
                        </a:rPr>
                        <a:t>Déchets bio solides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C8E"/>
                    </a:solidFill>
                  </a:tcPr>
                </a:tc>
                <a:tc>
                  <a:txBody>
                    <a:bodyPr/>
                    <a:lstStyle/>
                    <a:p>
                      <a:r>
                        <a:rPr lang="fr-FR" sz="1200" dirty="0"/>
                        <a:t>DASRI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1200" dirty="0"/>
                        <a:t>DASRI (</a:t>
                      </a:r>
                      <a:r>
                        <a:rPr lang="fr-FR" sz="1200" dirty="0">
                          <a:solidFill>
                            <a:srgbClr val="FF0000"/>
                          </a:solidFill>
                          <a:latin typeface="arial"/>
                          <a:cs typeface="arial"/>
                        </a:rPr>
                        <a:t>Pas de papiers ou d'emballages</a:t>
                      </a:r>
                      <a:r>
                        <a:rPr lang="fr-FR" sz="1200" dirty="0">
                          <a:solidFill>
                            <a:schemeClr val="tx1"/>
                          </a:solidFill>
                          <a:latin typeface="arial"/>
                          <a:cs typeface="arial"/>
                        </a:rPr>
                        <a:t>)</a:t>
                      </a:r>
                      <a:endParaRPr lang="fr-FR"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arial"/>
                          <a:cs typeface="arial"/>
                        </a:rPr>
                        <a:t>sac poubelle autoclave (à doubler)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0509477"/>
                  </a:ext>
                </a:extLst>
              </a:tr>
              <a:tr h="944442">
                <a:tc>
                  <a:txBody>
                    <a:bodyPr/>
                    <a:lstStyle/>
                    <a:p>
                      <a:r>
                        <a:rPr lang="fr-FR" sz="1400" dirty="0">
                          <a:solidFill>
                            <a:schemeClr val="bg1"/>
                          </a:solidFill>
                        </a:rPr>
                        <a:t>Déchets bio liquides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C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FF0000"/>
                          </a:solidFill>
                          <a:latin typeface="arial"/>
                          <a:cs typeface="arial"/>
                        </a:rPr>
                        <a:t>Javel de moins de 3 jours </a:t>
                      </a:r>
                      <a:r>
                        <a:rPr lang="fr-FR" sz="1200" dirty="0">
                          <a:latin typeface="arial"/>
                          <a:cs typeface="arial"/>
                        </a:rPr>
                        <a:t>pendant 7j</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D5DF"/>
                    </a:solidFill>
                  </a:tcPr>
                </a:tc>
                <a:tc>
                  <a:txBody>
                    <a:bodyPr/>
                    <a:lstStyle/>
                    <a:p>
                      <a:r>
                        <a:rPr lang="fr-FR" sz="1200" dirty="0">
                          <a:latin typeface="Arial" panose="020B0604020202020204" pitchFamily="34" charset="0"/>
                          <a:cs typeface="Arial" panose="020B0604020202020204" pitchFamily="34" charset="0"/>
                        </a:rPr>
                        <a:t>Bidon</a:t>
                      </a:r>
                      <a:r>
                        <a:rPr lang="fr-FR" sz="1200" dirty="0"/>
                        <a:t> (</a:t>
                      </a:r>
                      <a:r>
                        <a:rPr lang="fr-FR" sz="1200" dirty="0">
                          <a:latin typeface="arial"/>
                          <a:cs typeface="arial"/>
                        </a:rPr>
                        <a:t>3 pastilles de Javel au début, à la moitié du bidon + quand plein -&gt; attendre 1h puis éliminer à levier) .</a:t>
                      </a:r>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D5DF"/>
                    </a:solidFill>
                  </a:tcPr>
                </a:tc>
                <a:tc>
                  <a:txBody>
                    <a:bodyPr/>
                    <a:lstStyle/>
                    <a:p>
                      <a:r>
                        <a:rPr lang="fr-FR" sz="1200" dirty="0"/>
                        <a:t>Bidon ( effluant+ rinçage javel + rinçage eau) + javel une fois plein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D5DF"/>
                    </a:solidFill>
                  </a:tcPr>
                </a:tc>
                <a:extLst>
                  <a:ext uri="{0D108BD9-81ED-4DB2-BD59-A6C34878D82A}">
                    <a16:rowId xmlns:a16="http://schemas.microsoft.com/office/drawing/2014/main" val="1263258604"/>
                  </a:ext>
                </a:extLst>
              </a:tr>
              <a:tr h="672117">
                <a:tc>
                  <a:txBody>
                    <a:bodyPr/>
                    <a:lstStyle/>
                    <a:p>
                      <a:r>
                        <a:rPr lang="fr-FR" sz="1400" dirty="0">
                          <a:solidFill>
                            <a:schemeClr val="bg1"/>
                          </a:solidFill>
                        </a:rPr>
                        <a:t>Déchets chimiques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C8E"/>
                    </a:solidFill>
                  </a:tcPr>
                </a:tc>
                <a:tc>
                  <a:txBody>
                    <a:bodyPr/>
                    <a:lstStyle/>
                    <a:p>
                      <a:r>
                        <a:rPr lang="fr-FR" sz="1200" dirty="0">
                          <a:latin typeface="arial"/>
                          <a:cs typeface="arial"/>
                        </a:rPr>
                        <a:t>Bidons ou seaux sous sorbonne (voir guide affiché). </a:t>
                      </a:r>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1200" dirty="0">
                          <a:latin typeface="arial"/>
                          <a:cs typeface="arial"/>
                        </a:rPr>
                        <a:t>Bidon ou seau dans armoire ventilée (dépends du produit)</a:t>
                      </a:r>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55494757"/>
                  </a:ext>
                </a:extLst>
              </a:tr>
              <a:tr h="442128">
                <a:tc>
                  <a:txBody>
                    <a:bodyPr/>
                    <a:lstStyle/>
                    <a:p>
                      <a:r>
                        <a:rPr lang="fr-FR" sz="1400" dirty="0">
                          <a:solidFill>
                            <a:schemeClr val="bg1"/>
                          </a:solidFill>
                        </a:rPr>
                        <a:t>Plastiques et cartons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C8E"/>
                    </a:solidFill>
                  </a:tcPr>
                </a:tc>
                <a:tc>
                  <a:txBody>
                    <a:bodyPr/>
                    <a:lstStyle/>
                    <a:p>
                      <a:r>
                        <a:rPr lang="fr-FR" sz="1200" dirty="0">
                          <a:latin typeface="arial"/>
                          <a:cs typeface="arial"/>
                        </a:rPr>
                        <a:t>caisse dans les 2 labos BM</a:t>
                      </a:r>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D5DF"/>
                    </a:solidFill>
                  </a:tcPr>
                </a:tc>
                <a:tc>
                  <a:txBody>
                    <a:bodyPr/>
                    <a:lstStyle/>
                    <a:p>
                      <a:r>
                        <a:rPr lang="fr-FR" sz="1200" dirty="0">
                          <a:latin typeface="arial"/>
                          <a:cs typeface="arial"/>
                        </a:rPr>
                        <a:t>Cartons avec notice explicative pour le trie</a:t>
                      </a:r>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D5DF"/>
                    </a:solidFill>
                  </a:tcPr>
                </a:tc>
                <a:tc>
                  <a:txBody>
                    <a:bodyPr/>
                    <a:lstStyle/>
                    <a:p>
                      <a:r>
                        <a:rPr lang="fr-FR" sz="1200" b="1" u="sng" dirty="0">
                          <a:latin typeface="arial"/>
                          <a:cs typeface="arial"/>
                        </a:rPr>
                        <a:t>ne pas </a:t>
                      </a:r>
                      <a:r>
                        <a:rPr lang="fr-FR" sz="1200" dirty="0">
                          <a:latin typeface="arial"/>
                          <a:cs typeface="arial"/>
                        </a:rPr>
                        <a:t>faire entrer de carton</a:t>
                      </a:r>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D5DF"/>
                    </a:solidFill>
                  </a:tcPr>
                </a:tc>
                <a:extLst>
                  <a:ext uri="{0D108BD9-81ED-4DB2-BD59-A6C34878D82A}">
                    <a16:rowId xmlns:a16="http://schemas.microsoft.com/office/drawing/2014/main" val="241085026"/>
                  </a:ext>
                </a:extLst>
              </a:tr>
              <a:tr h="429292">
                <a:tc>
                  <a:txBody>
                    <a:bodyPr/>
                    <a:lstStyle/>
                    <a:p>
                      <a:r>
                        <a:rPr lang="fr-FR" sz="1400" dirty="0">
                          <a:solidFill>
                            <a:schemeClr val="bg1"/>
                          </a:solidFill>
                        </a:rPr>
                        <a:t>Végétaux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C8E"/>
                    </a:solidFill>
                  </a:tcPr>
                </a:tc>
                <a:tc>
                  <a:txBody>
                    <a:bodyPr/>
                    <a:lstStyle/>
                    <a:p>
                      <a:r>
                        <a:rPr lang="fr-FR" sz="1200" dirty="0"/>
                        <a:t>En cours de réflexion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arial"/>
                          <a:cs typeface="arial"/>
                        </a:rPr>
                        <a:t>sac poubelle autoclave (à doubler)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9200185"/>
                  </a:ext>
                </a:extLst>
              </a:tr>
            </a:tbl>
          </a:graphicData>
        </a:graphic>
      </p:graphicFrame>
      <p:sp>
        <p:nvSpPr>
          <p:cNvPr id="3" name="ZoneTexte 2">
            <a:extLst>
              <a:ext uri="{FF2B5EF4-FFF2-40B4-BE49-F238E27FC236}">
                <a16:creationId xmlns:a16="http://schemas.microsoft.com/office/drawing/2014/main" id="{F78E2257-81C4-419C-9892-6C6AAB4274A1}"/>
              </a:ext>
            </a:extLst>
          </p:cNvPr>
          <p:cNvSpPr txBox="1"/>
          <p:nvPr/>
        </p:nvSpPr>
        <p:spPr>
          <a:xfrm>
            <a:off x="269522" y="4581128"/>
            <a:ext cx="8604956" cy="2154436"/>
          </a:xfrm>
          <a:prstGeom prst="rect">
            <a:avLst/>
          </a:prstGeom>
          <a:noFill/>
        </p:spPr>
        <p:txBody>
          <a:bodyPr wrap="square" rtlCol="0">
            <a:spAutoFit/>
          </a:bodyPr>
          <a:lstStyle/>
          <a:p>
            <a:r>
              <a:rPr lang="fr-FR" sz="1600" dirty="0">
                <a:solidFill>
                  <a:srgbClr val="FF0000"/>
                </a:solidFill>
                <a:latin typeface="arial"/>
                <a:cs typeface="arial"/>
              </a:rPr>
              <a:t>PAS DE DECHETS BIOLOGIQUES DANS LE CHIMIQUE</a:t>
            </a:r>
          </a:p>
          <a:p>
            <a:endParaRPr lang="fr-FR" sz="1600" dirty="0">
              <a:solidFill>
                <a:srgbClr val="FF0000"/>
              </a:solidFill>
            </a:endParaRPr>
          </a:p>
          <a:p>
            <a:r>
              <a:rPr lang="fr-FR" sz="1400" dirty="0">
                <a:latin typeface="arial"/>
                <a:cs typeface="arial"/>
              </a:rPr>
              <a:t>Microbio : Les DASRI sont éliminés tous les 15 jours environ. Lorsque ces dernières sont pleines, inscrire la date ainsi que la zone. De même lorsqu'une nouvelle DASRI est mise en place</a:t>
            </a:r>
          </a:p>
          <a:p>
            <a:endParaRPr lang="fr-FR" sz="1400" dirty="0">
              <a:latin typeface="arial"/>
              <a:cs typeface="arial"/>
            </a:endParaRPr>
          </a:p>
          <a:p>
            <a:r>
              <a:rPr lang="fr-FR" sz="1400" dirty="0">
                <a:latin typeface="arial"/>
                <a:cs typeface="arial"/>
              </a:rPr>
              <a:t>*Suez récupère les sceaux blanc tous les mois. Prévenir Anaïs L quand un seau ou bidon est plein pour le faire évacuer au prochain enlèvement.</a:t>
            </a:r>
          </a:p>
          <a:p>
            <a:endParaRPr lang="fr-FR" sz="1600" dirty="0">
              <a:latin typeface="arial"/>
              <a:cs typeface="arial"/>
            </a:endParaRPr>
          </a:p>
          <a:p>
            <a:endParaRPr lang="fr-FR" sz="1600" dirty="0">
              <a:latin typeface="arial"/>
              <a:cs typeface="arial"/>
            </a:endParaRPr>
          </a:p>
        </p:txBody>
      </p:sp>
      <p:sp>
        <p:nvSpPr>
          <p:cNvPr id="4" name="Titre 1">
            <a:extLst>
              <a:ext uri="{FF2B5EF4-FFF2-40B4-BE49-F238E27FC236}">
                <a16:creationId xmlns:a16="http://schemas.microsoft.com/office/drawing/2014/main" id="{C4753DAA-8F0D-4808-AC47-2FCD456BD97F}"/>
              </a:ext>
            </a:extLst>
          </p:cNvPr>
          <p:cNvSpPr txBox="1">
            <a:spLocks/>
          </p:cNvSpPr>
          <p:nvPr/>
        </p:nvSpPr>
        <p:spPr>
          <a:xfrm>
            <a:off x="827584" y="140661"/>
            <a:ext cx="7662257" cy="480095"/>
          </a:xfrm>
          <a:prstGeom prst="rect">
            <a:avLst/>
          </a:prstGeom>
        </p:spPr>
        <p:txBody>
          <a:bodyPr anchor="t"/>
          <a:lstStyle>
            <a:lvl1pPr marL="457200" indent="-457200" algn="l" defTabSz="914400" rtl="0" eaLnBrk="1" latinLnBrk="0" hangingPunct="1">
              <a:lnSpc>
                <a:spcPct val="90000"/>
              </a:lnSpc>
              <a:spcBef>
                <a:spcPct val="0"/>
              </a:spcBef>
              <a:buSzPct val="125000"/>
              <a:buFontTx/>
              <a:buBlip>
                <a:blip r:embed="rId2"/>
              </a:buBlip>
              <a:defRPr sz="3000" b="1" kern="1200">
                <a:solidFill>
                  <a:srgbClr val="00A3A6"/>
                </a:solidFill>
                <a:latin typeface="+mj-lt"/>
                <a:ea typeface="+mj-ea"/>
                <a:cs typeface="+mj-cs"/>
              </a:defRPr>
            </a:lvl1pPr>
          </a:lstStyle>
          <a:p>
            <a:pPr marL="0" indent="0">
              <a:buNone/>
            </a:pPr>
            <a:r>
              <a:rPr lang="fr-FR" sz="2800" dirty="0"/>
              <a:t>1 - Les déchets</a:t>
            </a:r>
            <a:endParaRPr lang="fr-FR" sz="2800" b="0" dirty="0"/>
          </a:p>
          <a:p>
            <a:pPr marL="0" indent="0">
              <a:buFontTx/>
              <a:buNone/>
            </a:pPr>
            <a:endParaRPr lang="fr-FR" sz="2800" dirty="0">
              <a:cs typeface="Calibri Light"/>
            </a:endParaRPr>
          </a:p>
        </p:txBody>
      </p:sp>
    </p:spTree>
    <p:extLst>
      <p:ext uri="{BB962C8B-B14F-4D97-AF65-F5344CB8AC3E}">
        <p14:creationId xmlns:p14="http://schemas.microsoft.com/office/powerpoint/2010/main" val="39045185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10A52B2-7E9C-47D0-BA32-BF52239692C3}"/>
              </a:ext>
            </a:extLst>
          </p:cNvPr>
          <p:cNvSpPr txBox="1"/>
          <p:nvPr/>
        </p:nvSpPr>
        <p:spPr>
          <a:xfrm>
            <a:off x="179512" y="730982"/>
            <a:ext cx="8909537" cy="6001643"/>
          </a:xfrm>
          <a:prstGeom prst="rect">
            <a:avLst/>
          </a:prstGeom>
          <a:noFill/>
          <a:ln>
            <a:noFill/>
          </a:ln>
        </p:spPr>
        <p:txBody>
          <a:bodyPr wrap="square" rtlCol="0" anchor="t">
            <a:spAutoFit/>
          </a:bodyPr>
          <a:lstStyle/>
          <a:p>
            <a:r>
              <a:rPr lang="fr-FR" sz="1600" dirty="0"/>
              <a:t>Stock commun au 3-eme (pièce stock en face de la laverie) et au 4-ème un inventaire est disponible sur le SharePoint de l'unité </a:t>
            </a:r>
          </a:p>
          <a:p>
            <a:r>
              <a:rPr lang="fr-FR" sz="1600" dirty="0">
                <a:cs typeface="Calibri"/>
              </a:rPr>
              <a:t>(</a:t>
            </a:r>
            <a:r>
              <a:rPr lang="fr-FR" sz="1600" dirty="0"/>
              <a:t>BIOGER &gt; dossier </a:t>
            </a:r>
            <a:r>
              <a:rPr lang="fr-FR" sz="1600" dirty="0" err="1"/>
              <a:t>prévention_BIOGER</a:t>
            </a:r>
            <a:r>
              <a:rPr lang="fr-FR" sz="1600" dirty="0"/>
              <a:t> &gt; dossier inventaires produits chimiques)</a:t>
            </a:r>
            <a:endParaRPr lang="fr-FR" sz="1600" dirty="0">
              <a:cs typeface="Calibri"/>
            </a:endParaRPr>
          </a:p>
          <a:p>
            <a:endParaRPr lang="fr-FR" sz="1600" dirty="0">
              <a:cs typeface="Calibri"/>
            </a:endParaRPr>
          </a:p>
          <a:p>
            <a:r>
              <a:rPr lang="fr-FR" sz="1600" b="1" u="sng" dirty="0"/>
              <a:t>Pour faire vos pesés (= Balance de précision): </a:t>
            </a:r>
            <a:endParaRPr lang="fr-FR" sz="1600" b="1" u="sng" dirty="0">
              <a:cs typeface="Calibri"/>
            </a:endParaRPr>
          </a:p>
          <a:p>
            <a:pPr marL="285750" indent="-285750">
              <a:buFont typeface="Arial" panose="020B0604020202020204" pitchFamily="34" charset="0"/>
              <a:buChar char="•"/>
            </a:pPr>
            <a:r>
              <a:rPr lang="fr-FR" sz="1600" dirty="0"/>
              <a:t>3ème étage: pièce préparation des milieux.</a:t>
            </a:r>
            <a:endParaRPr lang="fr-FR" sz="1600" dirty="0">
              <a:cs typeface="Calibri"/>
            </a:endParaRPr>
          </a:p>
          <a:p>
            <a:pPr marL="285750" indent="-285750">
              <a:buFont typeface="Arial" panose="020B0604020202020204" pitchFamily="34" charset="0"/>
              <a:buChar char="•"/>
            </a:pPr>
            <a:r>
              <a:rPr lang="fr-FR" sz="1600" dirty="0">
                <a:solidFill>
                  <a:srgbClr val="000000"/>
                </a:solidFill>
                <a:highlight>
                  <a:srgbClr val="FFFF00"/>
                </a:highlight>
                <a:latin typeface="Calibri Light"/>
                <a:cs typeface="Calibri Light"/>
              </a:rPr>
              <a:t>4eme : pièce biochimie, L3 (Champi 1) et pièce </a:t>
            </a:r>
            <a:r>
              <a:rPr lang="fr-FR" sz="1600" dirty="0" err="1">
                <a:solidFill>
                  <a:srgbClr val="000000"/>
                </a:solidFill>
                <a:highlight>
                  <a:srgbClr val="FFFF00"/>
                </a:highlight>
                <a:latin typeface="Calibri Light"/>
                <a:cs typeface="Calibri Light"/>
              </a:rPr>
              <a:t>cyto</a:t>
            </a:r>
            <a:endParaRPr lang="fr-FR" sz="1600" dirty="0">
              <a:solidFill>
                <a:srgbClr val="000000"/>
              </a:solidFill>
              <a:highlight>
                <a:srgbClr val="FFFF00"/>
              </a:highlight>
              <a:latin typeface="Calibri Light"/>
              <a:cs typeface="Calibri Light"/>
            </a:endParaRPr>
          </a:p>
          <a:p>
            <a:r>
              <a:rPr lang="fr-FR" sz="1600" dirty="0">
                <a:solidFill>
                  <a:srgbClr val="000000"/>
                </a:solidFill>
                <a:highlight>
                  <a:srgbClr val="FFFF00"/>
                </a:highlight>
                <a:latin typeface="Calibri Light"/>
                <a:cs typeface="Calibri Light"/>
              </a:rPr>
              <a:t> </a:t>
            </a:r>
          </a:p>
          <a:p>
            <a:r>
              <a:rPr lang="fr-FR" sz="1600" dirty="0">
                <a:solidFill>
                  <a:srgbClr val="000000"/>
                </a:solidFill>
                <a:highlight>
                  <a:srgbClr val="FFFF00"/>
                </a:highlight>
                <a:latin typeface="Calibri Light"/>
                <a:cs typeface="Calibri Light"/>
              </a:rPr>
              <a:t>Pour peser des produit dangereux (microbio avec </a:t>
            </a:r>
            <a:r>
              <a:rPr lang="fr-FR" sz="1600" dirty="0" err="1">
                <a:solidFill>
                  <a:srgbClr val="000000"/>
                </a:solidFill>
                <a:highlight>
                  <a:srgbClr val="FFFF00"/>
                </a:highlight>
                <a:latin typeface="Calibri Light"/>
                <a:cs typeface="Calibri Light"/>
              </a:rPr>
              <a:t>fongi</a:t>
            </a:r>
            <a:r>
              <a:rPr lang="fr-FR" sz="1600" dirty="0">
                <a:solidFill>
                  <a:srgbClr val="000000"/>
                </a:solidFill>
                <a:highlight>
                  <a:srgbClr val="FFFF00"/>
                </a:highlight>
                <a:latin typeface="Calibri Light"/>
                <a:cs typeface="Calibri Light"/>
              </a:rPr>
              <a:t>)  il faut faire la tare avec son contenant fermé puis aller sous sorbonne pour mettre son produit chimique dans le contenant puis le fermer puis le peser. Ajuster le volume en fonction du poids </a:t>
            </a:r>
          </a:p>
          <a:p>
            <a:r>
              <a:rPr lang="fr-FR" sz="1600" dirty="0">
                <a:solidFill>
                  <a:srgbClr val="000000"/>
                </a:solidFill>
                <a:highlight>
                  <a:srgbClr val="FFFF00"/>
                </a:highlight>
                <a:latin typeface="Calibri Light"/>
                <a:cs typeface="Calibri Light"/>
              </a:rPr>
              <a:t>A l’étude : installer une balance sous-sorbonne</a:t>
            </a:r>
          </a:p>
          <a:p>
            <a:pPr marL="285750" indent="-285750">
              <a:buFont typeface="Arial" panose="020B0604020202020204" pitchFamily="34" charset="0"/>
              <a:buChar char="•"/>
            </a:pPr>
            <a:endParaRPr lang="fr-FR" sz="1600" dirty="0">
              <a:highlight>
                <a:srgbClr val="FFFF00"/>
              </a:highlight>
              <a:cs typeface="Calibri"/>
            </a:endParaRPr>
          </a:p>
          <a:p>
            <a:r>
              <a:rPr lang="fr-FR" sz="1600" b="1" u="sng" dirty="0"/>
              <a:t>Pour les alcools :</a:t>
            </a:r>
            <a:endParaRPr lang="fr-FR" sz="1600" b="1" u="sng" dirty="0">
              <a:cs typeface="Calibri"/>
            </a:endParaRPr>
          </a:p>
          <a:p>
            <a:r>
              <a:rPr lang="fr-FR" sz="1600" dirty="0"/>
              <a:t>Ethanol, Isopropanol...      </a:t>
            </a:r>
            <a:r>
              <a:rPr lang="fr-FR" sz="1600" dirty="0">
                <a:latin typeface="Calibri" panose="020F0502020204030204" pitchFamily="34" charset="0"/>
                <a:cs typeface="Calibri" panose="020F0502020204030204" pitchFamily="34" charset="0"/>
              </a:rPr>
              <a:t>→ disponibles à la </a:t>
            </a:r>
            <a:r>
              <a:rPr lang="fr-FR" sz="1600" dirty="0" err="1">
                <a:latin typeface="Calibri" panose="020F0502020204030204" pitchFamily="34" charset="0"/>
                <a:cs typeface="Calibri" panose="020F0502020204030204" pitchFamily="34" charset="0"/>
              </a:rPr>
              <a:t>soute</a:t>
            </a:r>
            <a:r>
              <a:rPr lang="fr-FR" sz="1600" dirty="0">
                <a:latin typeface="Calibri" panose="020F0502020204030204" pitchFamily="34" charset="0"/>
                <a:cs typeface="Calibri" panose="020F0502020204030204" pitchFamily="34" charset="0"/>
              </a:rPr>
              <a:t> à l’air de dépôts (clés à récupérer auprès de Laurent C, </a:t>
            </a:r>
            <a:r>
              <a:rPr lang="fr-FR" sz="1600" dirty="0" err="1">
                <a:latin typeface="Calibri" panose="020F0502020204030204" pitchFamily="34" charset="0"/>
                <a:cs typeface="Calibri" panose="020F0502020204030204" pitchFamily="34" charset="0"/>
              </a:rPr>
              <a:t>Anais</a:t>
            </a:r>
            <a:r>
              <a:rPr lang="fr-FR" sz="1600" dirty="0">
                <a:latin typeface="Calibri" panose="020F0502020204030204" pitchFamily="34" charset="0"/>
                <a:cs typeface="Calibri" panose="020F0502020204030204" pitchFamily="34" charset="0"/>
              </a:rPr>
              <a:t> L ou </a:t>
            </a:r>
            <a:r>
              <a:rPr lang="fr-FR" sz="1600" dirty="0" err="1">
                <a:latin typeface="Calibri" panose="020F0502020204030204" pitchFamily="34" charset="0"/>
                <a:cs typeface="Calibri" panose="020F0502020204030204" pitchFamily="34" charset="0"/>
              </a:rPr>
              <a:t>Jérome</a:t>
            </a:r>
            <a:r>
              <a:rPr lang="fr-FR" sz="1600" dirty="0">
                <a:latin typeface="Calibri" panose="020F0502020204030204" pitchFamily="34" charset="0"/>
                <a:cs typeface="Calibri" panose="020F0502020204030204" pitchFamily="34" charset="0"/>
              </a:rPr>
              <a:t>) → renseigner dans fichier Excel partagé </a:t>
            </a:r>
            <a:r>
              <a:rPr lang="fr-FR" sz="1600" dirty="0">
                <a:latin typeface="Calibri" panose="020F0502020204030204" pitchFamily="34" charset="0"/>
                <a:cs typeface="Calibri" panose="020F0502020204030204" pitchFamily="34" charset="0"/>
                <a:hlinkClick r:id="rId2"/>
              </a:rPr>
              <a:t>https://onedrive.live.com/view.aspx?resid=661B96892A590EAB!1726&amp;ithint=file%2cxlsx&amp;authkey=!ABZWYC-vpf7gk_8</a:t>
            </a:r>
            <a:endParaRPr lang="fr-FR" sz="1600" dirty="0">
              <a:latin typeface="Calibri" panose="020F0502020204030204" pitchFamily="34" charset="0"/>
              <a:cs typeface="Calibri" panose="020F0502020204030204" pitchFamily="34" charset="0"/>
            </a:endParaRPr>
          </a:p>
          <a:p>
            <a:endParaRPr lang="fr-FR" sz="1600" dirty="0">
              <a:latin typeface="Calibri" panose="020F0502020204030204" pitchFamily="34" charset="0"/>
              <a:cs typeface="Calibri" panose="020F0502020204030204" pitchFamily="34" charset="0"/>
            </a:endParaRPr>
          </a:p>
          <a:p>
            <a:r>
              <a:rPr lang="fr-FR" sz="1600" b="1" u="sng" dirty="0">
                <a:latin typeface="Calibri" panose="020F0502020204030204" pitchFamily="34" charset="0"/>
                <a:cs typeface="Calibri" panose="020F0502020204030204" pitchFamily="34" charset="0"/>
              </a:rPr>
              <a:t>En Laboratoire de biologie moléculaire : </a:t>
            </a:r>
          </a:p>
          <a:p>
            <a:r>
              <a:rPr lang="fr-FR" sz="1600" dirty="0">
                <a:latin typeface="Calibri" panose="020F0502020204030204" pitchFamily="34" charset="0"/>
                <a:cs typeface="Calibri" panose="020F0502020204030204" pitchFamily="34" charset="0"/>
              </a:rPr>
              <a:t>Nouvelle armoire ventilée réfrigérée en BM SUD pour le phénol chloroforme car stable à 4°C → </a:t>
            </a:r>
            <a:r>
              <a:rPr lang="fr-FR" sz="1600" b="1" dirty="0">
                <a:solidFill>
                  <a:srgbClr val="C00000"/>
                </a:solidFill>
                <a:latin typeface="Calibri" panose="020F0502020204030204" pitchFamily="34" charset="0"/>
                <a:cs typeface="Calibri" panose="020F0502020204030204" pitchFamily="34" charset="0"/>
              </a:rPr>
              <a:t>plus dans les frigos</a:t>
            </a:r>
          </a:p>
          <a:p>
            <a:r>
              <a:rPr lang="fr-FR" sz="1600" dirty="0">
                <a:latin typeface="Calibri" panose="020F0502020204030204" pitchFamily="34" charset="0"/>
                <a:cs typeface="Calibri" panose="020F0502020204030204" pitchFamily="34" charset="0"/>
              </a:rPr>
              <a:t>Sinon les autres produits chimiques sont à conserver dans les armoires ventilées à côté des sorbonnes → </a:t>
            </a:r>
            <a:r>
              <a:rPr lang="fr-FR" sz="1600" dirty="0">
                <a:solidFill>
                  <a:srgbClr val="FF0000"/>
                </a:solidFill>
                <a:latin typeface="Calibri" panose="020F0502020204030204" pitchFamily="34" charset="0"/>
                <a:cs typeface="Calibri" panose="020F0502020204030204" pitchFamily="34" charset="0"/>
              </a:rPr>
              <a:t>ne pas stocker dans vos placards ou sur les paillasses !!</a:t>
            </a:r>
            <a:endParaRPr lang="fr-FR" sz="1600" dirty="0">
              <a:solidFill>
                <a:srgbClr val="FF0000"/>
              </a:solidFill>
            </a:endParaRPr>
          </a:p>
        </p:txBody>
      </p:sp>
      <p:sp>
        <p:nvSpPr>
          <p:cNvPr id="5" name="Titre 1">
            <a:extLst>
              <a:ext uri="{FF2B5EF4-FFF2-40B4-BE49-F238E27FC236}">
                <a16:creationId xmlns:a16="http://schemas.microsoft.com/office/drawing/2014/main" id="{58246413-FC41-49A3-9855-18D1F5ED279D}"/>
              </a:ext>
            </a:extLst>
          </p:cNvPr>
          <p:cNvSpPr txBox="1">
            <a:spLocks/>
          </p:cNvSpPr>
          <p:nvPr/>
        </p:nvSpPr>
        <p:spPr>
          <a:xfrm>
            <a:off x="848331" y="149629"/>
            <a:ext cx="7662257" cy="888251"/>
          </a:xfrm>
          <a:prstGeom prst="rect">
            <a:avLst/>
          </a:prstGeom>
        </p:spPr>
        <p:txBody>
          <a:bodyPr anchor="t"/>
          <a:lstStyle>
            <a:lvl1pPr marL="457200" indent="-457200" algn="l" defTabSz="914400" rtl="0" eaLnBrk="1" latinLnBrk="0" hangingPunct="1">
              <a:lnSpc>
                <a:spcPct val="90000"/>
              </a:lnSpc>
              <a:spcBef>
                <a:spcPct val="0"/>
              </a:spcBef>
              <a:buSzPct val="125000"/>
              <a:buFontTx/>
              <a:buBlip>
                <a:blip r:embed="rId3"/>
              </a:buBlip>
              <a:defRPr sz="3000" b="1" kern="1200">
                <a:solidFill>
                  <a:srgbClr val="00A3A6"/>
                </a:solidFill>
                <a:latin typeface="+mj-lt"/>
                <a:ea typeface="+mj-ea"/>
                <a:cs typeface="+mj-cs"/>
              </a:defRPr>
            </a:lvl1pPr>
          </a:lstStyle>
          <a:p>
            <a:pPr marL="0" indent="0">
              <a:buNone/>
            </a:pPr>
            <a:r>
              <a:rPr lang="fr-FR" sz="2800" dirty="0"/>
              <a:t>2 - Produits Chimiques</a:t>
            </a:r>
            <a:endParaRPr lang="fr-FR" sz="2800" b="0" dirty="0"/>
          </a:p>
          <a:p>
            <a:pPr marL="0" indent="0">
              <a:buFontTx/>
              <a:buNone/>
            </a:pPr>
            <a:endParaRPr lang="fr-FR" sz="2800" dirty="0">
              <a:cs typeface="Calibri Light"/>
            </a:endParaRPr>
          </a:p>
        </p:txBody>
      </p:sp>
    </p:spTree>
    <p:extLst>
      <p:ext uri="{BB962C8B-B14F-4D97-AF65-F5344CB8AC3E}">
        <p14:creationId xmlns:p14="http://schemas.microsoft.com/office/powerpoint/2010/main" val="11552001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99196" y="4365104"/>
            <a:ext cx="6768752" cy="584775"/>
          </a:xfrm>
          <a:prstGeom prst="rect">
            <a:avLst/>
          </a:prstGeom>
          <a:noFill/>
        </p:spPr>
        <p:txBody>
          <a:bodyPr wrap="square" rtlCol="0">
            <a:spAutoFit/>
          </a:bodyPr>
          <a:lstStyle/>
          <a:p>
            <a:r>
              <a:rPr lang="fr-FR" sz="3200" b="1" dirty="0">
                <a:solidFill>
                  <a:srgbClr val="00A3A6"/>
                </a:solidFill>
                <a:latin typeface="Arial" pitchFamily="34" charset="0"/>
                <a:cs typeface="Arial" pitchFamily="34" charset="0"/>
              </a:rPr>
              <a:t>6- Risques chimiques</a:t>
            </a:r>
          </a:p>
        </p:txBody>
      </p:sp>
      <p:sp>
        <p:nvSpPr>
          <p:cNvPr id="5" name="ZoneTexte 4"/>
          <p:cNvSpPr txBox="1"/>
          <p:nvPr/>
        </p:nvSpPr>
        <p:spPr>
          <a:xfrm>
            <a:off x="1299196" y="6468467"/>
            <a:ext cx="4136900" cy="230832"/>
          </a:xfrm>
          <a:prstGeom prst="rect">
            <a:avLst/>
          </a:prstGeom>
          <a:noFill/>
        </p:spPr>
        <p:txBody>
          <a:bodyPr wrap="square" rtlCol="0">
            <a:spAutoFit/>
          </a:bodyPr>
          <a:lstStyle/>
          <a:p>
            <a:pPr lvl="0"/>
            <a:r>
              <a:rPr lang="fr-FR" sz="900" b="1" dirty="0">
                <a:solidFill>
                  <a:srgbClr val="00A3A6"/>
                </a:solidFill>
                <a:latin typeface="Arial" pitchFamily="34" charset="0"/>
                <a:cs typeface="Arial" pitchFamily="34" charset="0"/>
              </a:rPr>
              <a:t>BIOGER / Accueil des nouveaux arrivants </a:t>
            </a:r>
          </a:p>
        </p:txBody>
      </p:sp>
      <p:pic>
        <p:nvPicPr>
          <p:cNvPr id="4" name="Image 3">
            <a:extLst>
              <a:ext uri="{FF2B5EF4-FFF2-40B4-BE49-F238E27FC236}">
                <a16:creationId xmlns:a16="http://schemas.microsoft.com/office/drawing/2014/main" id="{F7E50F1F-0AC2-4B8B-B2D2-EB997F8FC989}"/>
              </a:ext>
            </a:extLst>
          </p:cNvPr>
          <p:cNvPicPr>
            <a:picLocks noChangeAspect="1"/>
          </p:cNvPicPr>
          <p:nvPr/>
        </p:nvPicPr>
        <p:blipFill>
          <a:blip r:embed="rId2"/>
          <a:stretch>
            <a:fillRect/>
          </a:stretch>
        </p:blipFill>
        <p:spPr>
          <a:xfrm>
            <a:off x="700087" y="184355"/>
            <a:ext cx="7743825" cy="4248150"/>
          </a:xfrm>
          <a:prstGeom prst="rect">
            <a:avLst/>
          </a:prstGeom>
        </p:spPr>
      </p:pic>
    </p:spTree>
    <p:extLst>
      <p:ext uri="{BB962C8B-B14F-4D97-AF65-F5344CB8AC3E}">
        <p14:creationId xmlns:p14="http://schemas.microsoft.com/office/powerpoint/2010/main" val="39704709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299197" y="6468467"/>
            <a:ext cx="4136900" cy="230832"/>
          </a:xfrm>
          <a:prstGeom prst="rect">
            <a:avLst/>
          </a:prstGeom>
          <a:noFill/>
        </p:spPr>
        <p:txBody>
          <a:bodyPr wrap="square" rtlCol="0">
            <a:spAutoFit/>
          </a:bodyPr>
          <a:lstStyle/>
          <a:p>
            <a:pPr lvl="0"/>
            <a:r>
              <a:rPr lang="fr-FR" sz="900" b="1" dirty="0">
                <a:solidFill>
                  <a:prstClr val="white"/>
                </a:solidFill>
                <a:latin typeface="Arial" pitchFamily="34" charset="0"/>
                <a:cs typeface="Arial" pitchFamily="34" charset="0"/>
              </a:rPr>
              <a:t>BIOGER / Accueil des nouveaux arrivants</a:t>
            </a:r>
            <a:r>
              <a:rPr lang="fr-FR" sz="900" b="1" dirty="0">
                <a:solidFill>
                  <a:srgbClr val="C5DD01"/>
                </a:solidFill>
                <a:latin typeface="Arial" pitchFamily="34" charset="0"/>
                <a:cs typeface="Arial" pitchFamily="34" charset="0"/>
              </a:rPr>
              <a:t> </a:t>
            </a:r>
          </a:p>
        </p:txBody>
      </p:sp>
      <p:sp>
        <p:nvSpPr>
          <p:cNvPr id="12" name="ZoneTexte 11"/>
          <p:cNvSpPr txBox="1"/>
          <p:nvPr/>
        </p:nvSpPr>
        <p:spPr>
          <a:xfrm>
            <a:off x="1299196" y="692696"/>
            <a:ext cx="6768752" cy="584775"/>
          </a:xfrm>
          <a:prstGeom prst="rect">
            <a:avLst/>
          </a:prstGeom>
          <a:solidFill>
            <a:schemeClr val="bg1"/>
          </a:solidFill>
        </p:spPr>
        <p:txBody>
          <a:bodyPr wrap="square" rtlCol="0">
            <a:spAutoFit/>
          </a:bodyPr>
          <a:lstStyle/>
          <a:p>
            <a:r>
              <a:rPr lang="fr-FR" sz="1600" b="1" dirty="0">
                <a:solidFill>
                  <a:srgbClr val="008C8E"/>
                </a:solidFill>
                <a:latin typeface="Arial" pitchFamily="34" charset="0"/>
                <a:cs typeface="Arial" pitchFamily="34" charset="0"/>
              </a:rPr>
              <a:t>6-1 Identification des dangers (explication des étiquetages, signification des pictogrammes et mentions de dangers H)</a:t>
            </a:r>
          </a:p>
        </p:txBody>
      </p:sp>
      <p:sp>
        <p:nvSpPr>
          <p:cNvPr id="13" name="ZoneTexte 12"/>
          <p:cNvSpPr txBox="1"/>
          <p:nvPr/>
        </p:nvSpPr>
        <p:spPr>
          <a:xfrm>
            <a:off x="1299196" y="260648"/>
            <a:ext cx="6768752" cy="523221"/>
          </a:xfrm>
          <a:prstGeom prst="rect">
            <a:avLst/>
          </a:prstGeom>
          <a:solidFill>
            <a:schemeClr val="bg1"/>
          </a:solidFill>
        </p:spPr>
        <p:txBody>
          <a:bodyPr wrap="square" rtlCol="0">
            <a:spAutoFit/>
          </a:bodyPr>
          <a:lstStyle/>
          <a:p>
            <a:r>
              <a:rPr lang="fr-FR" sz="2800" b="1" dirty="0">
                <a:solidFill>
                  <a:srgbClr val="00A3A6"/>
                </a:solidFill>
                <a:latin typeface="Arial" pitchFamily="34" charset="0"/>
                <a:cs typeface="Arial" pitchFamily="34" charset="0"/>
              </a:rPr>
              <a:t>6- Risques chimiques</a:t>
            </a:r>
          </a:p>
        </p:txBody>
      </p:sp>
      <p:pic>
        <p:nvPicPr>
          <p:cNvPr id="9" name="Image 8">
            <a:extLst>
              <a:ext uri="{FF2B5EF4-FFF2-40B4-BE49-F238E27FC236}">
                <a16:creationId xmlns:a16="http://schemas.microsoft.com/office/drawing/2014/main" id="{0EB93563-E025-49C8-BF00-42BA63BF5651}"/>
              </a:ext>
            </a:extLst>
          </p:cNvPr>
          <p:cNvPicPr>
            <a:picLocks noChangeAspect="1"/>
          </p:cNvPicPr>
          <p:nvPr/>
        </p:nvPicPr>
        <p:blipFill>
          <a:blip r:embed="rId2"/>
          <a:stretch>
            <a:fillRect/>
          </a:stretch>
        </p:blipFill>
        <p:spPr>
          <a:xfrm>
            <a:off x="1259632" y="1242365"/>
            <a:ext cx="6408712" cy="5491386"/>
          </a:xfrm>
          <a:prstGeom prst="rect">
            <a:avLst/>
          </a:prstGeom>
        </p:spPr>
      </p:pic>
      <p:pic>
        <p:nvPicPr>
          <p:cNvPr id="2" name="Image 1">
            <a:extLst>
              <a:ext uri="{FF2B5EF4-FFF2-40B4-BE49-F238E27FC236}">
                <a16:creationId xmlns:a16="http://schemas.microsoft.com/office/drawing/2014/main" id="{02625307-A884-4D63-AB82-6A5FB82BEA46}"/>
              </a:ext>
            </a:extLst>
          </p:cNvPr>
          <p:cNvPicPr>
            <a:picLocks noChangeAspect="1"/>
          </p:cNvPicPr>
          <p:nvPr/>
        </p:nvPicPr>
        <p:blipFill>
          <a:blip r:embed="rId3"/>
          <a:stretch>
            <a:fillRect/>
          </a:stretch>
        </p:blipFill>
        <p:spPr>
          <a:xfrm rot="16200000">
            <a:off x="46534" y="4786114"/>
            <a:ext cx="2076450" cy="514350"/>
          </a:xfrm>
          <a:prstGeom prst="rect">
            <a:avLst/>
          </a:prstGeom>
        </p:spPr>
      </p:pic>
    </p:spTree>
    <p:extLst>
      <p:ext uri="{BB962C8B-B14F-4D97-AF65-F5344CB8AC3E}">
        <p14:creationId xmlns:p14="http://schemas.microsoft.com/office/powerpoint/2010/main" val="3306982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CDBFEC7-5B9E-4212-9EEC-55848E0B08AE}"/>
              </a:ext>
            </a:extLst>
          </p:cNvPr>
          <p:cNvPicPr>
            <a:picLocks noChangeAspect="1"/>
          </p:cNvPicPr>
          <p:nvPr/>
        </p:nvPicPr>
        <p:blipFill>
          <a:blip r:embed="rId2"/>
          <a:stretch>
            <a:fillRect/>
          </a:stretch>
        </p:blipFill>
        <p:spPr>
          <a:xfrm>
            <a:off x="1402871" y="1322986"/>
            <a:ext cx="6286500" cy="5419725"/>
          </a:xfrm>
          <a:prstGeom prst="rect">
            <a:avLst/>
          </a:prstGeom>
        </p:spPr>
      </p:pic>
      <p:sp>
        <p:nvSpPr>
          <p:cNvPr id="3" name="Rectangle 2">
            <a:extLst>
              <a:ext uri="{FF2B5EF4-FFF2-40B4-BE49-F238E27FC236}">
                <a16:creationId xmlns:a16="http://schemas.microsoft.com/office/drawing/2014/main" id="{FDFFDEFD-1974-4785-B77A-765F362D5456}"/>
              </a:ext>
            </a:extLst>
          </p:cNvPr>
          <p:cNvSpPr/>
          <p:nvPr/>
        </p:nvSpPr>
        <p:spPr>
          <a:xfrm>
            <a:off x="1544128" y="632611"/>
            <a:ext cx="6935638" cy="338554"/>
          </a:xfrm>
          <a:prstGeom prst="rect">
            <a:avLst/>
          </a:prstGeom>
        </p:spPr>
        <p:txBody>
          <a:bodyPr wrap="square">
            <a:spAutoFit/>
          </a:bodyPr>
          <a:lstStyle/>
          <a:p>
            <a:r>
              <a:rPr lang="fr-FR" sz="1600" b="1" dirty="0">
                <a:solidFill>
                  <a:schemeClr val="accent1">
                    <a:lumMod val="75000"/>
                  </a:schemeClr>
                </a:solidFill>
                <a:latin typeface="Arial" pitchFamily="34" charset="0"/>
                <a:cs typeface="Arial" pitchFamily="34" charset="0"/>
              </a:rPr>
              <a:t>Rappel : les pictogrammes</a:t>
            </a:r>
          </a:p>
        </p:txBody>
      </p:sp>
      <p:pic>
        <p:nvPicPr>
          <p:cNvPr id="4" name="Image 3">
            <a:extLst>
              <a:ext uri="{FF2B5EF4-FFF2-40B4-BE49-F238E27FC236}">
                <a16:creationId xmlns:a16="http://schemas.microsoft.com/office/drawing/2014/main" id="{5F25AD77-8D47-4EB0-B74F-07B3214A2A20}"/>
              </a:ext>
            </a:extLst>
          </p:cNvPr>
          <p:cNvPicPr>
            <a:picLocks noChangeAspect="1"/>
          </p:cNvPicPr>
          <p:nvPr/>
        </p:nvPicPr>
        <p:blipFill>
          <a:blip r:embed="rId3"/>
          <a:stretch>
            <a:fillRect/>
          </a:stretch>
        </p:blipFill>
        <p:spPr>
          <a:xfrm rot="5400000">
            <a:off x="8133720" y="6246316"/>
            <a:ext cx="251155" cy="972213"/>
          </a:xfrm>
          <a:prstGeom prst="rect">
            <a:avLst/>
          </a:prstGeom>
        </p:spPr>
      </p:pic>
    </p:spTree>
    <p:extLst>
      <p:ext uri="{BB962C8B-B14F-4D97-AF65-F5344CB8AC3E}">
        <p14:creationId xmlns:p14="http://schemas.microsoft.com/office/powerpoint/2010/main" val="2706016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E8811DE-E4E2-4361-AB91-43AD1DA6A3DA}"/>
              </a:ext>
            </a:extLst>
          </p:cNvPr>
          <p:cNvPicPr>
            <a:picLocks noChangeAspect="1"/>
          </p:cNvPicPr>
          <p:nvPr/>
        </p:nvPicPr>
        <p:blipFill>
          <a:blip r:embed="rId2"/>
          <a:stretch>
            <a:fillRect/>
          </a:stretch>
        </p:blipFill>
        <p:spPr>
          <a:xfrm>
            <a:off x="0" y="198859"/>
            <a:ext cx="4545668" cy="5760640"/>
          </a:xfrm>
          <a:prstGeom prst="rect">
            <a:avLst/>
          </a:prstGeom>
        </p:spPr>
      </p:pic>
      <p:pic>
        <p:nvPicPr>
          <p:cNvPr id="3" name="Image 2">
            <a:extLst>
              <a:ext uri="{FF2B5EF4-FFF2-40B4-BE49-F238E27FC236}">
                <a16:creationId xmlns:a16="http://schemas.microsoft.com/office/drawing/2014/main" id="{4DDB3465-F959-4FB0-8E1C-5F0D7708B345}"/>
              </a:ext>
            </a:extLst>
          </p:cNvPr>
          <p:cNvPicPr>
            <a:picLocks noChangeAspect="1"/>
          </p:cNvPicPr>
          <p:nvPr/>
        </p:nvPicPr>
        <p:blipFill>
          <a:blip r:embed="rId3"/>
          <a:stretch>
            <a:fillRect/>
          </a:stretch>
        </p:blipFill>
        <p:spPr>
          <a:xfrm>
            <a:off x="4519166" y="188640"/>
            <a:ext cx="4551400" cy="6020975"/>
          </a:xfrm>
          <a:prstGeom prst="rect">
            <a:avLst/>
          </a:prstGeom>
        </p:spPr>
      </p:pic>
    </p:spTree>
    <p:extLst>
      <p:ext uri="{BB962C8B-B14F-4D97-AF65-F5344CB8AC3E}">
        <p14:creationId xmlns:p14="http://schemas.microsoft.com/office/powerpoint/2010/main" val="38850414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141475-FA43-467B-BF45-55B5B01D936F}"/>
              </a:ext>
            </a:extLst>
          </p:cNvPr>
          <p:cNvSpPr/>
          <p:nvPr/>
        </p:nvSpPr>
        <p:spPr>
          <a:xfrm>
            <a:off x="1544128" y="632611"/>
            <a:ext cx="6935638" cy="584775"/>
          </a:xfrm>
          <a:prstGeom prst="rect">
            <a:avLst/>
          </a:prstGeom>
        </p:spPr>
        <p:txBody>
          <a:bodyPr wrap="square">
            <a:spAutoFit/>
          </a:bodyPr>
          <a:lstStyle/>
          <a:p>
            <a:r>
              <a:rPr lang="fr-FR" sz="1600" b="1" dirty="0">
                <a:solidFill>
                  <a:schemeClr val="accent1">
                    <a:lumMod val="75000"/>
                  </a:schemeClr>
                </a:solidFill>
                <a:latin typeface="Arial" pitchFamily="34" charset="0"/>
                <a:cs typeface="Arial" pitchFamily="34" charset="0"/>
              </a:rPr>
              <a:t>Points Hygiène et Sécurité</a:t>
            </a:r>
          </a:p>
          <a:p>
            <a:pPr marL="742950" lvl="1" indent="-285750">
              <a:buFont typeface="Wingdings" panose="05000000000000000000" pitchFamily="2" charset="2"/>
              <a:buChar char="Ø"/>
            </a:pPr>
            <a:r>
              <a:rPr lang="fr-FR" sz="1600" b="1" dirty="0">
                <a:solidFill>
                  <a:schemeClr val="accent1">
                    <a:lumMod val="75000"/>
                  </a:schemeClr>
                </a:solidFill>
                <a:latin typeface="Arial" pitchFamily="34" charset="0"/>
                <a:cs typeface="Arial" pitchFamily="34" charset="0"/>
              </a:rPr>
              <a:t>risques chimiques </a:t>
            </a:r>
          </a:p>
        </p:txBody>
      </p:sp>
      <p:sp>
        <p:nvSpPr>
          <p:cNvPr id="3" name="ZoneTexte 2">
            <a:extLst>
              <a:ext uri="{FF2B5EF4-FFF2-40B4-BE49-F238E27FC236}">
                <a16:creationId xmlns:a16="http://schemas.microsoft.com/office/drawing/2014/main" id="{CAF243A9-0935-4DDB-B2F7-8FE75DF6EC54}"/>
              </a:ext>
            </a:extLst>
          </p:cNvPr>
          <p:cNvSpPr txBox="1"/>
          <p:nvPr/>
        </p:nvSpPr>
        <p:spPr>
          <a:xfrm>
            <a:off x="828136" y="1544128"/>
            <a:ext cx="7936302" cy="338554"/>
          </a:xfrm>
          <a:prstGeom prst="rect">
            <a:avLst/>
          </a:prstGeom>
          <a:noFill/>
        </p:spPr>
        <p:txBody>
          <a:bodyPr wrap="square" rtlCol="0">
            <a:spAutoFit/>
          </a:bodyPr>
          <a:lstStyle/>
          <a:p>
            <a:r>
              <a:rPr lang="fr-FR" sz="1600" u="sng" dirty="0"/>
              <a:t>La FDS (Fiche de Données de Sécurité) ou SDS en anglais (Security Data </a:t>
            </a:r>
            <a:r>
              <a:rPr lang="fr-FR" sz="1600" u="sng" dirty="0" err="1"/>
              <a:t>Sheet</a:t>
            </a:r>
            <a:r>
              <a:rPr lang="fr-FR" sz="1600" u="sng" dirty="0"/>
              <a:t>)</a:t>
            </a:r>
            <a:endParaRPr lang="en-US" sz="1600" u="sng" dirty="0"/>
          </a:p>
        </p:txBody>
      </p:sp>
      <p:pic>
        <p:nvPicPr>
          <p:cNvPr id="4" name="Image 3">
            <a:extLst>
              <a:ext uri="{FF2B5EF4-FFF2-40B4-BE49-F238E27FC236}">
                <a16:creationId xmlns:a16="http://schemas.microsoft.com/office/drawing/2014/main" id="{3931DE60-1DA6-4578-932B-948C20962AE0}"/>
              </a:ext>
            </a:extLst>
          </p:cNvPr>
          <p:cNvPicPr>
            <a:picLocks noChangeAspect="1"/>
          </p:cNvPicPr>
          <p:nvPr/>
        </p:nvPicPr>
        <p:blipFill>
          <a:blip r:embed="rId2"/>
          <a:stretch>
            <a:fillRect/>
          </a:stretch>
        </p:blipFill>
        <p:spPr>
          <a:xfrm>
            <a:off x="0" y="2054157"/>
            <a:ext cx="9144000" cy="3784855"/>
          </a:xfrm>
          <a:prstGeom prst="rect">
            <a:avLst/>
          </a:prstGeom>
        </p:spPr>
      </p:pic>
      <p:pic>
        <p:nvPicPr>
          <p:cNvPr id="5" name="Image 4">
            <a:extLst>
              <a:ext uri="{FF2B5EF4-FFF2-40B4-BE49-F238E27FC236}">
                <a16:creationId xmlns:a16="http://schemas.microsoft.com/office/drawing/2014/main" id="{259433D0-7158-4E3E-9144-9F631549160A}"/>
              </a:ext>
            </a:extLst>
          </p:cNvPr>
          <p:cNvPicPr>
            <a:picLocks noChangeAspect="1"/>
          </p:cNvPicPr>
          <p:nvPr/>
        </p:nvPicPr>
        <p:blipFill>
          <a:blip r:embed="rId3"/>
          <a:stretch>
            <a:fillRect/>
          </a:stretch>
        </p:blipFill>
        <p:spPr>
          <a:xfrm rot="5400000">
            <a:off x="8288996" y="5504067"/>
            <a:ext cx="251155" cy="972213"/>
          </a:xfrm>
          <a:prstGeom prst="rect">
            <a:avLst/>
          </a:prstGeom>
        </p:spPr>
      </p:pic>
    </p:spTree>
    <p:extLst>
      <p:ext uri="{BB962C8B-B14F-4D97-AF65-F5344CB8AC3E}">
        <p14:creationId xmlns:p14="http://schemas.microsoft.com/office/powerpoint/2010/main" val="7856729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FFDEFD-1974-4785-B77A-765F362D5456}"/>
              </a:ext>
            </a:extLst>
          </p:cNvPr>
          <p:cNvSpPr/>
          <p:nvPr/>
        </p:nvSpPr>
        <p:spPr>
          <a:xfrm>
            <a:off x="1544128" y="632611"/>
            <a:ext cx="6935638" cy="338554"/>
          </a:xfrm>
          <a:prstGeom prst="rect">
            <a:avLst/>
          </a:prstGeom>
        </p:spPr>
        <p:txBody>
          <a:bodyPr wrap="square">
            <a:spAutoFit/>
          </a:bodyPr>
          <a:lstStyle/>
          <a:p>
            <a:r>
              <a:rPr lang="fr-FR" sz="1600" b="1" dirty="0">
                <a:solidFill>
                  <a:schemeClr val="accent1">
                    <a:lumMod val="75000"/>
                  </a:schemeClr>
                </a:solidFill>
                <a:latin typeface="Arial" pitchFamily="34" charset="0"/>
                <a:cs typeface="Arial" pitchFamily="34" charset="0"/>
              </a:rPr>
              <a:t>Rappel : les incompatibilités</a:t>
            </a:r>
          </a:p>
        </p:txBody>
      </p:sp>
      <p:pic>
        <p:nvPicPr>
          <p:cNvPr id="5" name="Image 4">
            <a:extLst>
              <a:ext uri="{FF2B5EF4-FFF2-40B4-BE49-F238E27FC236}">
                <a16:creationId xmlns:a16="http://schemas.microsoft.com/office/drawing/2014/main" id="{C6D01883-0A29-48A9-8DD8-E9BD879AE91C}"/>
              </a:ext>
            </a:extLst>
          </p:cNvPr>
          <p:cNvPicPr>
            <a:picLocks noChangeAspect="1"/>
          </p:cNvPicPr>
          <p:nvPr/>
        </p:nvPicPr>
        <p:blipFill>
          <a:blip r:embed="rId2"/>
          <a:stretch>
            <a:fillRect/>
          </a:stretch>
        </p:blipFill>
        <p:spPr>
          <a:xfrm>
            <a:off x="370936" y="999679"/>
            <a:ext cx="8315864" cy="5858321"/>
          </a:xfrm>
          <a:prstGeom prst="rect">
            <a:avLst/>
          </a:prstGeom>
        </p:spPr>
      </p:pic>
    </p:spTree>
    <p:extLst>
      <p:ext uri="{BB962C8B-B14F-4D97-AF65-F5344CB8AC3E}">
        <p14:creationId xmlns:p14="http://schemas.microsoft.com/office/powerpoint/2010/main" val="22172959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FFDEFD-1974-4785-B77A-765F362D5456}"/>
              </a:ext>
            </a:extLst>
          </p:cNvPr>
          <p:cNvSpPr/>
          <p:nvPr/>
        </p:nvSpPr>
        <p:spPr>
          <a:xfrm>
            <a:off x="1544128" y="632611"/>
            <a:ext cx="6935638" cy="338554"/>
          </a:xfrm>
          <a:prstGeom prst="rect">
            <a:avLst/>
          </a:prstGeom>
        </p:spPr>
        <p:txBody>
          <a:bodyPr wrap="square">
            <a:spAutoFit/>
          </a:bodyPr>
          <a:lstStyle/>
          <a:p>
            <a:r>
              <a:rPr lang="fr-FR" sz="1600" b="1" dirty="0">
                <a:solidFill>
                  <a:schemeClr val="accent1">
                    <a:lumMod val="75000"/>
                  </a:schemeClr>
                </a:solidFill>
                <a:latin typeface="Arial" pitchFamily="34" charset="0"/>
                <a:cs typeface="Arial" pitchFamily="34" charset="0"/>
              </a:rPr>
              <a:t>Rappel : les incompatibilités</a:t>
            </a:r>
          </a:p>
        </p:txBody>
      </p:sp>
      <p:pic>
        <p:nvPicPr>
          <p:cNvPr id="2" name="Image 1">
            <a:extLst>
              <a:ext uri="{FF2B5EF4-FFF2-40B4-BE49-F238E27FC236}">
                <a16:creationId xmlns:a16="http://schemas.microsoft.com/office/drawing/2014/main" id="{9F1770BB-1EFD-4B80-8422-70C3856FD897}"/>
              </a:ext>
            </a:extLst>
          </p:cNvPr>
          <p:cNvPicPr>
            <a:picLocks noChangeAspect="1"/>
          </p:cNvPicPr>
          <p:nvPr/>
        </p:nvPicPr>
        <p:blipFill>
          <a:blip r:embed="rId2"/>
          <a:stretch>
            <a:fillRect/>
          </a:stretch>
        </p:blipFill>
        <p:spPr>
          <a:xfrm>
            <a:off x="261937" y="1281112"/>
            <a:ext cx="8620125" cy="4295775"/>
          </a:xfrm>
          <a:prstGeom prst="rect">
            <a:avLst/>
          </a:prstGeom>
        </p:spPr>
      </p:pic>
    </p:spTree>
    <p:extLst>
      <p:ext uri="{BB962C8B-B14F-4D97-AF65-F5344CB8AC3E}">
        <p14:creationId xmlns:p14="http://schemas.microsoft.com/office/powerpoint/2010/main" val="10226999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141475-FA43-467B-BF45-55B5B01D936F}"/>
              </a:ext>
            </a:extLst>
          </p:cNvPr>
          <p:cNvSpPr/>
          <p:nvPr/>
        </p:nvSpPr>
        <p:spPr>
          <a:xfrm>
            <a:off x="1544128" y="632611"/>
            <a:ext cx="6935638" cy="584775"/>
          </a:xfrm>
          <a:prstGeom prst="rect">
            <a:avLst/>
          </a:prstGeom>
        </p:spPr>
        <p:txBody>
          <a:bodyPr wrap="square">
            <a:spAutoFit/>
          </a:bodyPr>
          <a:lstStyle/>
          <a:p>
            <a:r>
              <a:rPr lang="fr-FR" sz="1600" b="1" dirty="0">
                <a:solidFill>
                  <a:schemeClr val="accent1">
                    <a:lumMod val="75000"/>
                  </a:schemeClr>
                </a:solidFill>
                <a:latin typeface="Arial" pitchFamily="34" charset="0"/>
                <a:cs typeface="Arial" pitchFamily="34" charset="0"/>
              </a:rPr>
              <a:t>Points Hygiène et Sécurité</a:t>
            </a:r>
          </a:p>
          <a:p>
            <a:pPr marL="742950" lvl="1" indent="-285750">
              <a:buFont typeface="Wingdings" panose="05000000000000000000" pitchFamily="2" charset="2"/>
              <a:buChar char="Ø"/>
            </a:pPr>
            <a:r>
              <a:rPr lang="fr-FR" sz="1600" b="1" dirty="0">
                <a:solidFill>
                  <a:schemeClr val="accent1">
                    <a:lumMod val="75000"/>
                  </a:schemeClr>
                </a:solidFill>
                <a:latin typeface="Arial" pitchFamily="34" charset="0"/>
                <a:cs typeface="Arial" pitchFamily="34" charset="0"/>
              </a:rPr>
              <a:t>risques chimiques </a:t>
            </a:r>
          </a:p>
        </p:txBody>
      </p:sp>
      <p:sp>
        <p:nvSpPr>
          <p:cNvPr id="3" name="ZoneTexte 2">
            <a:extLst>
              <a:ext uri="{FF2B5EF4-FFF2-40B4-BE49-F238E27FC236}">
                <a16:creationId xmlns:a16="http://schemas.microsoft.com/office/drawing/2014/main" id="{CAF243A9-0935-4DDB-B2F7-8FE75DF6EC54}"/>
              </a:ext>
            </a:extLst>
          </p:cNvPr>
          <p:cNvSpPr txBox="1"/>
          <p:nvPr/>
        </p:nvSpPr>
        <p:spPr>
          <a:xfrm>
            <a:off x="828136" y="1544128"/>
            <a:ext cx="7936302" cy="338554"/>
          </a:xfrm>
          <a:prstGeom prst="rect">
            <a:avLst/>
          </a:prstGeom>
          <a:noFill/>
        </p:spPr>
        <p:txBody>
          <a:bodyPr wrap="square" rtlCol="0">
            <a:spAutoFit/>
          </a:bodyPr>
          <a:lstStyle/>
          <a:p>
            <a:r>
              <a:rPr lang="fr-FR" sz="1600" u="sng" dirty="0"/>
              <a:t>La FDS (Fiche de Données de Sécurité) ou SDS en anglais (Security Data </a:t>
            </a:r>
            <a:r>
              <a:rPr lang="fr-FR" sz="1600" u="sng" dirty="0" err="1"/>
              <a:t>Sheet</a:t>
            </a:r>
            <a:r>
              <a:rPr lang="fr-FR" sz="1600" u="sng" dirty="0"/>
              <a:t>)</a:t>
            </a:r>
            <a:endParaRPr lang="en-US" sz="1600" u="sng" dirty="0"/>
          </a:p>
        </p:txBody>
      </p:sp>
      <p:pic>
        <p:nvPicPr>
          <p:cNvPr id="5" name="Image 4">
            <a:extLst>
              <a:ext uri="{FF2B5EF4-FFF2-40B4-BE49-F238E27FC236}">
                <a16:creationId xmlns:a16="http://schemas.microsoft.com/office/drawing/2014/main" id="{259433D0-7158-4E3E-9144-9F631549160A}"/>
              </a:ext>
            </a:extLst>
          </p:cNvPr>
          <p:cNvPicPr>
            <a:picLocks noChangeAspect="1"/>
          </p:cNvPicPr>
          <p:nvPr/>
        </p:nvPicPr>
        <p:blipFill>
          <a:blip r:embed="rId2"/>
          <a:stretch>
            <a:fillRect/>
          </a:stretch>
        </p:blipFill>
        <p:spPr>
          <a:xfrm rot="5400000">
            <a:off x="8288996" y="5504067"/>
            <a:ext cx="251155" cy="972213"/>
          </a:xfrm>
          <a:prstGeom prst="rect">
            <a:avLst/>
          </a:prstGeom>
        </p:spPr>
      </p:pic>
      <p:pic>
        <p:nvPicPr>
          <p:cNvPr id="6" name="Image 5">
            <a:extLst>
              <a:ext uri="{FF2B5EF4-FFF2-40B4-BE49-F238E27FC236}">
                <a16:creationId xmlns:a16="http://schemas.microsoft.com/office/drawing/2014/main" id="{08E93D61-129F-4557-8CEE-CCEEBD427EDF}"/>
              </a:ext>
            </a:extLst>
          </p:cNvPr>
          <p:cNvPicPr>
            <a:picLocks noChangeAspect="1"/>
          </p:cNvPicPr>
          <p:nvPr/>
        </p:nvPicPr>
        <p:blipFill>
          <a:blip r:embed="rId3"/>
          <a:stretch>
            <a:fillRect/>
          </a:stretch>
        </p:blipFill>
        <p:spPr>
          <a:xfrm>
            <a:off x="0" y="2116814"/>
            <a:ext cx="9144000" cy="3780312"/>
          </a:xfrm>
          <a:prstGeom prst="rect">
            <a:avLst/>
          </a:prstGeom>
        </p:spPr>
      </p:pic>
    </p:spTree>
    <p:extLst>
      <p:ext uri="{BB962C8B-B14F-4D97-AF65-F5344CB8AC3E}">
        <p14:creationId xmlns:p14="http://schemas.microsoft.com/office/powerpoint/2010/main" val="36917236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141475-FA43-467B-BF45-55B5B01D936F}"/>
              </a:ext>
            </a:extLst>
          </p:cNvPr>
          <p:cNvSpPr/>
          <p:nvPr/>
        </p:nvSpPr>
        <p:spPr>
          <a:xfrm>
            <a:off x="1544128" y="632611"/>
            <a:ext cx="6935638" cy="584775"/>
          </a:xfrm>
          <a:prstGeom prst="rect">
            <a:avLst/>
          </a:prstGeom>
        </p:spPr>
        <p:txBody>
          <a:bodyPr wrap="square">
            <a:spAutoFit/>
          </a:bodyPr>
          <a:lstStyle/>
          <a:p>
            <a:r>
              <a:rPr lang="fr-FR" sz="1600" b="1" dirty="0">
                <a:solidFill>
                  <a:schemeClr val="accent1">
                    <a:lumMod val="75000"/>
                  </a:schemeClr>
                </a:solidFill>
                <a:latin typeface="Arial" pitchFamily="34" charset="0"/>
                <a:cs typeface="Arial" pitchFamily="34" charset="0"/>
              </a:rPr>
              <a:t>Points Hygiène et Sécurité</a:t>
            </a:r>
          </a:p>
          <a:p>
            <a:pPr marL="742950" lvl="1" indent="-285750">
              <a:buFont typeface="Wingdings" panose="05000000000000000000" pitchFamily="2" charset="2"/>
              <a:buChar char="Ø"/>
            </a:pPr>
            <a:r>
              <a:rPr lang="fr-FR" sz="1600" b="1" dirty="0">
                <a:solidFill>
                  <a:schemeClr val="accent1">
                    <a:lumMod val="75000"/>
                  </a:schemeClr>
                </a:solidFill>
                <a:latin typeface="Arial" pitchFamily="34" charset="0"/>
                <a:cs typeface="Arial" pitchFamily="34" charset="0"/>
              </a:rPr>
              <a:t>risques chimiques </a:t>
            </a:r>
          </a:p>
        </p:txBody>
      </p:sp>
      <p:sp>
        <p:nvSpPr>
          <p:cNvPr id="3" name="ZoneTexte 2">
            <a:extLst>
              <a:ext uri="{FF2B5EF4-FFF2-40B4-BE49-F238E27FC236}">
                <a16:creationId xmlns:a16="http://schemas.microsoft.com/office/drawing/2014/main" id="{CAF243A9-0935-4DDB-B2F7-8FE75DF6EC54}"/>
              </a:ext>
            </a:extLst>
          </p:cNvPr>
          <p:cNvSpPr txBox="1"/>
          <p:nvPr/>
        </p:nvSpPr>
        <p:spPr>
          <a:xfrm>
            <a:off x="828136" y="1544128"/>
            <a:ext cx="7936302" cy="338554"/>
          </a:xfrm>
          <a:prstGeom prst="rect">
            <a:avLst/>
          </a:prstGeom>
          <a:noFill/>
        </p:spPr>
        <p:txBody>
          <a:bodyPr wrap="square" rtlCol="0">
            <a:spAutoFit/>
          </a:bodyPr>
          <a:lstStyle/>
          <a:p>
            <a:r>
              <a:rPr lang="fr-FR" sz="1600" u="sng" dirty="0"/>
              <a:t>La FDS (Fiche de Données de Sécurité) ou SDS en anglais (Security Data </a:t>
            </a:r>
            <a:r>
              <a:rPr lang="fr-FR" sz="1600" u="sng" dirty="0" err="1"/>
              <a:t>Sheet</a:t>
            </a:r>
            <a:r>
              <a:rPr lang="fr-FR" sz="1600" u="sng" dirty="0"/>
              <a:t>)</a:t>
            </a:r>
            <a:endParaRPr lang="en-US" sz="1600" u="sng" dirty="0"/>
          </a:p>
        </p:txBody>
      </p:sp>
      <p:pic>
        <p:nvPicPr>
          <p:cNvPr id="4" name="Image 3">
            <a:extLst>
              <a:ext uri="{FF2B5EF4-FFF2-40B4-BE49-F238E27FC236}">
                <a16:creationId xmlns:a16="http://schemas.microsoft.com/office/drawing/2014/main" id="{315C5E7A-994F-4D66-8685-BE999E2F71DA}"/>
              </a:ext>
            </a:extLst>
          </p:cNvPr>
          <p:cNvPicPr>
            <a:picLocks noChangeAspect="1"/>
          </p:cNvPicPr>
          <p:nvPr/>
        </p:nvPicPr>
        <p:blipFill>
          <a:blip r:embed="rId2"/>
          <a:stretch>
            <a:fillRect/>
          </a:stretch>
        </p:blipFill>
        <p:spPr>
          <a:xfrm>
            <a:off x="0" y="2033803"/>
            <a:ext cx="9144000" cy="4153367"/>
          </a:xfrm>
          <a:prstGeom prst="rect">
            <a:avLst/>
          </a:prstGeom>
        </p:spPr>
      </p:pic>
    </p:spTree>
    <p:extLst>
      <p:ext uri="{BB962C8B-B14F-4D97-AF65-F5344CB8AC3E}">
        <p14:creationId xmlns:p14="http://schemas.microsoft.com/office/powerpoint/2010/main" val="3711436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141475-FA43-467B-BF45-55B5B01D936F}"/>
              </a:ext>
            </a:extLst>
          </p:cNvPr>
          <p:cNvSpPr/>
          <p:nvPr/>
        </p:nvSpPr>
        <p:spPr>
          <a:xfrm>
            <a:off x="1544128" y="632611"/>
            <a:ext cx="6935638" cy="584775"/>
          </a:xfrm>
          <a:prstGeom prst="rect">
            <a:avLst/>
          </a:prstGeom>
        </p:spPr>
        <p:txBody>
          <a:bodyPr wrap="square">
            <a:spAutoFit/>
          </a:bodyPr>
          <a:lstStyle/>
          <a:p>
            <a:r>
              <a:rPr lang="fr-FR" sz="1600" b="1" dirty="0">
                <a:solidFill>
                  <a:schemeClr val="accent1">
                    <a:lumMod val="75000"/>
                  </a:schemeClr>
                </a:solidFill>
                <a:latin typeface="Arial" pitchFamily="34" charset="0"/>
                <a:cs typeface="Arial" pitchFamily="34" charset="0"/>
              </a:rPr>
              <a:t>Points Hygiène et Sécurité</a:t>
            </a:r>
          </a:p>
          <a:p>
            <a:pPr marL="742950" lvl="1" indent="-285750">
              <a:buFont typeface="Wingdings" panose="05000000000000000000" pitchFamily="2" charset="2"/>
              <a:buChar char="Ø"/>
            </a:pPr>
            <a:r>
              <a:rPr lang="fr-FR" sz="1600" b="1" dirty="0">
                <a:solidFill>
                  <a:schemeClr val="accent1">
                    <a:lumMod val="75000"/>
                  </a:schemeClr>
                </a:solidFill>
                <a:latin typeface="Arial" pitchFamily="34" charset="0"/>
                <a:cs typeface="Arial" pitchFamily="34" charset="0"/>
              </a:rPr>
              <a:t>risques chimiques </a:t>
            </a:r>
          </a:p>
        </p:txBody>
      </p:sp>
      <p:sp>
        <p:nvSpPr>
          <p:cNvPr id="3" name="ZoneTexte 2">
            <a:extLst>
              <a:ext uri="{FF2B5EF4-FFF2-40B4-BE49-F238E27FC236}">
                <a16:creationId xmlns:a16="http://schemas.microsoft.com/office/drawing/2014/main" id="{CAF243A9-0935-4DDB-B2F7-8FE75DF6EC54}"/>
              </a:ext>
            </a:extLst>
          </p:cNvPr>
          <p:cNvSpPr txBox="1"/>
          <p:nvPr/>
        </p:nvSpPr>
        <p:spPr>
          <a:xfrm>
            <a:off x="828136" y="1544128"/>
            <a:ext cx="7936302" cy="338554"/>
          </a:xfrm>
          <a:prstGeom prst="rect">
            <a:avLst/>
          </a:prstGeom>
          <a:noFill/>
        </p:spPr>
        <p:txBody>
          <a:bodyPr wrap="square" rtlCol="0">
            <a:spAutoFit/>
          </a:bodyPr>
          <a:lstStyle/>
          <a:p>
            <a:r>
              <a:rPr lang="fr-FR" sz="1600" u="sng" dirty="0"/>
              <a:t>La FDS (Fiche de Données de Sécurité) ou SDS en anglais (Security Data </a:t>
            </a:r>
            <a:r>
              <a:rPr lang="fr-FR" sz="1600" u="sng" dirty="0" err="1"/>
              <a:t>Sheet</a:t>
            </a:r>
            <a:r>
              <a:rPr lang="fr-FR" sz="1600" u="sng" dirty="0"/>
              <a:t>)</a:t>
            </a:r>
            <a:endParaRPr lang="en-US" sz="1600" u="sng" dirty="0"/>
          </a:p>
        </p:txBody>
      </p:sp>
      <p:pic>
        <p:nvPicPr>
          <p:cNvPr id="5" name="Image 4">
            <a:extLst>
              <a:ext uri="{FF2B5EF4-FFF2-40B4-BE49-F238E27FC236}">
                <a16:creationId xmlns:a16="http://schemas.microsoft.com/office/drawing/2014/main" id="{0002AC92-75F9-45BE-B84F-EE170A67DAE2}"/>
              </a:ext>
            </a:extLst>
          </p:cNvPr>
          <p:cNvPicPr>
            <a:picLocks noChangeAspect="1"/>
          </p:cNvPicPr>
          <p:nvPr/>
        </p:nvPicPr>
        <p:blipFill>
          <a:blip r:embed="rId2"/>
          <a:stretch>
            <a:fillRect/>
          </a:stretch>
        </p:blipFill>
        <p:spPr>
          <a:xfrm>
            <a:off x="0" y="2144035"/>
            <a:ext cx="9144000" cy="3743119"/>
          </a:xfrm>
          <a:prstGeom prst="rect">
            <a:avLst/>
          </a:prstGeom>
        </p:spPr>
      </p:pic>
      <p:pic>
        <p:nvPicPr>
          <p:cNvPr id="6" name="Image 5">
            <a:extLst>
              <a:ext uri="{FF2B5EF4-FFF2-40B4-BE49-F238E27FC236}">
                <a16:creationId xmlns:a16="http://schemas.microsoft.com/office/drawing/2014/main" id="{42FCD64C-7DCA-47C6-A625-B48E32E40325}"/>
              </a:ext>
            </a:extLst>
          </p:cNvPr>
          <p:cNvPicPr>
            <a:picLocks noChangeAspect="1"/>
          </p:cNvPicPr>
          <p:nvPr/>
        </p:nvPicPr>
        <p:blipFill>
          <a:blip r:embed="rId3"/>
          <a:stretch>
            <a:fillRect/>
          </a:stretch>
        </p:blipFill>
        <p:spPr>
          <a:xfrm rot="5400000">
            <a:off x="8288996" y="5504067"/>
            <a:ext cx="251155" cy="972213"/>
          </a:xfrm>
          <a:prstGeom prst="rect">
            <a:avLst/>
          </a:prstGeom>
        </p:spPr>
      </p:pic>
    </p:spTree>
    <p:extLst>
      <p:ext uri="{BB962C8B-B14F-4D97-AF65-F5344CB8AC3E}">
        <p14:creationId xmlns:p14="http://schemas.microsoft.com/office/powerpoint/2010/main" val="27461351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141475-FA43-467B-BF45-55B5B01D936F}"/>
              </a:ext>
            </a:extLst>
          </p:cNvPr>
          <p:cNvSpPr/>
          <p:nvPr/>
        </p:nvSpPr>
        <p:spPr>
          <a:xfrm>
            <a:off x="1544128" y="632611"/>
            <a:ext cx="6935638" cy="584775"/>
          </a:xfrm>
          <a:prstGeom prst="rect">
            <a:avLst/>
          </a:prstGeom>
        </p:spPr>
        <p:txBody>
          <a:bodyPr wrap="square">
            <a:spAutoFit/>
          </a:bodyPr>
          <a:lstStyle/>
          <a:p>
            <a:r>
              <a:rPr lang="fr-FR" sz="1600" b="1" dirty="0">
                <a:solidFill>
                  <a:schemeClr val="accent1">
                    <a:lumMod val="75000"/>
                  </a:schemeClr>
                </a:solidFill>
                <a:latin typeface="Arial" pitchFamily="34" charset="0"/>
                <a:cs typeface="Arial" pitchFamily="34" charset="0"/>
              </a:rPr>
              <a:t>Points Hygiène et Sécurité</a:t>
            </a:r>
          </a:p>
          <a:p>
            <a:pPr marL="742950" lvl="1" indent="-285750">
              <a:buFont typeface="Wingdings" panose="05000000000000000000" pitchFamily="2" charset="2"/>
              <a:buChar char="Ø"/>
            </a:pPr>
            <a:r>
              <a:rPr lang="fr-FR" sz="1600" b="1" dirty="0">
                <a:solidFill>
                  <a:schemeClr val="accent1">
                    <a:lumMod val="75000"/>
                  </a:schemeClr>
                </a:solidFill>
                <a:latin typeface="Arial" pitchFamily="34" charset="0"/>
                <a:cs typeface="Arial" pitchFamily="34" charset="0"/>
              </a:rPr>
              <a:t>risques chimiques </a:t>
            </a:r>
          </a:p>
        </p:txBody>
      </p:sp>
      <p:sp>
        <p:nvSpPr>
          <p:cNvPr id="3" name="ZoneTexte 2">
            <a:extLst>
              <a:ext uri="{FF2B5EF4-FFF2-40B4-BE49-F238E27FC236}">
                <a16:creationId xmlns:a16="http://schemas.microsoft.com/office/drawing/2014/main" id="{CAF243A9-0935-4DDB-B2F7-8FE75DF6EC54}"/>
              </a:ext>
            </a:extLst>
          </p:cNvPr>
          <p:cNvSpPr txBox="1"/>
          <p:nvPr/>
        </p:nvSpPr>
        <p:spPr>
          <a:xfrm>
            <a:off x="828136" y="1544128"/>
            <a:ext cx="7936302" cy="338554"/>
          </a:xfrm>
          <a:prstGeom prst="rect">
            <a:avLst/>
          </a:prstGeom>
          <a:noFill/>
        </p:spPr>
        <p:txBody>
          <a:bodyPr wrap="square" rtlCol="0">
            <a:spAutoFit/>
          </a:bodyPr>
          <a:lstStyle/>
          <a:p>
            <a:r>
              <a:rPr lang="fr-FR" sz="1600" u="sng" dirty="0"/>
              <a:t>La FDS (Fiche de Données de Sécurité) ou SDS en anglais (Security Data </a:t>
            </a:r>
            <a:r>
              <a:rPr lang="fr-FR" sz="1600" u="sng" dirty="0" err="1"/>
              <a:t>Sheet</a:t>
            </a:r>
            <a:r>
              <a:rPr lang="fr-FR" sz="1600" u="sng" dirty="0"/>
              <a:t>)</a:t>
            </a:r>
            <a:endParaRPr lang="en-US" sz="1600" u="sng" dirty="0"/>
          </a:p>
        </p:txBody>
      </p:sp>
      <p:pic>
        <p:nvPicPr>
          <p:cNvPr id="6" name="Image 5">
            <a:extLst>
              <a:ext uri="{FF2B5EF4-FFF2-40B4-BE49-F238E27FC236}">
                <a16:creationId xmlns:a16="http://schemas.microsoft.com/office/drawing/2014/main" id="{42FCD64C-7DCA-47C6-A625-B48E32E40325}"/>
              </a:ext>
            </a:extLst>
          </p:cNvPr>
          <p:cNvPicPr>
            <a:picLocks noChangeAspect="1"/>
          </p:cNvPicPr>
          <p:nvPr/>
        </p:nvPicPr>
        <p:blipFill>
          <a:blip r:embed="rId2"/>
          <a:stretch>
            <a:fillRect/>
          </a:stretch>
        </p:blipFill>
        <p:spPr>
          <a:xfrm rot="5400000">
            <a:off x="8288996" y="5504067"/>
            <a:ext cx="251155" cy="972213"/>
          </a:xfrm>
          <a:prstGeom prst="rect">
            <a:avLst/>
          </a:prstGeom>
        </p:spPr>
      </p:pic>
      <p:pic>
        <p:nvPicPr>
          <p:cNvPr id="4" name="Image 3">
            <a:extLst>
              <a:ext uri="{FF2B5EF4-FFF2-40B4-BE49-F238E27FC236}">
                <a16:creationId xmlns:a16="http://schemas.microsoft.com/office/drawing/2014/main" id="{5B588FDC-D375-427D-85CC-3769F032BFAF}"/>
              </a:ext>
            </a:extLst>
          </p:cNvPr>
          <p:cNvPicPr>
            <a:picLocks noChangeAspect="1"/>
          </p:cNvPicPr>
          <p:nvPr/>
        </p:nvPicPr>
        <p:blipFill>
          <a:blip r:embed="rId3"/>
          <a:stretch>
            <a:fillRect/>
          </a:stretch>
        </p:blipFill>
        <p:spPr>
          <a:xfrm>
            <a:off x="0" y="1899895"/>
            <a:ext cx="9144000" cy="3765564"/>
          </a:xfrm>
          <a:prstGeom prst="rect">
            <a:avLst/>
          </a:prstGeom>
        </p:spPr>
      </p:pic>
    </p:spTree>
    <p:extLst>
      <p:ext uri="{BB962C8B-B14F-4D97-AF65-F5344CB8AC3E}">
        <p14:creationId xmlns:p14="http://schemas.microsoft.com/office/powerpoint/2010/main" val="9337585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D711340-6AEE-4224-BEFB-FDD76E8BA17D}"/>
              </a:ext>
            </a:extLst>
          </p:cNvPr>
          <p:cNvPicPr>
            <a:picLocks noChangeAspect="1"/>
          </p:cNvPicPr>
          <p:nvPr/>
        </p:nvPicPr>
        <p:blipFill>
          <a:blip r:embed="rId2"/>
          <a:stretch>
            <a:fillRect/>
          </a:stretch>
        </p:blipFill>
        <p:spPr>
          <a:xfrm>
            <a:off x="539552" y="2418882"/>
            <a:ext cx="7743825" cy="4248150"/>
          </a:xfrm>
          <a:prstGeom prst="rect">
            <a:avLst/>
          </a:prstGeom>
        </p:spPr>
      </p:pic>
      <p:sp>
        <p:nvSpPr>
          <p:cNvPr id="3" name="ZoneTexte 2"/>
          <p:cNvSpPr txBox="1"/>
          <p:nvPr/>
        </p:nvSpPr>
        <p:spPr>
          <a:xfrm>
            <a:off x="1299197" y="6468467"/>
            <a:ext cx="4136900" cy="230832"/>
          </a:xfrm>
          <a:prstGeom prst="rect">
            <a:avLst/>
          </a:prstGeom>
          <a:noFill/>
        </p:spPr>
        <p:txBody>
          <a:bodyPr wrap="square" rtlCol="0">
            <a:spAutoFit/>
          </a:bodyPr>
          <a:lstStyle/>
          <a:p>
            <a:pPr lvl="0"/>
            <a:r>
              <a:rPr lang="fr-FR" sz="900" b="1" dirty="0">
                <a:solidFill>
                  <a:prstClr val="white"/>
                </a:solidFill>
                <a:latin typeface="Arial" pitchFamily="34" charset="0"/>
                <a:cs typeface="Arial" pitchFamily="34" charset="0"/>
              </a:rPr>
              <a:t>BIOGER / Accueil des nouveaux arrivants</a:t>
            </a:r>
            <a:r>
              <a:rPr lang="fr-FR" sz="900" b="1" dirty="0">
                <a:solidFill>
                  <a:srgbClr val="C5DD01"/>
                </a:solidFill>
                <a:latin typeface="Arial" pitchFamily="34" charset="0"/>
                <a:cs typeface="Arial" pitchFamily="34" charset="0"/>
              </a:rPr>
              <a:t> </a:t>
            </a:r>
          </a:p>
        </p:txBody>
      </p:sp>
      <p:sp>
        <p:nvSpPr>
          <p:cNvPr id="13" name="ZoneTexte 12"/>
          <p:cNvSpPr txBox="1"/>
          <p:nvPr/>
        </p:nvSpPr>
        <p:spPr>
          <a:xfrm>
            <a:off x="1299196" y="260648"/>
            <a:ext cx="6768752" cy="1384995"/>
          </a:xfrm>
          <a:prstGeom prst="rect">
            <a:avLst/>
          </a:prstGeom>
          <a:solidFill>
            <a:schemeClr val="bg1"/>
          </a:solidFill>
        </p:spPr>
        <p:txBody>
          <a:bodyPr wrap="square" rtlCol="0">
            <a:spAutoFit/>
          </a:bodyPr>
          <a:lstStyle/>
          <a:p>
            <a:r>
              <a:rPr lang="fr-FR" sz="2800" b="1" dirty="0">
                <a:solidFill>
                  <a:srgbClr val="00A3A6"/>
                </a:solidFill>
                <a:latin typeface="Arial" pitchFamily="34" charset="0"/>
                <a:cs typeface="Arial" pitchFamily="34" charset="0"/>
              </a:rPr>
              <a:t>7- Risques liés au travail avec des organismes « exotiques » ou des OGM non pathogènes</a:t>
            </a:r>
          </a:p>
        </p:txBody>
      </p:sp>
      <p:sp>
        <p:nvSpPr>
          <p:cNvPr id="8" name="ZoneTexte 7"/>
          <p:cNvSpPr txBox="1"/>
          <p:nvPr/>
        </p:nvSpPr>
        <p:spPr>
          <a:xfrm>
            <a:off x="436938" y="1645643"/>
            <a:ext cx="7233244" cy="1015663"/>
          </a:xfrm>
          <a:prstGeom prst="rect">
            <a:avLst/>
          </a:prstGeom>
          <a:noFill/>
        </p:spPr>
        <p:txBody>
          <a:bodyPr wrap="square" rtlCol="0">
            <a:spAutoFit/>
          </a:bodyPr>
          <a:lstStyle/>
          <a:p>
            <a:pPr>
              <a:buClr>
                <a:srgbClr val="C5DD01"/>
              </a:buClr>
            </a:pPr>
            <a:r>
              <a:rPr lang="fr-FR" sz="1200" b="1" dirty="0">
                <a:latin typeface="Arial" pitchFamily="34" charset="0"/>
                <a:cs typeface="Arial" pitchFamily="34" charset="0"/>
              </a:rPr>
              <a:t>Zones L3:</a:t>
            </a:r>
          </a:p>
          <a:p>
            <a:pPr>
              <a:buClr>
                <a:srgbClr val="C5DD01"/>
              </a:buClr>
            </a:pPr>
            <a:r>
              <a:rPr lang="fr-FR" sz="1200" b="1" dirty="0">
                <a:latin typeface="Arial" pitchFamily="34" charset="0"/>
                <a:cs typeface="Arial" pitchFamily="34" charset="0"/>
              </a:rPr>
              <a:t>Les bonnes pratiques, consignes particulières et gestion des déchets et effluents seront présentés, si besoin, par:</a:t>
            </a:r>
          </a:p>
          <a:p>
            <a:pPr marL="171450" indent="-171450">
              <a:buClr>
                <a:srgbClr val="C5DD01"/>
              </a:buClr>
              <a:buFontTx/>
              <a:buChar char="-"/>
            </a:pPr>
            <a:r>
              <a:rPr lang="fr-FR" sz="1200" b="1" dirty="0" err="1">
                <a:latin typeface="Arial" pitchFamily="34" charset="0"/>
                <a:cs typeface="Arial" pitchFamily="34" charset="0"/>
              </a:rPr>
              <a:t>Tinh</a:t>
            </a:r>
            <a:r>
              <a:rPr lang="fr-FR" sz="1200" b="1" dirty="0">
                <a:latin typeface="Arial" pitchFamily="34" charset="0"/>
                <a:cs typeface="Arial" pitchFamily="34" charset="0"/>
              </a:rPr>
              <a:t> Song Nguyen et Anthony Colas (C3)</a:t>
            </a:r>
          </a:p>
          <a:p>
            <a:pPr marL="171450" indent="-171450">
              <a:buClr>
                <a:srgbClr val="C5DD01"/>
              </a:buClr>
              <a:buFontTx/>
              <a:buChar char="-"/>
            </a:pPr>
            <a:r>
              <a:rPr lang="fr-FR" sz="1200" b="1" dirty="0">
                <a:latin typeface="Arial" pitchFamily="34" charset="0"/>
                <a:cs typeface="Arial" pitchFamily="34" charset="0"/>
              </a:rPr>
              <a:t>Thierry M (S3)</a:t>
            </a:r>
          </a:p>
        </p:txBody>
      </p:sp>
    </p:spTree>
    <p:extLst>
      <p:ext uri="{BB962C8B-B14F-4D97-AF65-F5344CB8AC3E}">
        <p14:creationId xmlns:p14="http://schemas.microsoft.com/office/powerpoint/2010/main" val="20262135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99196" y="4365104"/>
            <a:ext cx="6768752" cy="1077218"/>
          </a:xfrm>
          <a:prstGeom prst="rect">
            <a:avLst/>
          </a:prstGeom>
          <a:noFill/>
        </p:spPr>
        <p:txBody>
          <a:bodyPr wrap="square" rtlCol="0">
            <a:spAutoFit/>
          </a:bodyPr>
          <a:lstStyle/>
          <a:p>
            <a:r>
              <a:rPr lang="fr-FR" sz="3200" b="1" dirty="0">
                <a:solidFill>
                  <a:srgbClr val="00A3A6"/>
                </a:solidFill>
                <a:latin typeface="Arial" pitchFamily="34" charset="0"/>
                <a:cs typeface="Arial" pitchFamily="34" charset="0"/>
              </a:rPr>
              <a:t>8- Risques liés au travail sur le terrain</a:t>
            </a:r>
          </a:p>
        </p:txBody>
      </p:sp>
      <p:sp>
        <p:nvSpPr>
          <p:cNvPr id="5" name="ZoneTexte 4"/>
          <p:cNvSpPr txBox="1"/>
          <p:nvPr/>
        </p:nvSpPr>
        <p:spPr>
          <a:xfrm>
            <a:off x="1299196" y="6468467"/>
            <a:ext cx="4136900" cy="230832"/>
          </a:xfrm>
          <a:prstGeom prst="rect">
            <a:avLst/>
          </a:prstGeom>
          <a:noFill/>
        </p:spPr>
        <p:txBody>
          <a:bodyPr wrap="square" rtlCol="0">
            <a:spAutoFit/>
          </a:bodyPr>
          <a:lstStyle/>
          <a:p>
            <a:pPr lvl="0"/>
            <a:r>
              <a:rPr lang="fr-FR" sz="900" b="1" dirty="0">
                <a:solidFill>
                  <a:srgbClr val="00A3A6"/>
                </a:solidFill>
                <a:latin typeface="Arial" pitchFamily="34" charset="0"/>
                <a:cs typeface="Arial" pitchFamily="34" charset="0"/>
              </a:rPr>
              <a:t>BIOGER / Accueil des nouveaux arrivants </a:t>
            </a:r>
          </a:p>
        </p:txBody>
      </p:sp>
      <p:pic>
        <p:nvPicPr>
          <p:cNvPr id="4" name="Image 3">
            <a:extLst>
              <a:ext uri="{FF2B5EF4-FFF2-40B4-BE49-F238E27FC236}">
                <a16:creationId xmlns:a16="http://schemas.microsoft.com/office/drawing/2014/main" id="{87950CF3-8F91-460F-8320-7E469629B74F}"/>
              </a:ext>
            </a:extLst>
          </p:cNvPr>
          <p:cNvPicPr>
            <a:picLocks noChangeAspect="1"/>
          </p:cNvPicPr>
          <p:nvPr/>
        </p:nvPicPr>
        <p:blipFill>
          <a:blip r:embed="rId2"/>
          <a:stretch>
            <a:fillRect/>
          </a:stretch>
        </p:blipFill>
        <p:spPr>
          <a:xfrm>
            <a:off x="700087" y="182900"/>
            <a:ext cx="7743825" cy="4248150"/>
          </a:xfrm>
          <a:prstGeom prst="rect">
            <a:avLst/>
          </a:prstGeom>
        </p:spPr>
      </p:pic>
    </p:spTree>
    <p:extLst>
      <p:ext uri="{BB962C8B-B14F-4D97-AF65-F5344CB8AC3E}">
        <p14:creationId xmlns:p14="http://schemas.microsoft.com/office/powerpoint/2010/main" val="34988366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299197" y="6468467"/>
            <a:ext cx="4136900" cy="230832"/>
          </a:xfrm>
          <a:prstGeom prst="rect">
            <a:avLst/>
          </a:prstGeom>
          <a:noFill/>
        </p:spPr>
        <p:txBody>
          <a:bodyPr wrap="square" rtlCol="0">
            <a:spAutoFit/>
          </a:bodyPr>
          <a:lstStyle/>
          <a:p>
            <a:pPr lvl="0"/>
            <a:r>
              <a:rPr lang="fr-FR" sz="900" b="1" dirty="0">
                <a:solidFill>
                  <a:prstClr val="white"/>
                </a:solidFill>
                <a:latin typeface="Arial" pitchFamily="34" charset="0"/>
                <a:cs typeface="Arial" pitchFamily="34" charset="0"/>
              </a:rPr>
              <a:t>BIOGER / Accueil des nouveaux arrivants</a:t>
            </a:r>
            <a:r>
              <a:rPr lang="fr-FR" sz="900" b="1" dirty="0">
                <a:solidFill>
                  <a:srgbClr val="C5DD01"/>
                </a:solidFill>
                <a:latin typeface="Arial" pitchFamily="34" charset="0"/>
                <a:cs typeface="Arial" pitchFamily="34" charset="0"/>
              </a:rPr>
              <a:t> </a:t>
            </a:r>
          </a:p>
        </p:txBody>
      </p:sp>
      <p:sp>
        <p:nvSpPr>
          <p:cNvPr id="12" name="ZoneTexte 11"/>
          <p:cNvSpPr txBox="1"/>
          <p:nvPr/>
        </p:nvSpPr>
        <p:spPr>
          <a:xfrm>
            <a:off x="1299196" y="692696"/>
            <a:ext cx="6768752" cy="338554"/>
          </a:xfrm>
          <a:prstGeom prst="rect">
            <a:avLst/>
          </a:prstGeom>
          <a:solidFill>
            <a:schemeClr val="bg1"/>
          </a:solidFill>
        </p:spPr>
        <p:txBody>
          <a:bodyPr wrap="square" rtlCol="0">
            <a:spAutoFit/>
          </a:bodyPr>
          <a:lstStyle/>
          <a:p>
            <a:r>
              <a:rPr lang="fr-FR" sz="1600" b="1" dirty="0">
                <a:solidFill>
                  <a:srgbClr val="008C8E"/>
                </a:solidFill>
                <a:latin typeface="Arial" pitchFamily="34" charset="0"/>
                <a:cs typeface="Arial" pitchFamily="34" charset="0"/>
              </a:rPr>
              <a:t>8-1 Utilisation des véhicules de service</a:t>
            </a:r>
          </a:p>
        </p:txBody>
      </p:sp>
      <p:sp>
        <p:nvSpPr>
          <p:cNvPr id="13" name="ZoneTexte 12"/>
          <p:cNvSpPr txBox="1"/>
          <p:nvPr/>
        </p:nvSpPr>
        <p:spPr>
          <a:xfrm>
            <a:off x="1299196" y="260648"/>
            <a:ext cx="6768752" cy="523221"/>
          </a:xfrm>
          <a:prstGeom prst="rect">
            <a:avLst/>
          </a:prstGeom>
          <a:solidFill>
            <a:schemeClr val="bg1"/>
          </a:solidFill>
        </p:spPr>
        <p:txBody>
          <a:bodyPr wrap="square" rtlCol="0">
            <a:spAutoFit/>
          </a:bodyPr>
          <a:lstStyle/>
          <a:p>
            <a:r>
              <a:rPr lang="fr-FR" sz="2800" b="1" dirty="0">
                <a:solidFill>
                  <a:srgbClr val="00A3A6"/>
                </a:solidFill>
                <a:latin typeface="Arial" pitchFamily="34" charset="0"/>
                <a:cs typeface="Arial" pitchFamily="34" charset="0"/>
              </a:rPr>
              <a:t>8- Risques liés au travail sur le terrain</a:t>
            </a:r>
          </a:p>
        </p:txBody>
      </p:sp>
      <p:sp>
        <p:nvSpPr>
          <p:cNvPr id="9" name="ZoneTexte 8"/>
          <p:cNvSpPr txBox="1"/>
          <p:nvPr/>
        </p:nvSpPr>
        <p:spPr>
          <a:xfrm>
            <a:off x="1259632" y="1052736"/>
            <a:ext cx="7776864" cy="4247317"/>
          </a:xfrm>
          <a:prstGeom prst="rect">
            <a:avLst/>
          </a:prstGeom>
          <a:noFill/>
        </p:spPr>
        <p:txBody>
          <a:bodyPr wrap="square" rtlCol="0">
            <a:spAutoFit/>
          </a:bodyPr>
          <a:lstStyle/>
          <a:p>
            <a:r>
              <a:rPr lang="fr-FR" dirty="0">
                <a:solidFill>
                  <a:prstClr val="black">
                    <a:lumMod val="50000"/>
                    <a:lumOff val="50000"/>
                  </a:prstClr>
                </a:solidFill>
                <a:cs typeface="Arial" pitchFamily="34" charset="0"/>
              </a:rPr>
              <a:t>Matériel dans chaque véhicule :</a:t>
            </a:r>
          </a:p>
          <a:p>
            <a:r>
              <a:rPr lang="fr-FR" dirty="0">
                <a:solidFill>
                  <a:prstClr val="black">
                    <a:lumMod val="50000"/>
                    <a:lumOff val="50000"/>
                  </a:prstClr>
                </a:solidFill>
                <a:cs typeface="Arial" pitchFamily="34" charset="0"/>
              </a:rPr>
              <a:t>	Trousses 1</a:t>
            </a:r>
            <a:r>
              <a:rPr lang="fr-FR" baseline="30000" dirty="0">
                <a:solidFill>
                  <a:prstClr val="black">
                    <a:lumMod val="50000"/>
                    <a:lumOff val="50000"/>
                  </a:prstClr>
                </a:solidFill>
                <a:cs typeface="Arial" pitchFamily="34" charset="0"/>
              </a:rPr>
              <a:t>er</a:t>
            </a:r>
            <a:r>
              <a:rPr lang="fr-FR" dirty="0">
                <a:solidFill>
                  <a:prstClr val="black">
                    <a:lumMod val="50000"/>
                    <a:lumOff val="50000"/>
                  </a:prstClr>
                </a:solidFill>
                <a:cs typeface="Arial" pitchFamily="34" charset="0"/>
              </a:rPr>
              <a:t> secours </a:t>
            </a:r>
          </a:p>
          <a:p>
            <a:r>
              <a:rPr lang="fr-FR" dirty="0">
                <a:solidFill>
                  <a:prstClr val="black">
                    <a:lumMod val="50000"/>
                    <a:lumOff val="50000"/>
                  </a:prstClr>
                </a:solidFill>
                <a:cs typeface="Arial" pitchFamily="34" charset="0"/>
              </a:rPr>
              <a:t>	</a:t>
            </a:r>
            <a:r>
              <a:rPr lang="fr-FR" dirty="0">
                <a:solidFill>
                  <a:prstClr val="black">
                    <a:lumMod val="50000"/>
                    <a:lumOff val="50000"/>
                  </a:prstClr>
                </a:solidFill>
              </a:rPr>
              <a:t>Eléments de sécurité (gilet, triangle)</a:t>
            </a:r>
          </a:p>
          <a:p>
            <a:endParaRPr lang="fr-FR" dirty="0">
              <a:solidFill>
                <a:prstClr val="black">
                  <a:lumMod val="50000"/>
                  <a:lumOff val="50000"/>
                </a:prstClr>
              </a:solidFill>
            </a:endParaRPr>
          </a:p>
          <a:p>
            <a:r>
              <a:rPr lang="fr-FR" dirty="0">
                <a:solidFill>
                  <a:prstClr val="black">
                    <a:lumMod val="50000"/>
                    <a:lumOff val="50000"/>
                  </a:prstClr>
                </a:solidFill>
              </a:rPr>
              <a:t>Conducteur : </a:t>
            </a:r>
          </a:p>
          <a:p>
            <a:pPr lvl="2"/>
            <a:r>
              <a:rPr lang="fr-FR" dirty="0">
                <a:solidFill>
                  <a:prstClr val="black">
                    <a:lumMod val="50000"/>
                    <a:lumOff val="50000"/>
                  </a:prstClr>
                </a:solidFill>
                <a:cs typeface="Arial" panose="020B0604020202020204" pitchFamily="34" charset="0"/>
              </a:rPr>
              <a:t>- Etre permanent de l'</a:t>
            </a:r>
            <a:r>
              <a:rPr lang="fr-FR" dirty="0" err="1">
                <a:solidFill>
                  <a:prstClr val="black">
                    <a:lumMod val="50000"/>
                    <a:lumOff val="50000"/>
                  </a:prstClr>
                </a:solidFill>
                <a:cs typeface="Arial" panose="020B0604020202020204" pitchFamily="34" charset="0"/>
              </a:rPr>
              <a:t>INRAe</a:t>
            </a:r>
            <a:r>
              <a:rPr lang="fr-FR" dirty="0">
                <a:solidFill>
                  <a:prstClr val="black">
                    <a:lumMod val="50000"/>
                    <a:lumOff val="50000"/>
                  </a:prstClr>
                </a:solidFill>
                <a:cs typeface="Arial" panose="020B0604020202020204" pitchFamily="34" charset="0"/>
              </a:rPr>
              <a:t> </a:t>
            </a:r>
          </a:p>
          <a:p>
            <a:pPr lvl="2"/>
            <a:r>
              <a:rPr lang="fr-FR" dirty="0">
                <a:solidFill>
                  <a:prstClr val="black">
                    <a:lumMod val="50000"/>
                    <a:lumOff val="50000"/>
                  </a:prstClr>
                </a:solidFill>
                <a:cs typeface="Arial" panose="020B0604020202020204" pitchFamily="34" charset="0"/>
              </a:rPr>
              <a:t>- Etre titulaire du permis de conduire en cours de validité</a:t>
            </a:r>
          </a:p>
          <a:p>
            <a:pPr lvl="2"/>
            <a:r>
              <a:rPr lang="fr-FR" dirty="0">
                <a:solidFill>
                  <a:prstClr val="black">
                    <a:lumMod val="50000"/>
                    <a:lumOff val="50000"/>
                  </a:prstClr>
                </a:solidFill>
                <a:cs typeface="Arial" panose="020B0604020202020204" pitchFamily="34" charset="0"/>
              </a:rPr>
              <a:t>- Avoir des points </a:t>
            </a:r>
          </a:p>
          <a:p>
            <a:pPr lvl="2"/>
            <a:r>
              <a:rPr lang="fr-FR" dirty="0">
                <a:solidFill>
                  <a:prstClr val="black">
                    <a:lumMod val="50000"/>
                    <a:lumOff val="50000"/>
                  </a:prstClr>
                </a:solidFill>
                <a:cs typeface="Arial" panose="020B0604020202020204" pitchFamily="34" charset="0"/>
              </a:rPr>
              <a:t>- Pour les personnels mis à disposition de l’Institut ou affectés au sein de ses unités (AgroParisTech, CNRS…), personnels non-titulaires de l’</a:t>
            </a:r>
            <a:r>
              <a:rPr lang="fr-FR" dirty="0" err="1">
                <a:solidFill>
                  <a:prstClr val="black">
                    <a:lumMod val="50000"/>
                    <a:lumOff val="50000"/>
                  </a:prstClr>
                </a:solidFill>
                <a:cs typeface="Arial" panose="020B0604020202020204" pitchFamily="34" charset="0"/>
              </a:rPr>
              <a:t>INRAe</a:t>
            </a:r>
            <a:r>
              <a:rPr lang="fr-FR" dirty="0">
                <a:solidFill>
                  <a:prstClr val="black">
                    <a:lumMod val="50000"/>
                    <a:lumOff val="50000"/>
                  </a:prstClr>
                </a:solidFill>
                <a:cs typeface="Arial" panose="020B0604020202020204" pitchFamily="34" charset="0"/>
              </a:rPr>
              <a:t> (CDI, CDD, MOO, ASC, CA, PACTE, CAE, apprentis, boursiers, stagiaires etc. ...) avoir une autorisation de l’</a:t>
            </a:r>
            <a:r>
              <a:rPr lang="fr-FR" dirty="0" err="1">
                <a:solidFill>
                  <a:prstClr val="black">
                    <a:lumMod val="50000"/>
                    <a:lumOff val="50000"/>
                  </a:prstClr>
                </a:solidFill>
                <a:cs typeface="Arial" panose="020B0604020202020204" pitchFamily="34" charset="0"/>
              </a:rPr>
              <a:t>INRAe</a:t>
            </a:r>
            <a:r>
              <a:rPr lang="fr-FR" dirty="0">
                <a:solidFill>
                  <a:prstClr val="black">
                    <a:lumMod val="50000"/>
                    <a:lumOff val="50000"/>
                  </a:prstClr>
                </a:solidFill>
                <a:cs typeface="Arial" panose="020B0604020202020204" pitchFamily="34" charset="0"/>
              </a:rPr>
              <a:t> + utilisation des seuls véhicules autorisés</a:t>
            </a:r>
          </a:p>
          <a:p>
            <a:pPr lvl="2"/>
            <a:r>
              <a:rPr lang="fr-FR" dirty="0">
                <a:solidFill>
                  <a:prstClr val="black">
                    <a:lumMod val="50000"/>
                    <a:lumOff val="50000"/>
                  </a:prstClr>
                </a:solidFill>
                <a:cs typeface="Arial" panose="020B0604020202020204" pitchFamily="34" charset="0"/>
              </a:rPr>
              <a:t>- Avoir un ordre de mission ainsi que les autres passagers </a:t>
            </a:r>
          </a:p>
          <a:p>
            <a:endParaRPr lang="fr-FR" dirty="0">
              <a:solidFill>
                <a:prstClr val="black">
                  <a:lumMod val="50000"/>
                  <a:lumOff val="50000"/>
                </a:prstClr>
              </a:solidFill>
              <a:latin typeface="Arial" pitchFamily="34" charset="0"/>
              <a:cs typeface="Arial" pitchFamily="34" charset="0"/>
            </a:endParaRPr>
          </a:p>
        </p:txBody>
      </p:sp>
    </p:spTree>
    <p:extLst>
      <p:ext uri="{BB962C8B-B14F-4D97-AF65-F5344CB8AC3E}">
        <p14:creationId xmlns:p14="http://schemas.microsoft.com/office/powerpoint/2010/main" val="2843979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C9BEAD0-C6F8-45DC-A352-039A80AC336E}"/>
              </a:ext>
            </a:extLst>
          </p:cNvPr>
          <p:cNvPicPr>
            <a:picLocks noChangeAspect="1"/>
          </p:cNvPicPr>
          <p:nvPr/>
        </p:nvPicPr>
        <p:blipFill>
          <a:blip r:embed="rId2"/>
          <a:stretch>
            <a:fillRect/>
          </a:stretch>
        </p:blipFill>
        <p:spPr>
          <a:xfrm>
            <a:off x="1908252" y="0"/>
            <a:ext cx="5327495" cy="6858000"/>
          </a:xfrm>
          <a:prstGeom prst="rect">
            <a:avLst/>
          </a:prstGeom>
        </p:spPr>
      </p:pic>
    </p:spTree>
    <p:extLst>
      <p:ext uri="{BB962C8B-B14F-4D97-AF65-F5344CB8AC3E}">
        <p14:creationId xmlns:p14="http://schemas.microsoft.com/office/powerpoint/2010/main" val="36707692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299197" y="6468467"/>
            <a:ext cx="4136900" cy="230832"/>
          </a:xfrm>
          <a:prstGeom prst="rect">
            <a:avLst/>
          </a:prstGeom>
          <a:noFill/>
        </p:spPr>
        <p:txBody>
          <a:bodyPr wrap="square" rtlCol="0">
            <a:spAutoFit/>
          </a:bodyPr>
          <a:lstStyle/>
          <a:p>
            <a:pPr lvl="0"/>
            <a:r>
              <a:rPr lang="fr-FR" sz="900" b="1" dirty="0">
                <a:solidFill>
                  <a:prstClr val="white"/>
                </a:solidFill>
                <a:latin typeface="Arial" pitchFamily="34" charset="0"/>
                <a:cs typeface="Arial" pitchFamily="34" charset="0"/>
              </a:rPr>
              <a:t>BIOGER / Accueil des nouveaux arrivants</a:t>
            </a:r>
            <a:r>
              <a:rPr lang="fr-FR" sz="900" b="1" dirty="0">
                <a:solidFill>
                  <a:srgbClr val="C5DD01"/>
                </a:solidFill>
                <a:latin typeface="Arial" pitchFamily="34" charset="0"/>
                <a:cs typeface="Arial" pitchFamily="34" charset="0"/>
              </a:rPr>
              <a:t> </a:t>
            </a:r>
          </a:p>
        </p:txBody>
      </p:sp>
      <p:sp>
        <p:nvSpPr>
          <p:cNvPr id="12" name="ZoneTexte 11"/>
          <p:cNvSpPr txBox="1"/>
          <p:nvPr/>
        </p:nvSpPr>
        <p:spPr>
          <a:xfrm>
            <a:off x="1299196" y="692696"/>
            <a:ext cx="6768752" cy="338554"/>
          </a:xfrm>
          <a:prstGeom prst="rect">
            <a:avLst/>
          </a:prstGeom>
          <a:solidFill>
            <a:schemeClr val="bg1"/>
          </a:solidFill>
        </p:spPr>
        <p:txBody>
          <a:bodyPr wrap="square" rtlCol="0">
            <a:spAutoFit/>
          </a:bodyPr>
          <a:lstStyle/>
          <a:p>
            <a:r>
              <a:rPr lang="fr-FR" sz="1600" b="1" dirty="0">
                <a:solidFill>
                  <a:srgbClr val="008C8E"/>
                </a:solidFill>
                <a:latin typeface="Arial" pitchFamily="34" charset="0"/>
                <a:cs typeface="Arial" pitchFamily="34" charset="0"/>
              </a:rPr>
              <a:t>8-1 Utilisation des véhicules de service</a:t>
            </a:r>
          </a:p>
        </p:txBody>
      </p:sp>
      <p:sp>
        <p:nvSpPr>
          <p:cNvPr id="13" name="ZoneTexte 12"/>
          <p:cNvSpPr txBox="1"/>
          <p:nvPr/>
        </p:nvSpPr>
        <p:spPr>
          <a:xfrm>
            <a:off x="1299196" y="260648"/>
            <a:ext cx="6768752" cy="523221"/>
          </a:xfrm>
          <a:prstGeom prst="rect">
            <a:avLst/>
          </a:prstGeom>
          <a:solidFill>
            <a:schemeClr val="bg1"/>
          </a:solidFill>
        </p:spPr>
        <p:txBody>
          <a:bodyPr wrap="square" rtlCol="0">
            <a:spAutoFit/>
          </a:bodyPr>
          <a:lstStyle/>
          <a:p>
            <a:r>
              <a:rPr lang="fr-FR" sz="2800" b="1" dirty="0">
                <a:solidFill>
                  <a:srgbClr val="00A3A6"/>
                </a:solidFill>
                <a:latin typeface="Arial" pitchFamily="34" charset="0"/>
                <a:cs typeface="Arial" pitchFamily="34" charset="0"/>
              </a:rPr>
              <a:t>8- Risques liés au travail sur le terrain</a:t>
            </a:r>
          </a:p>
        </p:txBody>
      </p:sp>
      <p:sp>
        <p:nvSpPr>
          <p:cNvPr id="9" name="ZoneTexte 8"/>
          <p:cNvSpPr txBox="1"/>
          <p:nvPr/>
        </p:nvSpPr>
        <p:spPr>
          <a:xfrm>
            <a:off x="827584" y="1052736"/>
            <a:ext cx="7776864" cy="2585323"/>
          </a:xfrm>
          <a:prstGeom prst="rect">
            <a:avLst/>
          </a:prstGeom>
          <a:noFill/>
        </p:spPr>
        <p:txBody>
          <a:bodyPr wrap="square" rtlCol="0">
            <a:spAutoFit/>
          </a:bodyPr>
          <a:lstStyle/>
          <a:p>
            <a:pPr lvl="1"/>
            <a:r>
              <a:rPr lang="fr-FR" dirty="0">
                <a:solidFill>
                  <a:prstClr val="black">
                    <a:lumMod val="50000"/>
                    <a:lumOff val="50000"/>
                  </a:prstClr>
                </a:solidFill>
              </a:rPr>
              <a:t>Avant de prendre un véhicule de service :</a:t>
            </a:r>
          </a:p>
          <a:p>
            <a:pPr lvl="2"/>
            <a:r>
              <a:rPr lang="fr-FR" dirty="0">
                <a:solidFill>
                  <a:prstClr val="black">
                    <a:lumMod val="50000"/>
                    <a:lumOff val="50000"/>
                  </a:prstClr>
                </a:solidFill>
              </a:rPr>
              <a:t>- Réserver le véhicule sur le site de réservation. </a:t>
            </a:r>
          </a:p>
          <a:p>
            <a:pPr lvl="2"/>
            <a:r>
              <a:rPr lang="fr-FR" dirty="0">
                <a:solidFill>
                  <a:prstClr val="black">
                    <a:lumMod val="50000"/>
                    <a:lumOff val="50000"/>
                  </a:prstClr>
                </a:solidFill>
              </a:rPr>
              <a:t>- Vérifier le planning avant d’emprunter un véhicule</a:t>
            </a:r>
          </a:p>
          <a:p>
            <a:pPr lvl="2"/>
            <a:r>
              <a:rPr lang="fr-FR" dirty="0">
                <a:solidFill>
                  <a:prstClr val="black">
                    <a:lumMod val="50000"/>
                    <a:lumOff val="50000"/>
                  </a:prstClr>
                </a:solidFill>
              </a:rPr>
              <a:t>- S’assurer d’avoir les papiers (assurance, carte grise, carte TOTAL) de la voiture</a:t>
            </a:r>
          </a:p>
          <a:p>
            <a:pPr lvl="2"/>
            <a:r>
              <a:rPr lang="fr-FR" dirty="0">
                <a:solidFill>
                  <a:prstClr val="black">
                    <a:lumMod val="50000"/>
                    <a:lumOff val="50000"/>
                  </a:prstClr>
                </a:solidFill>
              </a:rPr>
              <a:t>- Vérifier visuellement la pression et l’état des pneus, des essuie-glaces, des rétroviseurs, du pare-brise, des vitres, de l’éclairage</a:t>
            </a:r>
          </a:p>
          <a:p>
            <a:pPr lvl="2"/>
            <a:r>
              <a:rPr lang="fr-FR" dirty="0">
                <a:solidFill>
                  <a:prstClr val="black">
                    <a:lumMod val="50000"/>
                    <a:lumOff val="50000"/>
                  </a:prstClr>
                </a:solidFill>
              </a:rPr>
              <a:t>- Contrôler l’huile, l’eau, le carburant</a:t>
            </a:r>
          </a:p>
          <a:p>
            <a:endParaRPr lang="fr-FR" dirty="0">
              <a:solidFill>
                <a:prstClr val="black">
                  <a:lumMod val="50000"/>
                  <a:lumOff val="50000"/>
                </a:prstClr>
              </a:solidFill>
              <a:latin typeface="Arial" pitchFamily="34" charset="0"/>
              <a:cs typeface="Arial" pitchFamily="34" charset="0"/>
            </a:endParaRPr>
          </a:p>
        </p:txBody>
      </p:sp>
    </p:spTree>
    <p:extLst>
      <p:ext uri="{BB962C8B-B14F-4D97-AF65-F5344CB8AC3E}">
        <p14:creationId xmlns:p14="http://schemas.microsoft.com/office/powerpoint/2010/main" val="12813086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299197" y="6468467"/>
            <a:ext cx="4136900" cy="230832"/>
          </a:xfrm>
          <a:prstGeom prst="rect">
            <a:avLst/>
          </a:prstGeom>
          <a:noFill/>
        </p:spPr>
        <p:txBody>
          <a:bodyPr wrap="square" rtlCol="0">
            <a:spAutoFit/>
          </a:bodyPr>
          <a:lstStyle/>
          <a:p>
            <a:pPr lvl="0"/>
            <a:r>
              <a:rPr lang="fr-FR" sz="900" b="1" dirty="0">
                <a:solidFill>
                  <a:prstClr val="white"/>
                </a:solidFill>
                <a:latin typeface="Arial" pitchFamily="34" charset="0"/>
                <a:cs typeface="Arial" pitchFamily="34" charset="0"/>
              </a:rPr>
              <a:t>BIOGER / Accueil des nouveaux arrivants</a:t>
            </a:r>
            <a:r>
              <a:rPr lang="fr-FR" sz="900" b="1" dirty="0">
                <a:solidFill>
                  <a:srgbClr val="C5DD01"/>
                </a:solidFill>
                <a:latin typeface="Arial" pitchFamily="34" charset="0"/>
                <a:cs typeface="Arial" pitchFamily="34" charset="0"/>
              </a:rPr>
              <a:t> </a:t>
            </a:r>
          </a:p>
        </p:txBody>
      </p:sp>
      <p:sp>
        <p:nvSpPr>
          <p:cNvPr id="12" name="ZoneTexte 11"/>
          <p:cNvSpPr txBox="1"/>
          <p:nvPr/>
        </p:nvSpPr>
        <p:spPr>
          <a:xfrm>
            <a:off x="1299196" y="692696"/>
            <a:ext cx="6768752" cy="338554"/>
          </a:xfrm>
          <a:prstGeom prst="rect">
            <a:avLst/>
          </a:prstGeom>
          <a:solidFill>
            <a:schemeClr val="bg1"/>
          </a:solidFill>
        </p:spPr>
        <p:txBody>
          <a:bodyPr wrap="square" rtlCol="0">
            <a:spAutoFit/>
          </a:bodyPr>
          <a:lstStyle/>
          <a:p>
            <a:r>
              <a:rPr lang="fr-FR" sz="1600" b="1" dirty="0">
                <a:solidFill>
                  <a:srgbClr val="008C8E"/>
                </a:solidFill>
                <a:latin typeface="Arial" pitchFamily="34" charset="0"/>
                <a:cs typeface="Arial" pitchFamily="34" charset="0"/>
              </a:rPr>
              <a:t>8-1 Utilisation des véhicules de service</a:t>
            </a:r>
          </a:p>
        </p:txBody>
      </p:sp>
      <p:sp>
        <p:nvSpPr>
          <p:cNvPr id="13" name="ZoneTexte 12"/>
          <p:cNvSpPr txBox="1"/>
          <p:nvPr/>
        </p:nvSpPr>
        <p:spPr>
          <a:xfrm>
            <a:off x="1299196" y="260648"/>
            <a:ext cx="6768752" cy="523221"/>
          </a:xfrm>
          <a:prstGeom prst="rect">
            <a:avLst/>
          </a:prstGeom>
          <a:solidFill>
            <a:schemeClr val="bg1"/>
          </a:solidFill>
        </p:spPr>
        <p:txBody>
          <a:bodyPr wrap="square" rtlCol="0">
            <a:spAutoFit/>
          </a:bodyPr>
          <a:lstStyle/>
          <a:p>
            <a:r>
              <a:rPr lang="fr-FR" sz="2800" b="1" dirty="0">
                <a:solidFill>
                  <a:srgbClr val="00A3A6"/>
                </a:solidFill>
                <a:latin typeface="Arial" pitchFamily="34" charset="0"/>
                <a:cs typeface="Arial" pitchFamily="34" charset="0"/>
              </a:rPr>
              <a:t>8- Risques liés au travail sur le terrain</a:t>
            </a:r>
          </a:p>
        </p:txBody>
      </p:sp>
      <p:sp>
        <p:nvSpPr>
          <p:cNvPr id="9" name="ZoneTexte 8"/>
          <p:cNvSpPr txBox="1"/>
          <p:nvPr/>
        </p:nvSpPr>
        <p:spPr>
          <a:xfrm>
            <a:off x="1259632" y="1052736"/>
            <a:ext cx="7776864" cy="3139321"/>
          </a:xfrm>
          <a:prstGeom prst="rect">
            <a:avLst/>
          </a:prstGeom>
          <a:noFill/>
        </p:spPr>
        <p:txBody>
          <a:bodyPr wrap="square" rtlCol="0">
            <a:spAutoFit/>
          </a:bodyPr>
          <a:lstStyle/>
          <a:p>
            <a:r>
              <a:rPr lang="fr-FR" dirty="0">
                <a:solidFill>
                  <a:prstClr val="black">
                    <a:lumMod val="50000"/>
                    <a:lumOff val="50000"/>
                  </a:prstClr>
                </a:solidFill>
              </a:rPr>
              <a:t>Recommandations générales :</a:t>
            </a:r>
          </a:p>
          <a:p>
            <a:r>
              <a:rPr lang="fr-FR" dirty="0">
                <a:solidFill>
                  <a:prstClr val="black">
                    <a:lumMod val="50000"/>
                    <a:lumOff val="50000"/>
                  </a:prstClr>
                </a:solidFill>
              </a:rPr>
              <a:t>	- Interdiction de fumer dans le véhicule</a:t>
            </a:r>
          </a:p>
          <a:p>
            <a:r>
              <a:rPr lang="fr-FR" dirty="0">
                <a:solidFill>
                  <a:prstClr val="black">
                    <a:lumMod val="50000"/>
                    <a:lumOff val="50000"/>
                  </a:prstClr>
                </a:solidFill>
              </a:rPr>
              <a:t>	- Transporter uniquement des personnes </a:t>
            </a:r>
            <a:r>
              <a:rPr lang="fr-FR" dirty="0" err="1">
                <a:solidFill>
                  <a:prstClr val="black">
                    <a:lumMod val="50000"/>
                    <a:lumOff val="50000"/>
                  </a:prstClr>
                </a:solidFill>
              </a:rPr>
              <a:t>INRAe</a:t>
            </a:r>
            <a:r>
              <a:rPr lang="fr-FR" dirty="0">
                <a:solidFill>
                  <a:prstClr val="black">
                    <a:lumMod val="50000"/>
                    <a:lumOff val="50000"/>
                  </a:prstClr>
                </a:solidFill>
              </a:rPr>
              <a:t> ou pour raison de 	service (pas d’auto-stoppeur (assurance))</a:t>
            </a:r>
          </a:p>
          <a:p>
            <a:r>
              <a:rPr lang="fr-FR" dirty="0">
                <a:solidFill>
                  <a:prstClr val="black">
                    <a:lumMod val="50000"/>
                    <a:lumOff val="50000"/>
                  </a:prstClr>
                </a:solidFill>
              </a:rPr>
              <a:t>	- Pas de transport de matière dangereuse (azote liquide…)</a:t>
            </a:r>
          </a:p>
          <a:p>
            <a:r>
              <a:rPr lang="fr-FR" dirty="0">
                <a:solidFill>
                  <a:prstClr val="black">
                    <a:lumMod val="50000"/>
                    <a:lumOff val="50000"/>
                  </a:prstClr>
                </a:solidFill>
              </a:rPr>
              <a:t>	- Respecter de poids maximum autorisé du véhicule</a:t>
            </a:r>
          </a:p>
          <a:p>
            <a:pPr lvl="1"/>
            <a:r>
              <a:rPr lang="fr-FR" dirty="0">
                <a:solidFill>
                  <a:prstClr val="black">
                    <a:lumMod val="50000"/>
                    <a:lumOff val="50000"/>
                  </a:prstClr>
                </a:solidFill>
              </a:rPr>
              <a:t>	- S’assurer d’être joignable (téléphone perso / unité ?)</a:t>
            </a:r>
          </a:p>
          <a:p>
            <a:pPr lvl="1"/>
            <a:r>
              <a:rPr lang="fr-FR" dirty="0">
                <a:solidFill>
                  <a:prstClr val="black">
                    <a:lumMod val="50000"/>
                    <a:lumOff val="50000"/>
                  </a:prstClr>
                </a:solidFill>
              </a:rPr>
              <a:t>	- Respect des limitations de vitesse, du code de la route : toute 	infraction est attribuée au conducteur (amende + retrait de points)</a:t>
            </a:r>
          </a:p>
          <a:p>
            <a:endParaRPr lang="fr-FR" dirty="0">
              <a:solidFill>
                <a:prstClr val="black">
                  <a:lumMod val="50000"/>
                  <a:lumOff val="50000"/>
                </a:prstClr>
              </a:solidFill>
            </a:endParaRPr>
          </a:p>
          <a:p>
            <a:endParaRPr lang="fr-FR" dirty="0">
              <a:solidFill>
                <a:prstClr val="black">
                  <a:lumMod val="50000"/>
                  <a:lumOff val="50000"/>
                </a:prstClr>
              </a:solidFill>
            </a:endParaRPr>
          </a:p>
        </p:txBody>
      </p:sp>
    </p:spTree>
    <p:extLst>
      <p:ext uri="{BB962C8B-B14F-4D97-AF65-F5344CB8AC3E}">
        <p14:creationId xmlns:p14="http://schemas.microsoft.com/office/powerpoint/2010/main" val="4963348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299197" y="6468467"/>
            <a:ext cx="4136900" cy="230832"/>
          </a:xfrm>
          <a:prstGeom prst="rect">
            <a:avLst/>
          </a:prstGeom>
          <a:noFill/>
        </p:spPr>
        <p:txBody>
          <a:bodyPr wrap="square" rtlCol="0">
            <a:spAutoFit/>
          </a:bodyPr>
          <a:lstStyle/>
          <a:p>
            <a:pPr lvl="0"/>
            <a:r>
              <a:rPr lang="fr-FR" sz="900" b="1" dirty="0">
                <a:solidFill>
                  <a:prstClr val="white"/>
                </a:solidFill>
                <a:latin typeface="Arial" pitchFamily="34" charset="0"/>
                <a:cs typeface="Arial" pitchFamily="34" charset="0"/>
              </a:rPr>
              <a:t>BIOGER / Accueil des nouveaux arrivants</a:t>
            </a:r>
            <a:r>
              <a:rPr lang="fr-FR" sz="900" b="1" dirty="0">
                <a:solidFill>
                  <a:srgbClr val="C5DD01"/>
                </a:solidFill>
                <a:latin typeface="Arial" pitchFamily="34" charset="0"/>
                <a:cs typeface="Arial" pitchFamily="34" charset="0"/>
              </a:rPr>
              <a:t> </a:t>
            </a:r>
          </a:p>
        </p:txBody>
      </p:sp>
      <p:sp>
        <p:nvSpPr>
          <p:cNvPr id="12" name="ZoneTexte 11"/>
          <p:cNvSpPr txBox="1"/>
          <p:nvPr/>
        </p:nvSpPr>
        <p:spPr>
          <a:xfrm>
            <a:off x="1299196" y="692696"/>
            <a:ext cx="6768752" cy="338554"/>
          </a:xfrm>
          <a:prstGeom prst="rect">
            <a:avLst/>
          </a:prstGeom>
          <a:solidFill>
            <a:schemeClr val="bg1"/>
          </a:solidFill>
        </p:spPr>
        <p:txBody>
          <a:bodyPr wrap="square" rtlCol="0">
            <a:spAutoFit/>
          </a:bodyPr>
          <a:lstStyle/>
          <a:p>
            <a:r>
              <a:rPr lang="fr-FR" sz="1600" b="1" dirty="0">
                <a:solidFill>
                  <a:srgbClr val="008C8E"/>
                </a:solidFill>
                <a:latin typeface="Arial" pitchFamily="34" charset="0"/>
                <a:cs typeface="Arial" pitchFamily="34" charset="0"/>
              </a:rPr>
              <a:t>8-1 Utilisation des véhicules de service</a:t>
            </a:r>
          </a:p>
        </p:txBody>
      </p:sp>
      <p:sp>
        <p:nvSpPr>
          <p:cNvPr id="13" name="ZoneTexte 12"/>
          <p:cNvSpPr txBox="1"/>
          <p:nvPr/>
        </p:nvSpPr>
        <p:spPr>
          <a:xfrm>
            <a:off x="1299196" y="260648"/>
            <a:ext cx="6768752" cy="523221"/>
          </a:xfrm>
          <a:prstGeom prst="rect">
            <a:avLst/>
          </a:prstGeom>
          <a:solidFill>
            <a:schemeClr val="bg1"/>
          </a:solidFill>
        </p:spPr>
        <p:txBody>
          <a:bodyPr wrap="square" rtlCol="0">
            <a:spAutoFit/>
          </a:bodyPr>
          <a:lstStyle/>
          <a:p>
            <a:r>
              <a:rPr lang="fr-FR" sz="2800" b="1" dirty="0">
                <a:solidFill>
                  <a:srgbClr val="00A3A6"/>
                </a:solidFill>
                <a:latin typeface="Arial" pitchFamily="34" charset="0"/>
                <a:cs typeface="Arial" pitchFamily="34" charset="0"/>
              </a:rPr>
              <a:t>8- Risques liés au travail sur le terrain</a:t>
            </a:r>
          </a:p>
        </p:txBody>
      </p:sp>
      <p:sp>
        <p:nvSpPr>
          <p:cNvPr id="9" name="ZoneTexte 8"/>
          <p:cNvSpPr txBox="1"/>
          <p:nvPr/>
        </p:nvSpPr>
        <p:spPr>
          <a:xfrm>
            <a:off x="1259632" y="1052736"/>
            <a:ext cx="7776864" cy="3693319"/>
          </a:xfrm>
          <a:prstGeom prst="rect">
            <a:avLst/>
          </a:prstGeom>
          <a:noFill/>
        </p:spPr>
        <p:txBody>
          <a:bodyPr wrap="square" rtlCol="0">
            <a:spAutoFit/>
          </a:bodyPr>
          <a:lstStyle/>
          <a:p>
            <a:r>
              <a:rPr lang="fr-FR" dirty="0">
                <a:solidFill>
                  <a:prstClr val="black">
                    <a:lumMod val="50000"/>
                    <a:lumOff val="50000"/>
                  </a:prstClr>
                </a:solidFill>
                <a:highlight>
                  <a:srgbClr val="FFFF00"/>
                </a:highlight>
              </a:rPr>
              <a:t>Recommandations au retour :</a:t>
            </a:r>
          </a:p>
          <a:p>
            <a:pPr lvl="2"/>
            <a:r>
              <a:rPr lang="fr-FR" dirty="0">
                <a:solidFill>
                  <a:prstClr val="black">
                    <a:lumMod val="50000"/>
                    <a:lumOff val="50000"/>
                  </a:prstClr>
                </a:solidFill>
                <a:highlight>
                  <a:srgbClr val="FFFF00"/>
                </a:highlight>
              </a:rPr>
              <a:t>- Remettre au plus vite clés et papiers lorsque vous rentrez (ne pas stocker sur votre bureau)</a:t>
            </a:r>
          </a:p>
          <a:p>
            <a:pPr lvl="2"/>
            <a:r>
              <a:rPr lang="fr-FR" dirty="0">
                <a:solidFill>
                  <a:prstClr val="black">
                    <a:lumMod val="50000"/>
                    <a:lumOff val="50000"/>
                  </a:prstClr>
                </a:solidFill>
                <a:highlight>
                  <a:srgbClr val="FFFF00"/>
                </a:highlight>
              </a:rPr>
              <a:t>- Remplir systématiquement le carnet de bord, même pour les petits trajets. Où</a:t>
            </a:r>
          </a:p>
          <a:p>
            <a:pPr lvl="1"/>
            <a:r>
              <a:rPr lang="fr-FR" dirty="0">
                <a:solidFill>
                  <a:prstClr val="black">
                    <a:lumMod val="50000"/>
                    <a:lumOff val="50000"/>
                  </a:prstClr>
                </a:solidFill>
              </a:rPr>
              <a:t>	- Faire le plein si le niveau est en dessous des 1/3 du réservoir</a:t>
            </a:r>
          </a:p>
          <a:p>
            <a:pPr lvl="1"/>
            <a:r>
              <a:rPr lang="fr-FR" dirty="0">
                <a:solidFill>
                  <a:prstClr val="black">
                    <a:lumMod val="50000"/>
                    <a:lumOff val="50000"/>
                  </a:prstClr>
                </a:solidFill>
              </a:rPr>
              <a:t>	- Prévoir du temps pour nettoyer et rendre le véhicule dans un état 	correct</a:t>
            </a:r>
          </a:p>
          <a:p>
            <a:pPr lvl="1"/>
            <a:r>
              <a:rPr lang="fr-FR" dirty="0">
                <a:solidFill>
                  <a:prstClr val="black">
                    <a:lumMod val="50000"/>
                    <a:lumOff val="50000"/>
                  </a:prstClr>
                </a:solidFill>
              </a:rPr>
              <a:t>	- Signaler toute anomalie, incident à Laurent Gérard : 	</a:t>
            </a:r>
            <a:r>
              <a:rPr lang="fr-FR" dirty="0">
                <a:solidFill>
                  <a:srgbClr val="00B0F0"/>
                </a:solidFill>
              </a:rPr>
              <a:t>laurent.gerard@inrae.fr</a:t>
            </a:r>
            <a:endParaRPr lang="fr-FR" dirty="0">
              <a:solidFill>
                <a:prstClr val="black">
                  <a:lumMod val="50000"/>
                  <a:lumOff val="50000"/>
                </a:prstClr>
              </a:solidFill>
            </a:endParaRPr>
          </a:p>
          <a:p>
            <a:endParaRPr lang="fr-FR" dirty="0">
              <a:solidFill>
                <a:prstClr val="black">
                  <a:lumMod val="50000"/>
                  <a:lumOff val="50000"/>
                </a:prstClr>
              </a:solidFill>
            </a:endParaRPr>
          </a:p>
          <a:p>
            <a:r>
              <a:rPr lang="fr-FR" dirty="0">
                <a:solidFill>
                  <a:prstClr val="black">
                    <a:lumMod val="50000"/>
                    <a:lumOff val="50000"/>
                  </a:prstClr>
                </a:solidFill>
              </a:rPr>
              <a:t>	</a:t>
            </a:r>
          </a:p>
          <a:p>
            <a:endParaRPr lang="fr-FR" dirty="0">
              <a:solidFill>
                <a:prstClr val="black">
                  <a:lumMod val="50000"/>
                  <a:lumOff val="50000"/>
                </a:prstClr>
              </a:solidFill>
            </a:endParaRPr>
          </a:p>
        </p:txBody>
      </p:sp>
    </p:spTree>
    <p:extLst>
      <p:ext uri="{BB962C8B-B14F-4D97-AF65-F5344CB8AC3E}">
        <p14:creationId xmlns:p14="http://schemas.microsoft.com/office/powerpoint/2010/main" val="4139332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299197" y="6468467"/>
            <a:ext cx="4136900" cy="230832"/>
          </a:xfrm>
          <a:prstGeom prst="rect">
            <a:avLst/>
          </a:prstGeom>
          <a:noFill/>
        </p:spPr>
        <p:txBody>
          <a:bodyPr wrap="square" rtlCol="0">
            <a:spAutoFit/>
          </a:bodyPr>
          <a:lstStyle/>
          <a:p>
            <a:pPr lvl="0"/>
            <a:r>
              <a:rPr lang="fr-FR" sz="900" b="1" dirty="0">
                <a:solidFill>
                  <a:prstClr val="white"/>
                </a:solidFill>
                <a:latin typeface="Arial" pitchFamily="34" charset="0"/>
                <a:cs typeface="Arial" pitchFamily="34" charset="0"/>
              </a:rPr>
              <a:t>BIOGER / Accueil des nouveaux arrivants</a:t>
            </a:r>
            <a:r>
              <a:rPr lang="fr-FR" sz="900" b="1" dirty="0">
                <a:solidFill>
                  <a:srgbClr val="C5DD01"/>
                </a:solidFill>
                <a:latin typeface="Arial" pitchFamily="34" charset="0"/>
                <a:cs typeface="Arial" pitchFamily="34" charset="0"/>
              </a:rPr>
              <a:t> </a:t>
            </a:r>
          </a:p>
        </p:txBody>
      </p:sp>
      <p:sp>
        <p:nvSpPr>
          <p:cNvPr id="12" name="ZoneTexte 11"/>
          <p:cNvSpPr txBox="1"/>
          <p:nvPr/>
        </p:nvSpPr>
        <p:spPr>
          <a:xfrm>
            <a:off x="1299196" y="692696"/>
            <a:ext cx="6768752" cy="338554"/>
          </a:xfrm>
          <a:prstGeom prst="rect">
            <a:avLst/>
          </a:prstGeom>
          <a:solidFill>
            <a:schemeClr val="bg1"/>
          </a:solidFill>
        </p:spPr>
        <p:txBody>
          <a:bodyPr wrap="square" rtlCol="0">
            <a:spAutoFit/>
          </a:bodyPr>
          <a:lstStyle/>
          <a:p>
            <a:r>
              <a:rPr lang="fr-FR" sz="1600" b="1" dirty="0">
                <a:solidFill>
                  <a:srgbClr val="008C8E"/>
                </a:solidFill>
                <a:latin typeface="Arial" pitchFamily="34" charset="0"/>
                <a:cs typeface="Arial" pitchFamily="34" charset="0"/>
              </a:rPr>
              <a:t>8-2 Travail au champ</a:t>
            </a:r>
          </a:p>
        </p:txBody>
      </p:sp>
      <p:sp>
        <p:nvSpPr>
          <p:cNvPr id="13" name="ZoneTexte 12"/>
          <p:cNvSpPr txBox="1"/>
          <p:nvPr/>
        </p:nvSpPr>
        <p:spPr>
          <a:xfrm>
            <a:off x="1299196" y="260648"/>
            <a:ext cx="6768752" cy="523221"/>
          </a:xfrm>
          <a:prstGeom prst="rect">
            <a:avLst/>
          </a:prstGeom>
          <a:solidFill>
            <a:schemeClr val="bg1"/>
          </a:solidFill>
        </p:spPr>
        <p:txBody>
          <a:bodyPr wrap="square" rtlCol="0">
            <a:spAutoFit/>
          </a:bodyPr>
          <a:lstStyle/>
          <a:p>
            <a:r>
              <a:rPr lang="fr-FR" sz="2800" b="1" dirty="0">
                <a:solidFill>
                  <a:srgbClr val="00A3A6"/>
                </a:solidFill>
                <a:latin typeface="Arial" pitchFamily="34" charset="0"/>
                <a:cs typeface="Arial" pitchFamily="34" charset="0"/>
              </a:rPr>
              <a:t>8- Risques liés au travail sur le terrain</a:t>
            </a:r>
          </a:p>
        </p:txBody>
      </p:sp>
      <p:sp>
        <p:nvSpPr>
          <p:cNvPr id="9" name="ZoneTexte 8"/>
          <p:cNvSpPr txBox="1"/>
          <p:nvPr/>
        </p:nvSpPr>
        <p:spPr>
          <a:xfrm>
            <a:off x="1259632" y="1052736"/>
            <a:ext cx="6192688" cy="1754326"/>
          </a:xfrm>
          <a:prstGeom prst="rect">
            <a:avLst/>
          </a:prstGeom>
          <a:noFill/>
        </p:spPr>
        <p:txBody>
          <a:bodyPr wrap="square" rtlCol="0">
            <a:spAutoFit/>
          </a:bodyPr>
          <a:lstStyle/>
          <a:p>
            <a:r>
              <a:rPr lang="fr-FR" dirty="0">
                <a:solidFill>
                  <a:prstClr val="black">
                    <a:lumMod val="50000"/>
                    <a:lumOff val="50000"/>
                  </a:prstClr>
                </a:solidFill>
              </a:rPr>
              <a:t>-    </a:t>
            </a:r>
            <a:r>
              <a:rPr lang="fr-FR" dirty="0"/>
              <a:t>Eviter d’être seul </a:t>
            </a:r>
          </a:p>
          <a:p>
            <a:pPr marL="285750" indent="-285750">
              <a:buFontTx/>
              <a:buChar char="-"/>
            </a:pPr>
            <a:r>
              <a:rPr lang="fr-FR" dirty="0"/>
              <a:t>Prévenir un collègue du lieu de travail et de l’heure de retour</a:t>
            </a:r>
          </a:p>
          <a:p>
            <a:pPr marL="285750" indent="-285750">
              <a:buFontTx/>
              <a:buChar char="-"/>
            </a:pPr>
            <a:r>
              <a:rPr lang="fr-FR" dirty="0"/>
              <a:t>Utilisation du DATI (dispositif d’alarme du travailleur isolé) qui est à la loge en cas de travail isolé</a:t>
            </a:r>
            <a:endParaRPr lang="fr-FR" dirty="0">
              <a:solidFill>
                <a:prstClr val="black">
                  <a:lumMod val="50000"/>
                  <a:lumOff val="50000"/>
                </a:prstClr>
              </a:solidFill>
            </a:endParaRPr>
          </a:p>
          <a:p>
            <a:r>
              <a:rPr lang="fr-FR" dirty="0">
                <a:solidFill>
                  <a:prstClr val="black">
                    <a:lumMod val="50000"/>
                    <a:lumOff val="50000"/>
                  </a:prstClr>
                </a:solidFill>
              </a:rPr>
              <a:t>	</a:t>
            </a:r>
          </a:p>
          <a:p>
            <a:endParaRPr lang="fr-FR" dirty="0">
              <a:solidFill>
                <a:prstClr val="black">
                  <a:lumMod val="50000"/>
                  <a:lumOff val="50000"/>
                </a:prstClr>
              </a:solidFill>
            </a:endParaRPr>
          </a:p>
        </p:txBody>
      </p:sp>
    </p:spTree>
    <p:extLst>
      <p:ext uri="{BB962C8B-B14F-4D97-AF65-F5344CB8AC3E}">
        <p14:creationId xmlns:p14="http://schemas.microsoft.com/office/powerpoint/2010/main" val="36832331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43608" y="4437112"/>
            <a:ext cx="6768752" cy="584775"/>
          </a:xfrm>
          <a:prstGeom prst="rect">
            <a:avLst/>
          </a:prstGeom>
          <a:noFill/>
        </p:spPr>
        <p:txBody>
          <a:bodyPr wrap="square" rtlCol="0">
            <a:spAutoFit/>
          </a:bodyPr>
          <a:lstStyle/>
          <a:p>
            <a:r>
              <a:rPr lang="fr-FR" sz="3200" b="1" dirty="0">
                <a:solidFill>
                  <a:srgbClr val="00A3A6"/>
                </a:solidFill>
                <a:latin typeface="Arial" pitchFamily="34" charset="0"/>
                <a:cs typeface="Arial" pitchFamily="34" charset="0"/>
              </a:rPr>
              <a:t>9- Information - Formation</a:t>
            </a:r>
          </a:p>
        </p:txBody>
      </p:sp>
      <p:sp>
        <p:nvSpPr>
          <p:cNvPr id="5" name="ZoneTexte 4"/>
          <p:cNvSpPr txBox="1"/>
          <p:nvPr/>
        </p:nvSpPr>
        <p:spPr>
          <a:xfrm>
            <a:off x="1299196" y="6468467"/>
            <a:ext cx="4136900" cy="230832"/>
          </a:xfrm>
          <a:prstGeom prst="rect">
            <a:avLst/>
          </a:prstGeom>
          <a:noFill/>
        </p:spPr>
        <p:txBody>
          <a:bodyPr wrap="square" rtlCol="0">
            <a:spAutoFit/>
          </a:bodyPr>
          <a:lstStyle/>
          <a:p>
            <a:pPr lvl="0"/>
            <a:r>
              <a:rPr lang="fr-FR" sz="900" b="1" dirty="0">
                <a:solidFill>
                  <a:srgbClr val="00A3A6"/>
                </a:solidFill>
                <a:latin typeface="Arial" pitchFamily="34" charset="0"/>
                <a:cs typeface="Arial" pitchFamily="34" charset="0"/>
              </a:rPr>
              <a:t>BIOGER / Accueil des nouveaux arrivants </a:t>
            </a:r>
          </a:p>
        </p:txBody>
      </p:sp>
      <p:pic>
        <p:nvPicPr>
          <p:cNvPr id="4" name="Image 3">
            <a:extLst>
              <a:ext uri="{FF2B5EF4-FFF2-40B4-BE49-F238E27FC236}">
                <a16:creationId xmlns:a16="http://schemas.microsoft.com/office/drawing/2014/main" id="{882BD7E8-C0A8-4B85-886F-84A23AFD971D}"/>
              </a:ext>
            </a:extLst>
          </p:cNvPr>
          <p:cNvPicPr>
            <a:picLocks noChangeAspect="1"/>
          </p:cNvPicPr>
          <p:nvPr/>
        </p:nvPicPr>
        <p:blipFill>
          <a:blip r:embed="rId2"/>
          <a:stretch>
            <a:fillRect/>
          </a:stretch>
        </p:blipFill>
        <p:spPr>
          <a:xfrm>
            <a:off x="700087" y="188962"/>
            <a:ext cx="7743825" cy="4248150"/>
          </a:xfrm>
          <a:prstGeom prst="rect">
            <a:avLst/>
          </a:prstGeom>
        </p:spPr>
      </p:pic>
    </p:spTree>
    <p:extLst>
      <p:ext uri="{BB962C8B-B14F-4D97-AF65-F5344CB8AC3E}">
        <p14:creationId xmlns:p14="http://schemas.microsoft.com/office/powerpoint/2010/main" val="23175893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299197" y="6468467"/>
            <a:ext cx="4136900" cy="230832"/>
          </a:xfrm>
          <a:prstGeom prst="rect">
            <a:avLst/>
          </a:prstGeom>
          <a:noFill/>
        </p:spPr>
        <p:txBody>
          <a:bodyPr wrap="square" rtlCol="0">
            <a:spAutoFit/>
          </a:bodyPr>
          <a:lstStyle/>
          <a:p>
            <a:pPr lvl="0"/>
            <a:r>
              <a:rPr lang="fr-FR" sz="900" b="1" dirty="0">
                <a:solidFill>
                  <a:prstClr val="white"/>
                </a:solidFill>
                <a:latin typeface="Arial" pitchFamily="34" charset="0"/>
                <a:cs typeface="Arial" pitchFamily="34" charset="0"/>
              </a:rPr>
              <a:t>BIOGER / Accueil des nouveaux arrivants</a:t>
            </a:r>
            <a:r>
              <a:rPr lang="fr-FR" sz="900" b="1" dirty="0">
                <a:solidFill>
                  <a:srgbClr val="C5DD01"/>
                </a:solidFill>
                <a:latin typeface="Arial" pitchFamily="34" charset="0"/>
                <a:cs typeface="Arial" pitchFamily="34" charset="0"/>
              </a:rPr>
              <a:t> </a:t>
            </a:r>
          </a:p>
        </p:txBody>
      </p:sp>
      <p:sp>
        <p:nvSpPr>
          <p:cNvPr id="12" name="ZoneTexte 11"/>
          <p:cNvSpPr txBox="1"/>
          <p:nvPr/>
        </p:nvSpPr>
        <p:spPr>
          <a:xfrm>
            <a:off x="1115616" y="1772816"/>
            <a:ext cx="6768752" cy="338554"/>
          </a:xfrm>
          <a:prstGeom prst="rect">
            <a:avLst/>
          </a:prstGeom>
          <a:solidFill>
            <a:schemeClr val="bg1"/>
          </a:solidFill>
        </p:spPr>
        <p:txBody>
          <a:bodyPr wrap="square" rtlCol="0">
            <a:spAutoFit/>
          </a:bodyPr>
          <a:lstStyle/>
          <a:p>
            <a:r>
              <a:rPr lang="fr-FR" sz="1600" b="1" dirty="0">
                <a:solidFill>
                  <a:srgbClr val="008C8E"/>
                </a:solidFill>
                <a:latin typeface="Arial" pitchFamily="34" charset="0"/>
                <a:cs typeface="Arial" pitchFamily="34" charset="0"/>
              </a:rPr>
              <a:t>9-1 Journée Formation - Prévention</a:t>
            </a:r>
          </a:p>
        </p:txBody>
      </p:sp>
      <p:sp>
        <p:nvSpPr>
          <p:cNvPr id="13" name="ZoneTexte 12"/>
          <p:cNvSpPr txBox="1"/>
          <p:nvPr/>
        </p:nvSpPr>
        <p:spPr>
          <a:xfrm>
            <a:off x="1299196" y="260648"/>
            <a:ext cx="6768752" cy="523221"/>
          </a:xfrm>
          <a:prstGeom prst="rect">
            <a:avLst/>
          </a:prstGeom>
          <a:solidFill>
            <a:schemeClr val="bg1"/>
          </a:solidFill>
        </p:spPr>
        <p:txBody>
          <a:bodyPr wrap="square" rtlCol="0">
            <a:spAutoFit/>
          </a:bodyPr>
          <a:lstStyle/>
          <a:p>
            <a:r>
              <a:rPr lang="fr-FR" sz="2800" b="1" dirty="0">
                <a:solidFill>
                  <a:srgbClr val="00A3A6"/>
                </a:solidFill>
                <a:latin typeface="Arial" pitchFamily="34" charset="0"/>
                <a:cs typeface="Arial" pitchFamily="34" charset="0"/>
              </a:rPr>
              <a:t>9- Information - Formation</a:t>
            </a:r>
          </a:p>
        </p:txBody>
      </p:sp>
      <p:sp>
        <p:nvSpPr>
          <p:cNvPr id="8" name="ZoneTexte 7"/>
          <p:cNvSpPr txBox="1"/>
          <p:nvPr/>
        </p:nvSpPr>
        <p:spPr>
          <a:xfrm>
            <a:off x="1115616" y="2276872"/>
            <a:ext cx="7233244" cy="646331"/>
          </a:xfrm>
          <a:prstGeom prst="rect">
            <a:avLst/>
          </a:prstGeom>
          <a:noFill/>
        </p:spPr>
        <p:txBody>
          <a:bodyPr wrap="square" rtlCol="0">
            <a:spAutoFit/>
          </a:bodyPr>
          <a:lstStyle/>
          <a:p>
            <a:pPr>
              <a:buClr>
                <a:srgbClr val="C5DD01"/>
              </a:buClr>
            </a:pPr>
            <a:r>
              <a:rPr lang="fr-FR" sz="1200" b="1" dirty="0">
                <a:solidFill>
                  <a:schemeClr val="tx1">
                    <a:lumMod val="50000"/>
                    <a:lumOff val="50000"/>
                  </a:schemeClr>
                </a:solidFill>
                <a:latin typeface="Arial" pitchFamily="34" charset="0"/>
                <a:cs typeface="Arial" pitchFamily="34" charset="0"/>
              </a:rPr>
              <a:t>Pour tous les nouveaux arrivants, dont la présence au sein de l’</a:t>
            </a:r>
            <a:r>
              <a:rPr lang="fr-FR" sz="1200" b="1" dirty="0" err="1">
                <a:solidFill>
                  <a:schemeClr val="tx1">
                    <a:lumMod val="50000"/>
                    <a:lumOff val="50000"/>
                  </a:schemeClr>
                </a:solidFill>
                <a:latin typeface="Arial" pitchFamily="34" charset="0"/>
                <a:cs typeface="Arial" pitchFamily="34" charset="0"/>
              </a:rPr>
              <a:t>INRAe</a:t>
            </a:r>
            <a:r>
              <a:rPr lang="fr-FR" sz="1200" b="1" dirty="0">
                <a:solidFill>
                  <a:schemeClr val="tx1">
                    <a:lumMod val="50000"/>
                    <a:lumOff val="50000"/>
                  </a:schemeClr>
                </a:solidFill>
                <a:latin typeface="Arial" pitchFamily="34" charset="0"/>
                <a:cs typeface="Arial" pitchFamily="34" charset="0"/>
              </a:rPr>
              <a:t> sera supérieure à 6 mois, le service Prévention de Centre organise une journée d’accueil à la prévention à l’</a:t>
            </a:r>
            <a:r>
              <a:rPr lang="fr-FR" sz="1200" b="1" dirty="0" err="1">
                <a:solidFill>
                  <a:schemeClr val="tx1">
                    <a:lumMod val="50000"/>
                    <a:lumOff val="50000"/>
                  </a:schemeClr>
                </a:solidFill>
                <a:latin typeface="Arial" pitchFamily="34" charset="0"/>
                <a:cs typeface="Arial" pitchFamily="34" charset="0"/>
              </a:rPr>
              <a:t>INRAe</a:t>
            </a:r>
            <a:r>
              <a:rPr lang="fr-FR" sz="1200" b="1" dirty="0">
                <a:solidFill>
                  <a:schemeClr val="tx1">
                    <a:lumMod val="50000"/>
                    <a:lumOff val="50000"/>
                  </a:schemeClr>
                </a:solidFill>
                <a:latin typeface="Arial" pitchFamily="34" charset="0"/>
                <a:cs typeface="Arial" pitchFamily="34" charset="0"/>
              </a:rPr>
              <a:t> de Versailles</a:t>
            </a:r>
          </a:p>
        </p:txBody>
      </p:sp>
      <p:sp>
        <p:nvSpPr>
          <p:cNvPr id="10" name="ZoneTexte 9"/>
          <p:cNvSpPr txBox="1"/>
          <p:nvPr/>
        </p:nvSpPr>
        <p:spPr>
          <a:xfrm>
            <a:off x="1115616" y="3310245"/>
            <a:ext cx="6768752" cy="338554"/>
          </a:xfrm>
          <a:prstGeom prst="rect">
            <a:avLst/>
          </a:prstGeom>
          <a:solidFill>
            <a:schemeClr val="bg1"/>
          </a:solidFill>
        </p:spPr>
        <p:txBody>
          <a:bodyPr wrap="square" rtlCol="0">
            <a:spAutoFit/>
          </a:bodyPr>
          <a:lstStyle/>
          <a:p>
            <a:r>
              <a:rPr lang="fr-FR" sz="1600" b="1" dirty="0">
                <a:solidFill>
                  <a:srgbClr val="008C8E"/>
                </a:solidFill>
                <a:latin typeface="Arial" pitchFamily="34" charset="0"/>
                <a:cs typeface="Arial" pitchFamily="34" charset="0"/>
              </a:rPr>
              <a:t>9-2 Formation en e-learning</a:t>
            </a:r>
          </a:p>
        </p:txBody>
      </p:sp>
      <p:sp>
        <p:nvSpPr>
          <p:cNvPr id="11" name="ZoneTexte 10"/>
          <p:cNvSpPr txBox="1"/>
          <p:nvPr/>
        </p:nvSpPr>
        <p:spPr>
          <a:xfrm>
            <a:off x="1187624" y="3805589"/>
            <a:ext cx="7956376" cy="1292662"/>
          </a:xfrm>
          <a:prstGeom prst="rect">
            <a:avLst/>
          </a:prstGeom>
          <a:noFill/>
        </p:spPr>
        <p:txBody>
          <a:bodyPr wrap="square" rtlCol="0">
            <a:spAutoFit/>
          </a:bodyPr>
          <a:lstStyle/>
          <a:p>
            <a:r>
              <a:rPr lang="fr-FR" sz="1200" b="1" dirty="0">
                <a:latin typeface="Arial" panose="020B0604020202020204" pitchFamily="34" charset="0"/>
                <a:cs typeface="Arial" panose="020B0604020202020204" pitchFamily="34" charset="0"/>
              </a:rPr>
              <a:t>Cette formation vise à sensibiliser les nouveaux arrivants sur les risques rencontrés dans l’activité professionnelle et à former aux mesures de prévention adaptées au contexte de l’Inra. </a:t>
            </a:r>
          </a:p>
          <a:p>
            <a:r>
              <a:rPr lang="fr-FR" sz="1200" b="1" dirty="0">
                <a:latin typeface="Arial" panose="020B0604020202020204" pitchFamily="34" charset="0"/>
                <a:cs typeface="Arial" panose="020B0604020202020204" pitchFamily="34" charset="0"/>
              </a:rPr>
              <a:t>Elle est </a:t>
            </a:r>
            <a:r>
              <a:rPr lang="fr-FR" sz="1200" b="1" u="sng" dirty="0">
                <a:latin typeface="Arial" panose="020B0604020202020204" pitchFamily="34" charset="0"/>
                <a:cs typeface="Arial" panose="020B0604020202020204" pitchFamily="34" charset="0"/>
              </a:rPr>
              <a:t>obligatoire</a:t>
            </a:r>
            <a:r>
              <a:rPr lang="fr-FR" sz="1200" b="1" dirty="0">
                <a:latin typeface="Arial" panose="020B0604020202020204" pitchFamily="34" charset="0"/>
                <a:cs typeface="Arial" panose="020B0604020202020204" pitchFamily="34" charset="0"/>
              </a:rPr>
              <a:t> et fait l'objet d'un suivi par les services formation et prévention du centre</a:t>
            </a:r>
            <a:r>
              <a:rPr lang="fr-FR" sz="1200" dirty="0"/>
              <a:t>. </a:t>
            </a:r>
          </a:p>
          <a:p>
            <a:r>
              <a:rPr lang="fr-FR" sz="1200" b="1" dirty="0">
                <a:solidFill>
                  <a:schemeClr val="tx1">
                    <a:lumMod val="50000"/>
                    <a:lumOff val="50000"/>
                  </a:schemeClr>
                </a:solidFill>
                <a:latin typeface="Arial" pitchFamily="34" charset="0"/>
                <a:cs typeface="Arial" pitchFamily="34" charset="0"/>
              </a:rPr>
              <a:t>-&gt; procédure de connexion envoyée par e-mail (nécessite </a:t>
            </a:r>
            <a:r>
              <a:rPr lang="fr-FR" sz="1200" b="1" dirty="0" err="1">
                <a:solidFill>
                  <a:schemeClr val="tx1">
                    <a:lumMod val="50000"/>
                    <a:lumOff val="50000"/>
                  </a:schemeClr>
                </a:solidFill>
                <a:latin typeface="Arial" pitchFamily="34" charset="0"/>
                <a:cs typeface="Arial" pitchFamily="34" charset="0"/>
              </a:rPr>
              <a:t>Ldap</a:t>
            </a:r>
            <a:r>
              <a:rPr lang="fr-FR" sz="1200" b="1" dirty="0">
                <a:solidFill>
                  <a:schemeClr val="tx1">
                    <a:lumMod val="50000"/>
                    <a:lumOff val="50000"/>
                  </a:schemeClr>
                </a:solidFill>
                <a:latin typeface="Arial" pitchFamily="34" charset="0"/>
                <a:cs typeface="Arial" pitchFamily="34" charset="0"/>
              </a:rPr>
              <a:t>)</a:t>
            </a:r>
          </a:p>
          <a:p>
            <a:r>
              <a:rPr lang="fr-FR" u="sng">
                <a:hlinkClick r:id="rId2"/>
              </a:rPr>
              <a:t>https://elearning.formation-permanente.inrae.fr/blocks/novacatalogue/</a:t>
            </a:r>
            <a:endParaRPr lang="fr-FR" u="sng"/>
          </a:p>
          <a:p>
            <a:endParaRPr lang="fr-FR" sz="1200" b="1" dirty="0">
              <a:solidFill>
                <a:schemeClr val="tx1">
                  <a:lumMod val="50000"/>
                  <a:lumOff val="50000"/>
                </a:schemeClr>
              </a:solidFill>
              <a:latin typeface="Arial" pitchFamily="34" charset="0"/>
              <a:cs typeface="Arial" pitchFamily="34" charset="0"/>
            </a:endParaRPr>
          </a:p>
        </p:txBody>
      </p:sp>
      <p:sp>
        <p:nvSpPr>
          <p:cNvPr id="2" name="ZoneTexte 1">
            <a:extLst>
              <a:ext uri="{FF2B5EF4-FFF2-40B4-BE49-F238E27FC236}">
                <a16:creationId xmlns:a16="http://schemas.microsoft.com/office/drawing/2014/main" id="{EBDDB29B-7A61-4A2B-B116-838EADCC7E1F}"/>
              </a:ext>
            </a:extLst>
          </p:cNvPr>
          <p:cNvSpPr txBox="1"/>
          <p:nvPr/>
        </p:nvSpPr>
        <p:spPr>
          <a:xfrm>
            <a:off x="0" y="5445224"/>
            <a:ext cx="9144000" cy="923330"/>
          </a:xfrm>
          <a:prstGeom prst="rect">
            <a:avLst/>
          </a:prstGeom>
          <a:ln w="76200"/>
        </p:spPr>
        <p:style>
          <a:lnRef idx="2">
            <a:schemeClr val="accent6"/>
          </a:lnRef>
          <a:fillRef idx="1">
            <a:schemeClr val="lt1"/>
          </a:fillRef>
          <a:effectRef idx="0">
            <a:schemeClr val="accent6"/>
          </a:effectRef>
          <a:fontRef idx="minor">
            <a:schemeClr val="dk1"/>
          </a:fontRef>
        </p:style>
        <p:txBody>
          <a:bodyPr wrap="square" rtlCol="0">
            <a:spAutoFit/>
          </a:bodyPr>
          <a:lstStyle/>
          <a:p>
            <a:r>
              <a:rPr lang="fr-FR" b="1" dirty="0"/>
              <a:t>Ce </a:t>
            </a:r>
            <a:r>
              <a:rPr lang="fr-FR" b="1" dirty="0" err="1"/>
              <a:t>power-point</a:t>
            </a:r>
            <a:r>
              <a:rPr lang="fr-FR" b="1" dirty="0"/>
              <a:t> est disponible sur l’intranet </a:t>
            </a:r>
            <a:r>
              <a:rPr lang="fr-FR" b="1" dirty="0" err="1"/>
              <a:t>Bioger</a:t>
            </a:r>
            <a:r>
              <a:rPr lang="fr-FR" b="1" dirty="0"/>
              <a:t> :</a:t>
            </a:r>
          </a:p>
          <a:p>
            <a:r>
              <a:rPr lang="fr-FR" b="1" dirty="0"/>
              <a:t> </a:t>
            </a:r>
            <a:r>
              <a:rPr lang="fr-FR" b="1" dirty="0">
                <a:hlinkClick r:id="rId3"/>
              </a:rPr>
              <a:t>https://bioger.versailles-saclay.hub.inrae.fr/intranet/prevention</a:t>
            </a:r>
            <a:endParaRPr lang="fr-FR" b="1" dirty="0"/>
          </a:p>
          <a:p>
            <a:r>
              <a:rPr lang="fr-FR" b="1" dirty="0"/>
              <a:t> </a:t>
            </a:r>
            <a:endParaRPr lang="en-US" b="1" dirty="0"/>
          </a:p>
        </p:txBody>
      </p:sp>
    </p:spTree>
    <p:extLst>
      <p:ext uri="{BB962C8B-B14F-4D97-AF65-F5344CB8AC3E}">
        <p14:creationId xmlns:p14="http://schemas.microsoft.com/office/powerpoint/2010/main" val="14690845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C9AC8DC-CBDD-48E9-99AB-542D3CC3BE35}"/>
              </a:ext>
            </a:extLst>
          </p:cNvPr>
          <p:cNvSpPr txBox="1"/>
          <p:nvPr/>
        </p:nvSpPr>
        <p:spPr>
          <a:xfrm>
            <a:off x="1299196" y="260648"/>
            <a:ext cx="6768752" cy="523221"/>
          </a:xfrm>
          <a:prstGeom prst="rect">
            <a:avLst/>
          </a:prstGeom>
          <a:solidFill>
            <a:schemeClr val="bg1"/>
          </a:solidFill>
        </p:spPr>
        <p:txBody>
          <a:bodyPr wrap="square" rtlCol="0">
            <a:spAutoFit/>
          </a:bodyPr>
          <a:lstStyle/>
          <a:p>
            <a:r>
              <a:rPr lang="fr-FR" sz="2800" b="1" dirty="0">
                <a:solidFill>
                  <a:srgbClr val="00A3A6"/>
                </a:solidFill>
                <a:latin typeface="Arial" pitchFamily="34" charset="0"/>
                <a:cs typeface="Arial" pitchFamily="34" charset="0"/>
              </a:rPr>
              <a:t>Travailler en collectivité</a:t>
            </a:r>
          </a:p>
        </p:txBody>
      </p:sp>
      <p:sp>
        <p:nvSpPr>
          <p:cNvPr id="4" name="Espace réservé du texte 3">
            <a:extLst>
              <a:ext uri="{FF2B5EF4-FFF2-40B4-BE49-F238E27FC236}">
                <a16:creationId xmlns:a16="http://schemas.microsoft.com/office/drawing/2014/main" id="{D7F9F39B-A1D7-43B9-9F22-1B821E0202FB}"/>
              </a:ext>
            </a:extLst>
          </p:cNvPr>
          <p:cNvSpPr>
            <a:spLocks noGrp="1"/>
          </p:cNvSpPr>
          <p:nvPr>
            <p:ph type="body" idx="1"/>
          </p:nvPr>
        </p:nvSpPr>
        <p:spPr/>
        <p:txBody>
          <a:bodyPr/>
          <a:lstStyle/>
          <a:p>
            <a:r>
              <a:rPr lang="fr-FR" dirty="0"/>
              <a:t>Ne pas hésiter à demander de l’aide, un conseil</a:t>
            </a:r>
          </a:p>
          <a:p>
            <a:r>
              <a:rPr lang="fr-FR" dirty="0"/>
              <a:t>Respecter le matériel commun, les pièces partagées, les autres</a:t>
            </a:r>
          </a:p>
          <a:p>
            <a:r>
              <a:rPr lang="fr-FR" dirty="0"/>
              <a:t>Un accident peut arriver à tout le monde, prévenir est une bonne chose</a:t>
            </a:r>
            <a:endParaRPr lang="en-US" dirty="0"/>
          </a:p>
        </p:txBody>
      </p:sp>
      <p:pic>
        <p:nvPicPr>
          <p:cNvPr id="5" name="Image 4">
            <a:extLst>
              <a:ext uri="{FF2B5EF4-FFF2-40B4-BE49-F238E27FC236}">
                <a16:creationId xmlns:a16="http://schemas.microsoft.com/office/drawing/2014/main" id="{CF1E41E3-AE63-4282-AC1F-EA605F8D5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3140968"/>
            <a:ext cx="4685394" cy="3107978"/>
          </a:xfrm>
          <a:prstGeom prst="rect">
            <a:avLst/>
          </a:prstGeom>
        </p:spPr>
      </p:pic>
    </p:spTree>
    <p:extLst>
      <p:ext uri="{BB962C8B-B14F-4D97-AF65-F5344CB8AC3E}">
        <p14:creationId xmlns:p14="http://schemas.microsoft.com/office/powerpoint/2010/main" val="22358078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299197" y="6468467"/>
            <a:ext cx="4136900" cy="230832"/>
          </a:xfrm>
          <a:prstGeom prst="rect">
            <a:avLst/>
          </a:prstGeom>
          <a:noFill/>
        </p:spPr>
        <p:txBody>
          <a:bodyPr wrap="square" rtlCol="0">
            <a:spAutoFit/>
          </a:bodyPr>
          <a:lstStyle/>
          <a:p>
            <a:pPr lvl="0"/>
            <a:r>
              <a:rPr lang="fr-FR" sz="900" b="1" dirty="0">
                <a:solidFill>
                  <a:prstClr val="white"/>
                </a:solidFill>
                <a:latin typeface="Arial" pitchFamily="34" charset="0"/>
                <a:cs typeface="Arial" pitchFamily="34" charset="0"/>
              </a:rPr>
              <a:t>BIOGER / Accueil des nouveaux arrivants</a:t>
            </a:r>
            <a:r>
              <a:rPr lang="fr-FR" sz="900" b="1" dirty="0">
                <a:solidFill>
                  <a:srgbClr val="C5DD01"/>
                </a:solidFill>
                <a:latin typeface="Arial" pitchFamily="34" charset="0"/>
                <a:cs typeface="Arial" pitchFamily="34" charset="0"/>
              </a:rPr>
              <a:t> </a:t>
            </a:r>
          </a:p>
        </p:txBody>
      </p:sp>
      <p:sp>
        <p:nvSpPr>
          <p:cNvPr id="13" name="ZoneTexte 12"/>
          <p:cNvSpPr txBox="1"/>
          <p:nvPr/>
        </p:nvSpPr>
        <p:spPr>
          <a:xfrm>
            <a:off x="1299196" y="260648"/>
            <a:ext cx="6768752" cy="523221"/>
          </a:xfrm>
          <a:prstGeom prst="rect">
            <a:avLst/>
          </a:prstGeom>
          <a:solidFill>
            <a:schemeClr val="bg1"/>
          </a:solidFill>
        </p:spPr>
        <p:txBody>
          <a:bodyPr wrap="square" rtlCol="0">
            <a:spAutoFit/>
          </a:bodyPr>
          <a:lstStyle/>
          <a:p>
            <a:r>
              <a:rPr lang="fr-FR" sz="2800" b="1" dirty="0">
                <a:solidFill>
                  <a:srgbClr val="00A3A6"/>
                </a:solidFill>
                <a:latin typeface="Arial" pitchFamily="34" charset="0"/>
                <a:cs typeface="Arial" pitchFamily="34" charset="0"/>
              </a:rPr>
              <a:t>10- Tour du bâtiment</a:t>
            </a:r>
          </a:p>
        </p:txBody>
      </p:sp>
      <p:sp>
        <p:nvSpPr>
          <p:cNvPr id="2" name="ZoneTexte 1"/>
          <p:cNvSpPr txBox="1"/>
          <p:nvPr/>
        </p:nvSpPr>
        <p:spPr>
          <a:xfrm>
            <a:off x="1299196" y="1196752"/>
            <a:ext cx="6657180" cy="2308324"/>
          </a:xfrm>
          <a:prstGeom prst="rect">
            <a:avLst/>
          </a:prstGeom>
          <a:noFill/>
        </p:spPr>
        <p:txBody>
          <a:bodyPr wrap="square" rtlCol="0">
            <a:spAutoFit/>
          </a:bodyPr>
          <a:lstStyle/>
          <a:p>
            <a:pPr lvl="0"/>
            <a:r>
              <a:rPr lang="fr-FR" sz="1600" b="1" dirty="0">
                <a:solidFill>
                  <a:srgbClr val="008C8E"/>
                </a:solidFill>
                <a:latin typeface="Arial" pitchFamily="34" charset="0"/>
                <a:cs typeface="Arial" pitchFamily="34" charset="0"/>
              </a:rPr>
              <a:t>10-1 Point de rassemblement lors de l’évacuation du bâtiment</a:t>
            </a:r>
          </a:p>
          <a:p>
            <a:pPr lvl="0"/>
            <a:endParaRPr lang="fr-FR" sz="1600" b="1" dirty="0">
              <a:solidFill>
                <a:srgbClr val="008C8E"/>
              </a:solidFill>
              <a:latin typeface="Arial" pitchFamily="34" charset="0"/>
              <a:cs typeface="Arial" pitchFamily="34" charset="0"/>
            </a:endParaRPr>
          </a:p>
          <a:p>
            <a:pPr lvl="0"/>
            <a:r>
              <a:rPr lang="fr-FR" sz="1600" b="1" dirty="0">
                <a:solidFill>
                  <a:srgbClr val="008C8E"/>
                </a:solidFill>
                <a:latin typeface="Arial" pitchFamily="34" charset="0"/>
                <a:cs typeface="Arial" pitchFamily="34" charset="0"/>
              </a:rPr>
              <a:t>10-2 Localisation et utilisation des dispositifs d’intervention:</a:t>
            </a:r>
          </a:p>
          <a:p>
            <a:pPr marL="285750" lvl="0" indent="-285750">
              <a:buFontTx/>
              <a:buChar char="-"/>
            </a:pPr>
            <a:r>
              <a:rPr lang="fr-FR" sz="1600" b="1" dirty="0">
                <a:solidFill>
                  <a:srgbClr val="008C8E"/>
                </a:solidFill>
                <a:latin typeface="Arial" pitchFamily="34" charset="0"/>
                <a:cs typeface="Arial" pitchFamily="34" charset="0"/>
              </a:rPr>
              <a:t>Extincteurs (2 types disponibles à </a:t>
            </a:r>
            <a:r>
              <a:rPr lang="fr-FR" sz="1600" b="1" dirty="0" err="1">
                <a:solidFill>
                  <a:srgbClr val="008C8E"/>
                </a:solidFill>
                <a:latin typeface="Arial" pitchFamily="34" charset="0"/>
                <a:cs typeface="Arial" pitchFamily="34" charset="0"/>
              </a:rPr>
              <a:t>Bioger</a:t>
            </a:r>
            <a:r>
              <a:rPr lang="fr-FR" sz="1600" b="1" dirty="0">
                <a:solidFill>
                  <a:srgbClr val="008C8E"/>
                </a:solidFill>
                <a:latin typeface="Arial" pitchFamily="34" charset="0"/>
                <a:cs typeface="Arial" pitchFamily="34" charset="0"/>
              </a:rPr>
              <a:t>, toujours adapté à son environnement)</a:t>
            </a:r>
          </a:p>
          <a:p>
            <a:pPr marL="285750" lvl="0" indent="-285750">
              <a:buFontTx/>
              <a:buChar char="-"/>
            </a:pPr>
            <a:r>
              <a:rPr lang="fr-FR" sz="1600" b="1" dirty="0">
                <a:solidFill>
                  <a:srgbClr val="008C8E"/>
                </a:solidFill>
                <a:latin typeface="Arial" pitchFamily="34" charset="0"/>
                <a:cs typeface="Arial" pitchFamily="34" charset="0"/>
              </a:rPr>
              <a:t>Arrêts d’urgence</a:t>
            </a:r>
          </a:p>
          <a:p>
            <a:pPr marL="285750" lvl="0" indent="-285750">
              <a:buFontTx/>
              <a:buChar char="-"/>
            </a:pPr>
            <a:r>
              <a:rPr lang="fr-FR" sz="1600" b="1" dirty="0">
                <a:solidFill>
                  <a:srgbClr val="008C8E"/>
                </a:solidFill>
                <a:latin typeface="Arial" pitchFamily="34" charset="0"/>
                <a:cs typeface="Arial" pitchFamily="34" charset="0"/>
              </a:rPr>
              <a:t>Boitiers d’alarme</a:t>
            </a:r>
          </a:p>
          <a:p>
            <a:pPr marL="285750" lvl="0" indent="-285750">
              <a:buFontTx/>
              <a:buChar char="-"/>
            </a:pPr>
            <a:r>
              <a:rPr lang="fr-FR" sz="1600" b="1" dirty="0">
                <a:solidFill>
                  <a:srgbClr val="008C8E"/>
                </a:solidFill>
                <a:latin typeface="Arial" pitchFamily="34" charset="0"/>
                <a:cs typeface="Arial" pitchFamily="34" charset="0"/>
              </a:rPr>
              <a:t>Douches de sécurité</a:t>
            </a:r>
          </a:p>
          <a:p>
            <a:pPr marL="285750" lvl="0" indent="-285750">
              <a:buFontTx/>
              <a:buChar char="-"/>
            </a:pPr>
            <a:r>
              <a:rPr lang="fr-FR" sz="1600" b="1" dirty="0">
                <a:solidFill>
                  <a:srgbClr val="008C8E"/>
                </a:solidFill>
                <a:latin typeface="Arial" pitchFamily="34" charset="0"/>
                <a:cs typeface="Arial" pitchFamily="34" charset="0"/>
              </a:rPr>
              <a:t>Dans les laboratoires: couvertures anti-feu</a:t>
            </a:r>
          </a:p>
        </p:txBody>
      </p:sp>
    </p:spTree>
    <p:extLst>
      <p:ext uri="{BB962C8B-B14F-4D97-AF65-F5344CB8AC3E}">
        <p14:creationId xmlns:p14="http://schemas.microsoft.com/office/powerpoint/2010/main" val="716569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18597EF-7E86-48B6-9944-011A943B1614}"/>
              </a:ext>
            </a:extLst>
          </p:cNvPr>
          <p:cNvSpPr txBox="1"/>
          <p:nvPr/>
        </p:nvSpPr>
        <p:spPr>
          <a:xfrm>
            <a:off x="1299196" y="234015"/>
            <a:ext cx="6768752" cy="523220"/>
          </a:xfrm>
          <a:prstGeom prst="rect">
            <a:avLst/>
          </a:prstGeom>
          <a:solidFill>
            <a:schemeClr val="bg1"/>
          </a:solidFill>
        </p:spPr>
        <p:txBody>
          <a:bodyPr wrap="square" rtlCol="0">
            <a:spAutoFit/>
          </a:bodyPr>
          <a:lstStyle/>
          <a:p>
            <a:r>
              <a:rPr lang="fr-FR" sz="2800" b="1" dirty="0">
                <a:solidFill>
                  <a:srgbClr val="00A3A6"/>
                </a:solidFill>
                <a:latin typeface="Arial" pitchFamily="34" charset="0"/>
                <a:cs typeface="Arial" pitchFamily="34" charset="0"/>
              </a:rPr>
              <a:t>1- Prévention dans l’unité</a:t>
            </a:r>
          </a:p>
        </p:txBody>
      </p:sp>
      <p:sp>
        <p:nvSpPr>
          <p:cNvPr id="3" name="ZoneTexte 2">
            <a:extLst>
              <a:ext uri="{FF2B5EF4-FFF2-40B4-BE49-F238E27FC236}">
                <a16:creationId xmlns:a16="http://schemas.microsoft.com/office/drawing/2014/main" id="{B63FD76E-FED4-4E8D-A060-973791AF6B57}"/>
              </a:ext>
            </a:extLst>
          </p:cNvPr>
          <p:cNvSpPr txBox="1"/>
          <p:nvPr/>
        </p:nvSpPr>
        <p:spPr>
          <a:xfrm>
            <a:off x="1299197" y="1092348"/>
            <a:ext cx="6873204" cy="338554"/>
          </a:xfrm>
          <a:prstGeom prst="rect">
            <a:avLst/>
          </a:prstGeom>
          <a:solidFill>
            <a:schemeClr val="bg1"/>
          </a:solidFill>
        </p:spPr>
        <p:txBody>
          <a:bodyPr wrap="square" rtlCol="0">
            <a:spAutoFit/>
          </a:bodyPr>
          <a:lstStyle/>
          <a:p>
            <a:r>
              <a:rPr lang="fr-FR" sz="1600" b="1" dirty="0">
                <a:solidFill>
                  <a:srgbClr val="008C8E"/>
                </a:solidFill>
                <a:latin typeface="Arial" pitchFamily="34" charset="0"/>
                <a:cs typeface="Arial" pitchFamily="34" charset="0"/>
              </a:rPr>
              <a:t>1-1 Présentation de l’unité et des risques propres à l’unité</a:t>
            </a:r>
          </a:p>
        </p:txBody>
      </p:sp>
      <p:sp>
        <p:nvSpPr>
          <p:cNvPr id="4" name="Rectangle 3">
            <a:extLst>
              <a:ext uri="{FF2B5EF4-FFF2-40B4-BE49-F238E27FC236}">
                <a16:creationId xmlns:a16="http://schemas.microsoft.com/office/drawing/2014/main" id="{A88E7B2B-0887-4B5E-B744-FD8D13358354}"/>
              </a:ext>
            </a:extLst>
          </p:cNvPr>
          <p:cNvSpPr/>
          <p:nvPr/>
        </p:nvSpPr>
        <p:spPr>
          <a:xfrm>
            <a:off x="399096" y="1844824"/>
            <a:ext cx="8568952" cy="4124206"/>
          </a:xfrm>
          <a:prstGeom prst="rect">
            <a:avLst/>
          </a:prstGeom>
        </p:spPr>
        <p:txBody>
          <a:bodyPr wrap="square">
            <a:spAutoFit/>
          </a:bodyPr>
          <a:lstStyle/>
          <a:p>
            <a:pPr marL="171450" indent="-171450">
              <a:spcAft>
                <a:spcPts val="0"/>
              </a:spcAft>
              <a:buFont typeface="Wingdings" panose="05000000000000000000" pitchFamily="2" charset="2"/>
              <a:buChar char="Ø"/>
            </a:pPr>
            <a:r>
              <a:rPr lang="fr-FR" sz="1400" dirty="0">
                <a:latin typeface="Calibri" panose="020F0502020204030204" pitchFamily="34" charset="0"/>
                <a:ea typeface="Calibri" panose="020F0502020204030204" pitchFamily="34" charset="0"/>
              </a:rPr>
              <a:t> </a:t>
            </a:r>
            <a:r>
              <a:rPr lang="fr-FR" sz="1400" u="sng" dirty="0">
                <a:latin typeface="Calibri" panose="020F0502020204030204" pitchFamily="34" charset="0"/>
                <a:ea typeface="Calibri" panose="020F0502020204030204" pitchFamily="34" charset="0"/>
              </a:rPr>
              <a:t>Système de réservation du matériel commun à BIOGER :</a:t>
            </a:r>
          </a:p>
          <a:p>
            <a:pPr marL="171450" indent="-171450">
              <a:spcAft>
                <a:spcPts val="0"/>
              </a:spcAft>
              <a:buFont typeface="Wingdings" panose="05000000000000000000" pitchFamily="2" charset="2"/>
              <a:buChar char="Ø"/>
            </a:pPr>
            <a:endParaRPr lang="fr-FR" sz="1400" u="sng" dirty="0">
              <a:latin typeface="Calibri" panose="020F0502020204030204" pitchFamily="34" charset="0"/>
              <a:ea typeface="Calibri" panose="020F0502020204030204" pitchFamily="34" charset="0"/>
            </a:endParaRPr>
          </a:p>
          <a:p>
            <a:pPr>
              <a:spcAft>
                <a:spcPts val="0"/>
              </a:spcAft>
            </a:pPr>
            <a:r>
              <a:rPr lang="fr-FR" sz="1400" dirty="0">
                <a:latin typeface="Calibri" panose="020F0502020204030204" pitchFamily="34" charset="0"/>
                <a:ea typeface="Calibri" panose="020F0502020204030204" pitchFamily="34" charset="0"/>
              </a:rPr>
              <a:t>1/ l’encadrant ou le responsable doit demander à Adeline ou Nicolas l’accès au système pour le nouvel arrivant</a:t>
            </a:r>
          </a:p>
          <a:p>
            <a:pPr>
              <a:spcAft>
                <a:spcPts val="0"/>
              </a:spcAft>
            </a:pPr>
            <a:r>
              <a:rPr lang="fr-FR" sz="1400" dirty="0">
                <a:latin typeface="Calibri" panose="020F0502020204030204" pitchFamily="34" charset="0"/>
                <a:ea typeface="Calibri" panose="020F0502020204030204" pitchFamily="34" charset="0"/>
              </a:rPr>
              <a:t>2/ une fois le système activé le nouvel arrivant reçoit un e-mail :</a:t>
            </a:r>
          </a:p>
          <a:p>
            <a:pPr>
              <a:spcAft>
                <a:spcPts val="0"/>
              </a:spcAft>
            </a:pPr>
            <a:endParaRPr lang="en-US" sz="1400" u="sng" dirty="0">
              <a:latin typeface="Calibri" panose="020F0502020204030204" pitchFamily="34" charset="0"/>
              <a:ea typeface="Calibri" panose="020F0502020204030204" pitchFamily="34" charset="0"/>
            </a:endParaRPr>
          </a:p>
          <a:p>
            <a:pPr>
              <a:spcAft>
                <a:spcPts val="0"/>
              </a:spcAft>
            </a:pPr>
            <a:r>
              <a:rPr lang="fr-FR" sz="1400" dirty="0">
                <a:latin typeface="Calibri" panose="020F0502020204030204" pitchFamily="34" charset="0"/>
                <a:ea typeface="Calibri" panose="020F0502020204030204" pitchFamily="34" charset="0"/>
              </a:rPr>
              <a:t>Tu as maintenant accès au système de réservation de salles de l’unité : </a:t>
            </a:r>
            <a:r>
              <a:rPr lang="fr-FR" sz="1400" u="sng" dirty="0">
                <a:solidFill>
                  <a:srgbClr val="0563C1"/>
                </a:solidFill>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https://bioinfo.bioger.inrae.fr/</a:t>
            </a:r>
            <a:endParaRPr lang="en-US" sz="1400" dirty="0">
              <a:latin typeface="Calibri" panose="020F0502020204030204" pitchFamily="34" charset="0"/>
              <a:ea typeface="Calibri" panose="020F0502020204030204" pitchFamily="34" charset="0"/>
            </a:endParaRPr>
          </a:p>
          <a:p>
            <a:pPr>
              <a:spcAft>
                <a:spcPts val="0"/>
              </a:spcAft>
            </a:pPr>
            <a:r>
              <a:rPr lang="fr-FR" sz="1600" dirty="0">
                <a:latin typeface="Calibri" panose="020F0502020204030204" pitchFamily="34" charset="0"/>
                <a:ea typeface="Calibri" panose="020F0502020204030204" pitchFamily="34" charset="0"/>
              </a:rPr>
              <a:t>Cela concerne uniquement les </a:t>
            </a:r>
            <a:r>
              <a:rPr lang="fr-FR" sz="1400" dirty="0">
                <a:latin typeface="Calibri" panose="020F0502020204030204" pitchFamily="34" charset="0"/>
                <a:ea typeface="Calibri" panose="020F0502020204030204" pitchFamily="34" charset="0"/>
              </a:rPr>
              <a:t>labos &amp; matériels de labo.</a:t>
            </a:r>
            <a:endParaRPr lang="en-US" sz="1400" dirty="0">
              <a:latin typeface="Calibri" panose="020F0502020204030204" pitchFamily="34" charset="0"/>
              <a:ea typeface="Calibri" panose="020F0502020204030204" pitchFamily="34" charset="0"/>
            </a:endParaRPr>
          </a:p>
          <a:p>
            <a:pPr>
              <a:spcAft>
                <a:spcPts val="0"/>
              </a:spcAft>
            </a:pPr>
            <a:r>
              <a:rPr lang="fr-FR" sz="1600" dirty="0">
                <a:latin typeface="Calibri" panose="020F0502020204030204" pitchFamily="34" charset="0"/>
                <a:ea typeface="Calibri" panose="020F0502020204030204" pitchFamily="34" charset="0"/>
              </a:rPr>
              <a:t> </a:t>
            </a:r>
            <a:endParaRPr lang="en-US" sz="1400" dirty="0">
              <a:latin typeface="Calibri" panose="020F0502020204030204" pitchFamily="34" charset="0"/>
              <a:ea typeface="Calibri" panose="020F0502020204030204" pitchFamily="34" charset="0"/>
            </a:endParaRPr>
          </a:p>
          <a:p>
            <a:pPr>
              <a:spcAft>
                <a:spcPts val="0"/>
              </a:spcAft>
            </a:pPr>
            <a:r>
              <a:rPr lang="fr-FR" sz="1400" dirty="0">
                <a:latin typeface="Calibri" panose="020F0502020204030204" pitchFamily="34" charset="0"/>
                <a:ea typeface="Calibri" panose="020F0502020204030204" pitchFamily="34" charset="0"/>
              </a:rPr>
              <a:t>La première fois, il faut définir un mot de passe (Cliquer sur : Reset </a:t>
            </a:r>
            <a:r>
              <a:rPr lang="fr-FR" sz="1400" dirty="0" err="1">
                <a:latin typeface="Calibri" panose="020F0502020204030204" pitchFamily="34" charset="0"/>
                <a:ea typeface="Calibri" panose="020F0502020204030204" pitchFamily="34" charset="0"/>
              </a:rPr>
              <a:t>your</a:t>
            </a:r>
            <a:r>
              <a:rPr lang="fr-FR" sz="1400" dirty="0">
                <a:latin typeface="Calibri" panose="020F0502020204030204" pitchFamily="34" charset="0"/>
                <a:ea typeface="Calibri" panose="020F0502020204030204" pitchFamily="34" charset="0"/>
              </a:rPr>
              <a:t> </a:t>
            </a:r>
            <a:r>
              <a:rPr lang="fr-FR" sz="1400" dirty="0" err="1">
                <a:latin typeface="Calibri" panose="020F0502020204030204" pitchFamily="34" charset="0"/>
                <a:ea typeface="Calibri" panose="020F0502020204030204" pitchFamily="34" charset="0"/>
              </a:rPr>
              <a:t>password</a:t>
            </a:r>
            <a:r>
              <a:rPr lang="fr-FR" sz="1400" dirty="0">
                <a:latin typeface="Calibri" panose="020F0502020204030204" pitchFamily="34" charset="0"/>
                <a:ea typeface="Calibri" panose="020F0502020204030204" pitchFamily="34" charset="0"/>
              </a:rPr>
              <a:t>, puis se laisser guider) </a:t>
            </a:r>
            <a:endParaRPr lang="en-US" sz="1400" dirty="0">
              <a:latin typeface="Calibri" panose="020F0502020204030204" pitchFamily="34" charset="0"/>
              <a:ea typeface="Calibri" panose="020F0502020204030204" pitchFamily="34" charset="0"/>
            </a:endParaRPr>
          </a:p>
          <a:p>
            <a:pPr>
              <a:spcAft>
                <a:spcPts val="0"/>
              </a:spcAft>
            </a:pPr>
            <a:r>
              <a:rPr lang="fr-FR" sz="1400" dirty="0">
                <a:latin typeface="Calibri" panose="020F0502020204030204" pitchFamily="34" charset="0"/>
                <a:ea typeface="Calibri" panose="020F0502020204030204" pitchFamily="34" charset="0"/>
              </a:rPr>
              <a:t>Ton login : </a:t>
            </a:r>
            <a:r>
              <a:rPr lang="fr-FR" sz="1400" u="sng" dirty="0">
                <a:solidFill>
                  <a:srgbClr val="0563C1"/>
                </a:solidFill>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prenom.nom@inrae.fr</a:t>
            </a:r>
            <a:endParaRPr lang="en-US" sz="1400" dirty="0">
              <a:latin typeface="Calibri" panose="020F0502020204030204" pitchFamily="34" charset="0"/>
              <a:ea typeface="Calibri" panose="020F0502020204030204" pitchFamily="34" charset="0"/>
            </a:endParaRPr>
          </a:p>
          <a:p>
            <a:pPr>
              <a:spcAft>
                <a:spcPts val="0"/>
              </a:spcAft>
            </a:pPr>
            <a:r>
              <a:rPr lang="fr-FR" sz="1400" dirty="0">
                <a:latin typeface="Calibri" panose="020F0502020204030204" pitchFamily="34" charset="0"/>
                <a:ea typeface="Calibri" panose="020F0502020204030204" pitchFamily="34" charset="0"/>
              </a:rPr>
              <a:t> </a:t>
            </a:r>
            <a:endParaRPr lang="en-US" sz="1400" dirty="0">
              <a:latin typeface="Calibri" panose="020F0502020204030204" pitchFamily="34" charset="0"/>
              <a:ea typeface="Calibri" panose="020F0502020204030204" pitchFamily="34" charset="0"/>
            </a:endParaRPr>
          </a:p>
          <a:p>
            <a:pPr>
              <a:spcAft>
                <a:spcPts val="0"/>
              </a:spcAft>
            </a:pPr>
            <a:r>
              <a:rPr lang="fr-FR" sz="1400" dirty="0">
                <a:latin typeface="Calibri" panose="020F0502020204030204" pitchFamily="34" charset="0"/>
                <a:ea typeface="Calibri" panose="020F0502020204030204" pitchFamily="34" charset="0"/>
              </a:rPr>
              <a:t>Puis pour accéder au calendrier, retourner sur la page d’accueil et cliquer sur </a:t>
            </a:r>
            <a:r>
              <a:rPr lang="fr-FR" sz="1400" b="1" dirty="0" err="1">
                <a:latin typeface="Calibri" panose="020F0502020204030204" pitchFamily="34" charset="0"/>
                <a:ea typeface="Calibri" panose="020F0502020204030204" pitchFamily="34" charset="0"/>
              </a:rPr>
              <a:t>Device</a:t>
            </a:r>
            <a:r>
              <a:rPr lang="fr-FR" sz="1400" b="1" dirty="0">
                <a:latin typeface="Calibri" panose="020F0502020204030204" pitchFamily="34" charset="0"/>
                <a:ea typeface="Calibri" panose="020F0502020204030204" pitchFamily="34" charset="0"/>
              </a:rPr>
              <a:t> </a:t>
            </a:r>
            <a:r>
              <a:rPr lang="fr-FR" sz="1400" b="1" dirty="0" err="1">
                <a:latin typeface="Calibri" panose="020F0502020204030204" pitchFamily="34" charset="0"/>
                <a:ea typeface="Calibri" panose="020F0502020204030204" pitchFamily="34" charset="0"/>
              </a:rPr>
              <a:t>booking</a:t>
            </a:r>
            <a:r>
              <a:rPr lang="fr-FR" sz="1400" b="1" dirty="0">
                <a:latin typeface="Calibri" panose="020F0502020204030204" pitchFamily="34" charset="0"/>
                <a:ea typeface="Calibri" panose="020F0502020204030204" pitchFamily="34" charset="0"/>
              </a:rPr>
              <a:t> system</a:t>
            </a:r>
            <a:endParaRPr lang="en-US" sz="1400" dirty="0">
              <a:latin typeface="Calibri" panose="020F0502020204030204" pitchFamily="34" charset="0"/>
              <a:ea typeface="Calibri" panose="020F0502020204030204" pitchFamily="34" charset="0"/>
            </a:endParaRPr>
          </a:p>
          <a:p>
            <a:pPr>
              <a:spcAft>
                <a:spcPts val="0"/>
              </a:spcAft>
            </a:pPr>
            <a:r>
              <a:rPr lang="fr-FR" sz="1400" dirty="0">
                <a:latin typeface="Calibri" panose="020F0502020204030204" pitchFamily="34" charset="0"/>
                <a:ea typeface="Calibri" panose="020F0502020204030204" pitchFamily="34" charset="0"/>
              </a:rPr>
              <a:t>Lien direct : </a:t>
            </a:r>
            <a:r>
              <a:rPr lang="fr-FR" sz="1400" u="sng" dirty="0">
                <a:solidFill>
                  <a:srgbClr val="0563C1"/>
                </a:solidFill>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https://bioinfo.bioger.inrae.fr/mrbs/</a:t>
            </a:r>
            <a:endParaRPr lang="en-US" sz="1400" dirty="0">
              <a:latin typeface="Calibri" panose="020F0502020204030204" pitchFamily="34" charset="0"/>
              <a:ea typeface="Calibri" panose="020F0502020204030204" pitchFamily="34" charset="0"/>
            </a:endParaRPr>
          </a:p>
          <a:p>
            <a:pPr>
              <a:spcAft>
                <a:spcPts val="0"/>
              </a:spcAft>
            </a:pPr>
            <a:r>
              <a:rPr lang="fr-FR" sz="1400" dirty="0">
                <a:latin typeface="Calibri" panose="020F0502020204030204" pitchFamily="34" charset="0"/>
                <a:ea typeface="Calibri" panose="020F0502020204030204" pitchFamily="34" charset="0"/>
              </a:rPr>
              <a:t> </a:t>
            </a:r>
            <a:endParaRPr lang="en-US" sz="1400" dirty="0">
              <a:latin typeface="Calibri" panose="020F0502020204030204" pitchFamily="34" charset="0"/>
              <a:ea typeface="Calibri" panose="020F0502020204030204" pitchFamily="34" charset="0"/>
            </a:endParaRPr>
          </a:p>
          <a:p>
            <a:pPr>
              <a:spcAft>
                <a:spcPts val="0"/>
              </a:spcAft>
            </a:pPr>
            <a:r>
              <a:rPr lang="fr-FR" sz="1400" dirty="0">
                <a:latin typeface="Calibri" panose="020F0502020204030204" pitchFamily="34" charset="0"/>
                <a:ea typeface="Calibri" panose="020F0502020204030204" pitchFamily="34" charset="0"/>
              </a:rPr>
              <a:t> </a:t>
            </a:r>
            <a:endParaRPr lang="en-US" sz="1400" dirty="0">
              <a:latin typeface="Calibri" panose="020F0502020204030204" pitchFamily="34" charset="0"/>
              <a:ea typeface="Calibri" panose="020F0502020204030204" pitchFamily="34" charset="0"/>
            </a:endParaRPr>
          </a:p>
          <a:p>
            <a:pPr>
              <a:spcAft>
                <a:spcPts val="0"/>
              </a:spcAft>
            </a:pPr>
            <a:r>
              <a:rPr lang="fr-FR" sz="1600" dirty="0">
                <a:latin typeface="Calibri" panose="020F0502020204030204" pitchFamily="34" charset="0"/>
                <a:ea typeface="Calibri" panose="020F0502020204030204" pitchFamily="34" charset="0"/>
              </a:rPr>
              <a:t>Astuce :  il y a un plan cliquable avec toutes les salles, super pratique (dans la barre bleue du haut, à droite), cliquer sur Plan.</a:t>
            </a:r>
            <a:endParaRPr lang="en-US" sz="1400" dirty="0">
              <a:latin typeface="Calibri" panose="020F0502020204030204" pitchFamily="34" charset="0"/>
              <a:ea typeface="Calibri" panose="020F0502020204030204" pitchFamily="34" charset="0"/>
            </a:endParaRPr>
          </a:p>
          <a:p>
            <a:pPr>
              <a:spcAft>
                <a:spcPts val="0"/>
              </a:spcAft>
            </a:pPr>
            <a:r>
              <a:rPr lang="fr-FR" sz="1600" dirty="0">
                <a:latin typeface="Calibri" panose="020F0502020204030204" pitchFamily="34" charset="0"/>
                <a:ea typeface="Calibri" panose="020F0502020204030204" pitchFamily="34" charset="0"/>
              </a:rPr>
              <a:t>Tu trouves ta salle sur le plan, tu cliques dessus, et ça t’amène sur la bonne page de réservation.</a:t>
            </a:r>
            <a:endParaRPr lang="en-US" sz="14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750260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à coins arrondis 63"/>
          <p:cNvSpPr/>
          <p:nvPr/>
        </p:nvSpPr>
        <p:spPr>
          <a:xfrm>
            <a:off x="1767321" y="1334687"/>
            <a:ext cx="4732337" cy="319968"/>
          </a:xfrm>
          <a:prstGeom prst="roundRect">
            <a:avLst/>
          </a:prstGeom>
          <a:solidFill>
            <a:schemeClr val="bg1"/>
          </a:solidFill>
          <a:ln w="38100">
            <a:solidFill>
              <a:srgbClr val="06A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23"/>
          </a:p>
        </p:txBody>
      </p:sp>
      <p:sp>
        <p:nvSpPr>
          <p:cNvPr id="29" name="object 29"/>
          <p:cNvSpPr txBox="1"/>
          <p:nvPr/>
        </p:nvSpPr>
        <p:spPr>
          <a:xfrm>
            <a:off x="996374" y="1087116"/>
            <a:ext cx="5137726" cy="306020"/>
          </a:xfrm>
          <a:prstGeom prst="rect">
            <a:avLst/>
          </a:prstGeom>
        </p:spPr>
        <p:txBody>
          <a:bodyPr wrap="square" lIns="0" tIns="0" rIns="0" bIns="0" rtlCol="0" anchor="ctr">
            <a:noAutofit/>
          </a:bodyPr>
          <a:lstStyle/>
          <a:p>
            <a:pPr marL="1085454" marR="2552192" algn="ctr">
              <a:spcBef>
                <a:spcPts val="44"/>
              </a:spcBef>
            </a:pPr>
            <a:endParaRPr sz="1359" b="1" dirty="0">
              <a:latin typeface="+mj-lt"/>
              <a:cs typeface="Times New Roman"/>
            </a:endParaRPr>
          </a:p>
        </p:txBody>
      </p:sp>
      <p:sp>
        <p:nvSpPr>
          <p:cNvPr id="89" name="object 89"/>
          <p:cNvSpPr/>
          <p:nvPr/>
        </p:nvSpPr>
        <p:spPr>
          <a:xfrm>
            <a:off x="6885819" y="1240747"/>
            <a:ext cx="504641" cy="499566"/>
          </a:xfrm>
          <a:prstGeom prst="rect">
            <a:avLst/>
          </a:prstGeom>
          <a:blipFill>
            <a:blip r:embed="rId2" cstate="print"/>
            <a:stretch>
              <a:fillRect/>
            </a:stretch>
          </a:blipFill>
        </p:spPr>
        <p:txBody>
          <a:bodyPr wrap="square" lIns="0" tIns="0" rIns="0" bIns="0" rtlCol="0">
            <a:noAutofit/>
          </a:bodyPr>
          <a:lstStyle/>
          <a:p>
            <a:endParaRPr sz="1223"/>
          </a:p>
        </p:txBody>
      </p:sp>
      <p:sp>
        <p:nvSpPr>
          <p:cNvPr id="26" name="object 26"/>
          <p:cNvSpPr txBox="1"/>
          <p:nvPr/>
        </p:nvSpPr>
        <p:spPr>
          <a:xfrm>
            <a:off x="8135284" y="1087116"/>
            <a:ext cx="117998" cy="306020"/>
          </a:xfrm>
          <a:prstGeom prst="rect">
            <a:avLst/>
          </a:prstGeom>
        </p:spPr>
        <p:txBody>
          <a:bodyPr wrap="square" lIns="0" tIns="0" rIns="0" bIns="0" rtlCol="0">
            <a:noAutofit/>
          </a:bodyPr>
          <a:lstStyle/>
          <a:p>
            <a:pPr marL="17259">
              <a:lnSpc>
                <a:spcPts val="680"/>
              </a:lnSpc>
            </a:pPr>
            <a:endParaRPr sz="680"/>
          </a:p>
        </p:txBody>
      </p:sp>
      <p:sp>
        <p:nvSpPr>
          <p:cNvPr id="22" name="object 22"/>
          <p:cNvSpPr txBox="1"/>
          <p:nvPr/>
        </p:nvSpPr>
        <p:spPr>
          <a:xfrm>
            <a:off x="8135284" y="1393137"/>
            <a:ext cx="31067" cy="4594509"/>
          </a:xfrm>
          <a:prstGeom prst="rect">
            <a:avLst/>
          </a:prstGeom>
        </p:spPr>
        <p:txBody>
          <a:bodyPr wrap="square" lIns="0" tIns="0" rIns="0" bIns="0" rtlCol="0">
            <a:noAutofit/>
          </a:bodyPr>
          <a:lstStyle/>
          <a:p>
            <a:pPr marL="17259">
              <a:lnSpc>
                <a:spcPts val="680"/>
              </a:lnSpc>
            </a:pPr>
            <a:endParaRPr sz="680"/>
          </a:p>
        </p:txBody>
      </p:sp>
      <p:sp>
        <p:nvSpPr>
          <p:cNvPr id="20" name="object 20"/>
          <p:cNvSpPr txBox="1"/>
          <p:nvPr/>
        </p:nvSpPr>
        <p:spPr>
          <a:xfrm rot="5400000">
            <a:off x="1219428" y="1397932"/>
            <a:ext cx="350639" cy="670355"/>
          </a:xfrm>
          <a:prstGeom prst="rect">
            <a:avLst/>
          </a:prstGeom>
        </p:spPr>
        <p:txBody>
          <a:bodyPr wrap="square" lIns="0" tIns="0" rIns="0" bIns="0" rtlCol="0">
            <a:noAutofit/>
          </a:bodyPr>
          <a:lstStyle/>
          <a:p>
            <a:pPr marL="17259">
              <a:lnSpc>
                <a:spcPts val="680"/>
              </a:lnSpc>
            </a:pPr>
            <a:endParaRPr sz="680"/>
          </a:p>
        </p:txBody>
      </p:sp>
      <p:sp>
        <p:nvSpPr>
          <p:cNvPr id="19" name="object 19"/>
          <p:cNvSpPr txBox="1"/>
          <p:nvPr/>
        </p:nvSpPr>
        <p:spPr>
          <a:xfrm>
            <a:off x="2324156" y="1366532"/>
            <a:ext cx="3968380" cy="296944"/>
          </a:xfrm>
          <a:prstGeom prst="flowChartAlternateProcess">
            <a:avLst/>
          </a:prstGeom>
        </p:spPr>
        <p:txBody>
          <a:bodyPr wrap="square" lIns="0" tIns="0" rIns="0" bIns="0" rtlCol="0" anchor="ctr">
            <a:noAutofit/>
          </a:bodyPr>
          <a:lstStyle/>
          <a:p>
            <a:pPr marL="7144" algn="ctr">
              <a:spcBef>
                <a:spcPts val="119"/>
              </a:spcBef>
            </a:pPr>
            <a:r>
              <a:rPr lang="fr-FR" sz="951" b="1" dirty="0">
                <a:cs typeface="Arial"/>
              </a:rPr>
              <a:t>FILLINGER Sabine (DR)</a:t>
            </a:r>
          </a:p>
        </p:txBody>
      </p:sp>
      <p:sp>
        <p:nvSpPr>
          <p:cNvPr id="17" name="object 17"/>
          <p:cNvSpPr txBox="1"/>
          <p:nvPr/>
        </p:nvSpPr>
        <p:spPr>
          <a:xfrm>
            <a:off x="1118687" y="1967543"/>
            <a:ext cx="4882424" cy="69317"/>
          </a:xfrm>
          <a:prstGeom prst="rect">
            <a:avLst/>
          </a:prstGeom>
        </p:spPr>
        <p:txBody>
          <a:bodyPr wrap="square" lIns="0" tIns="0" rIns="0" bIns="0" rtlCol="0">
            <a:noAutofit/>
          </a:bodyPr>
          <a:lstStyle/>
          <a:p>
            <a:pPr marL="17259">
              <a:lnSpc>
                <a:spcPts val="544"/>
              </a:lnSpc>
              <a:spcBef>
                <a:spcPts val="2"/>
              </a:spcBef>
            </a:pPr>
            <a:endParaRPr sz="544"/>
          </a:p>
        </p:txBody>
      </p:sp>
      <p:sp>
        <p:nvSpPr>
          <p:cNvPr id="15" name="object 15"/>
          <p:cNvSpPr txBox="1"/>
          <p:nvPr/>
        </p:nvSpPr>
        <p:spPr>
          <a:xfrm>
            <a:off x="1118687" y="2036860"/>
            <a:ext cx="4882424" cy="40768"/>
          </a:xfrm>
          <a:prstGeom prst="rect">
            <a:avLst/>
          </a:prstGeom>
        </p:spPr>
        <p:txBody>
          <a:bodyPr wrap="square" lIns="0" tIns="0" rIns="0" bIns="0" rtlCol="0">
            <a:noAutofit/>
          </a:bodyPr>
          <a:lstStyle/>
          <a:p>
            <a:endParaRPr sz="1223"/>
          </a:p>
        </p:txBody>
      </p:sp>
      <p:sp>
        <p:nvSpPr>
          <p:cNvPr id="12" name="object 12"/>
          <p:cNvSpPr txBox="1"/>
          <p:nvPr/>
        </p:nvSpPr>
        <p:spPr>
          <a:xfrm>
            <a:off x="6001111" y="2077628"/>
            <a:ext cx="123336" cy="1072299"/>
          </a:xfrm>
          <a:prstGeom prst="rect">
            <a:avLst/>
          </a:prstGeom>
        </p:spPr>
        <p:txBody>
          <a:bodyPr wrap="square" lIns="0" tIns="0" rIns="0" bIns="0" rtlCol="0">
            <a:noAutofit/>
          </a:bodyPr>
          <a:lstStyle/>
          <a:p>
            <a:pPr marL="17259"/>
            <a:endParaRPr sz="680"/>
          </a:p>
        </p:txBody>
      </p:sp>
      <p:sp>
        <p:nvSpPr>
          <p:cNvPr id="116" name="ZoneTexte 115"/>
          <p:cNvSpPr txBox="1"/>
          <p:nvPr/>
        </p:nvSpPr>
        <p:spPr>
          <a:xfrm>
            <a:off x="3602678" y="1036066"/>
            <a:ext cx="1469185" cy="343299"/>
          </a:xfrm>
          <a:prstGeom prst="rect">
            <a:avLst/>
          </a:prstGeom>
          <a:noFill/>
        </p:spPr>
        <p:txBody>
          <a:bodyPr wrap="none" rtlCol="0">
            <a:spAutoFit/>
          </a:bodyPr>
          <a:lstStyle/>
          <a:p>
            <a:r>
              <a:rPr lang="fr-FR" sz="1631" b="1" dirty="0">
                <a:solidFill>
                  <a:srgbClr val="06AEAF"/>
                </a:solidFill>
                <a:cs typeface="Times New Roman"/>
              </a:rPr>
              <a:t>UR1290</a:t>
            </a:r>
            <a:r>
              <a:rPr lang="fr-FR" sz="1631" b="1" spc="34" dirty="0">
                <a:solidFill>
                  <a:srgbClr val="06AEAF"/>
                </a:solidFill>
                <a:cs typeface="Times New Roman"/>
              </a:rPr>
              <a:t> </a:t>
            </a:r>
            <a:r>
              <a:rPr lang="fr-FR" sz="1631" b="1" dirty="0">
                <a:solidFill>
                  <a:srgbClr val="06AEAF"/>
                </a:solidFill>
                <a:cs typeface="Times New Roman"/>
              </a:rPr>
              <a:t>Bioger</a:t>
            </a:r>
          </a:p>
        </p:txBody>
      </p:sp>
      <p:sp>
        <p:nvSpPr>
          <p:cNvPr id="120" name="object 38"/>
          <p:cNvSpPr txBox="1"/>
          <p:nvPr/>
        </p:nvSpPr>
        <p:spPr>
          <a:xfrm>
            <a:off x="3253182" y="1918287"/>
            <a:ext cx="2047790" cy="245254"/>
          </a:xfrm>
          <a:prstGeom prst="rect">
            <a:avLst/>
          </a:prstGeom>
          <a:solidFill>
            <a:srgbClr val="06AEAF"/>
          </a:solidFill>
          <a:ln>
            <a:solidFill>
              <a:srgbClr val="06AEAF"/>
            </a:solidFill>
          </a:ln>
        </p:spPr>
        <p:txBody>
          <a:bodyPr wrap="square" lIns="0" tIns="0" rIns="0" bIns="0" rtlCol="0" anchor="ctr">
            <a:noAutofit/>
          </a:bodyPr>
          <a:lstStyle/>
          <a:p>
            <a:pPr marL="8630" marR="155" algn="ctr">
              <a:spcBef>
                <a:spcPts val="66"/>
              </a:spcBef>
            </a:pPr>
            <a:r>
              <a:rPr lang="fr-FR" sz="1088" b="1" dirty="0">
                <a:latin typeface="+mj-lt"/>
                <a:cs typeface="Times New Roman"/>
              </a:rPr>
              <a:t>Services communs</a:t>
            </a:r>
            <a:endParaRPr sz="1088" b="1" dirty="0">
              <a:latin typeface="+mj-lt"/>
              <a:cs typeface="Times New Roman"/>
            </a:endParaRPr>
          </a:p>
        </p:txBody>
      </p:sp>
      <p:sp>
        <p:nvSpPr>
          <p:cNvPr id="121" name="Rectangle 120"/>
          <p:cNvSpPr/>
          <p:nvPr/>
        </p:nvSpPr>
        <p:spPr>
          <a:xfrm>
            <a:off x="3186372" y="2292207"/>
            <a:ext cx="2074131" cy="1985159"/>
          </a:xfrm>
          <a:prstGeom prst="rect">
            <a:avLst/>
          </a:prstGeom>
        </p:spPr>
        <p:txBody>
          <a:bodyPr wrap="square">
            <a:spAutoFit/>
          </a:bodyPr>
          <a:lstStyle/>
          <a:p>
            <a:pPr marL="16309" marR="32952"/>
            <a:r>
              <a:rPr lang="fr-FR" sz="1050" b="1" dirty="0">
                <a:solidFill>
                  <a:srgbClr val="06AEAF"/>
                </a:solidFill>
                <a:cs typeface="Arial"/>
              </a:rPr>
              <a:t>Gestion (Budget,  RH, Accueil</a:t>
            </a:r>
          </a:p>
          <a:p>
            <a:pPr marL="16309" marR="32952"/>
            <a:r>
              <a:rPr lang="fr-FR" sz="900" dirty="0">
                <a:cs typeface="Arial"/>
              </a:rPr>
              <a:t>BOUYJOU Virginie(AI) </a:t>
            </a:r>
          </a:p>
          <a:p>
            <a:pPr marL="16309" marR="32952"/>
            <a:r>
              <a:rPr lang="fr-FR" sz="900" dirty="0">
                <a:cs typeface="Arial"/>
              </a:rPr>
              <a:t>CHEROUK Selma (AI) </a:t>
            </a:r>
          </a:p>
          <a:p>
            <a:pPr marL="16309" marR="32952"/>
            <a:r>
              <a:rPr lang="fr-FR" sz="900" dirty="0">
                <a:cs typeface="Arial"/>
              </a:rPr>
              <a:t>GUILLARD Christine (TR)</a:t>
            </a:r>
          </a:p>
          <a:p>
            <a:pPr marL="16309" marR="32952"/>
            <a:r>
              <a:rPr lang="fr-FR" sz="1050" b="1" dirty="0">
                <a:solidFill>
                  <a:srgbClr val="06AEAF"/>
                </a:solidFill>
                <a:cs typeface="Arial"/>
              </a:rPr>
              <a:t>Milieux – Laverie</a:t>
            </a:r>
          </a:p>
          <a:p>
            <a:pPr marL="16309" marR="32952"/>
            <a:r>
              <a:rPr lang="fr-FR" sz="900" dirty="0">
                <a:cs typeface="Arial"/>
              </a:rPr>
              <a:t>OUERGHEMI </a:t>
            </a:r>
            <a:r>
              <a:rPr lang="fr-FR" sz="900" dirty="0" err="1">
                <a:cs typeface="Arial"/>
              </a:rPr>
              <a:t>Cerynne</a:t>
            </a:r>
            <a:r>
              <a:rPr lang="fr-FR" sz="900" dirty="0">
                <a:cs typeface="Arial"/>
              </a:rPr>
              <a:t> (AT), </a:t>
            </a:r>
            <a:r>
              <a:rPr lang="fr-FR" sz="900" dirty="0">
                <a:latin typeface="+mj-lt"/>
                <a:cs typeface="Arial"/>
              </a:rPr>
              <a:t>BEAUZOONE Béatrice (</a:t>
            </a:r>
            <a:r>
              <a:rPr lang="fr-FR" sz="900" spc="-61" dirty="0">
                <a:latin typeface="+mj-lt"/>
                <a:cs typeface="Arial"/>
              </a:rPr>
              <a:t>A</a:t>
            </a:r>
            <a:r>
              <a:rPr lang="fr-FR" sz="900" dirty="0">
                <a:latin typeface="+mj-lt"/>
                <a:cs typeface="Arial"/>
              </a:rPr>
              <a:t>T), LEBRUN Isabelle (TR) </a:t>
            </a:r>
            <a:endParaRPr lang="fr-FR" sz="900" b="1" dirty="0">
              <a:solidFill>
                <a:srgbClr val="2C7C30"/>
              </a:solidFill>
              <a:latin typeface="+mj-lt"/>
              <a:cs typeface="Arial"/>
            </a:endParaRPr>
          </a:p>
          <a:p>
            <a:pPr marL="16309" marR="32952"/>
            <a:r>
              <a:rPr lang="fr-FR" sz="1050" b="1" dirty="0">
                <a:solidFill>
                  <a:srgbClr val="06AEAF"/>
                </a:solidFill>
                <a:cs typeface="Arial"/>
              </a:rPr>
              <a:t>Expérimentation – Serres</a:t>
            </a:r>
          </a:p>
          <a:p>
            <a:pPr marL="16309" marR="32952"/>
            <a:r>
              <a:rPr lang="fr-FR" sz="900" dirty="0">
                <a:cs typeface="Arial"/>
              </a:rPr>
              <a:t>BERTINER Iris  (AT)</a:t>
            </a:r>
          </a:p>
          <a:p>
            <a:pPr marL="16309" marR="32952"/>
            <a:r>
              <a:rPr lang="fr-FR" sz="900" i="1" dirty="0">
                <a:cs typeface="Arial"/>
              </a:rPr>
              <a:t>BORDELAIS Pierre-André (TR)</a:t>
            </a:r>
          </a:p>
          <a:p>
            <a:pPr marL="16309" marR="32952"/>
            <a:r>
              <a:rPr lang="fr-FR" sz="1050" b="1" dirty="0">
                <a:solidFill>
                  <a:srgbClr val="06AEAF"/>
                </a:solidFill>
                <a:cs typeface="Arial"/>
              </a:rPr>
              <a:t>Informatique</a:t>
            </a:r>
          </a:p>
          <a:p>
            <a:pPr marL="16309" marR="32952"/>
            <a:r>
              <a:rPr lang="fr-FR" sz="900" dirty="0">
                <a:cs typeface="Arial"/>
              </a:rPr>
              <a:t>BREUIL Thierry  (AI)</a:t>
            </a:r>
            <a:endParaRPr lang="fr-FR" sz="900" b="1" dirty="0">
              <a:solidFill>
                <a:srgbClr val="06AEAF"/>
              </a:solidFill>
              <a:cs typeface="Arial"/>
            </a:endParaRPr>
          </a:p>
        </p:txBody>
      </p:sp>
      <p:sp>
        <p:nvSpPr>
          <p:cNvPr id="122" name="object 85"/>
          <p:cNvSpPr/>
          <p:nvPr/>
        </p:nvSpPr>
        <p:spPr>
          <a:xfrm rot="5400000">
            <a:off x="1483216" y="722045"/>
            <a:ext cx="269073" cy="2622280"/>
          </a:xfrm>
          <a:prstGeom prst="flowChartAlternateProcess">
            <a:avLst/>
          </a:prstGeom>
          <a:solidFill>
            <a:srgbClr val="06AEAF"/>
          </a:solidFill>
          <a:ln>
            <a:solidFill>
              <a:srgbClr val="06AEAF"/>
            </a:solidFill>
          </a:ln>
        </p:spPr>
        <p:txBody>
          <a:bodyPr vert="vert270" wrap="square" lIns="0" tIns="0" rIns="0" bIns="0" rtlCol="0" anchor="t">
            <a:noAutofit/>
          </a:bodyPr>
          <a:lstStyle/>
          <a:p>
            <a:pPr algn="ctr"/>
            <a:r>
              <a:rPr lang="fr-FR" sz="1223" dirty="0"/>
              <a:t>Equipes de recherche</a:t>
            </a:r>
            <a:endParaRPr sz="1223" dirty="0"/>
          </a:p>
        </p:txBody>
      </p:sp>
      <p:sp>
        <p:nvSpPr>
          <p:cNvPr id="136" name="Rectangle 135"/>
          <p:cNvSpPr/>
          <p:nvPr/>
        </p:nvSpPr>
        <p:spPr>
          <a:xfrm>
            <a:off x="265815" y="2277150"/>
            <a:ext cx="2689550" cy="1523494"/>
          </a:xfrm>
          <a:prstGeom prst="rect">
            <a:avLst/>
          </a:prstGeom>
        </p:spPr>
        <p:txBody>
          <a:bodyPr wrap="square">
            <a:spAutoFit/>
          </a:bodyPr>
          <a:lstStyle/>
          <a:p>
            <a:pPr marL="16309" marR="32952"/>
            <a:r>
              <a:rPr lang="fr-FR" sz="1050" b="1" dirty="0">
                <a:solidFill>
                  <a:srgbClr val="06AEAF"/>
                </a:solidFill>
                <a:latin typeface="+mj-lt"/>
                <a:cs typeface="Arial"/>
              </a:rPr>
              <a:t>Effecteurs et pathogenèse chez </a:t>
            </a:r>
            <a:r>
              <a:rPr lang="fr-FR" sz="1050" b="1" i="1" dirty="0">
                <a:solidFill>
                  <a:srgbClr val="06AEAF"/>
                </a:solidFill>
                <a:latin typeface="+mj-lt"/>
                <a:cs typeface="Arial"/>
              </a:rPr>
              <a:t>Leptosphaeria maculans </a:t>
            </a:r>
            <a:r>
              <a:rPr lang="fr-FR" sz="1050" b="1" dirty="0">
                <a:solidFill>
                  <a:srgbClr val="06AEAF"/>
                </a:solidFill>
                <a:latin typeface="+mj-lt"/>
                <a:cs typeface="Arial"/>
              </a:rPr>
              <a:t>(EPLM)</a:t>
            </a:r>
          </a:p>
          <a:p>
            <a:pPr marL="16309" marR="32952"/>
            <a:endParaRPr lang="fr-FR" sz="900" b="1" dirty="0">
              <a:solidFill>
                <a:srgbClr val="2C7C30"/>
              </a:solidFill>
              <a:latin typeface="+mj-lt"/>
              <a:cs typeface="Arial"/>
            </a:endParaRPr>
          </a:p>
          <a:p>
            <a:pPr marL="16309" marR="32952"/>
            <a:r>
              <a:rPr lang="fr-FR" sz="900" b="1" dirty="0">
                <a:cs typeface="Arial"/>
              </a:rPr>
              <a:t>FUDAL Isabelle(DR), SOYER Jessica(CR), LAVAL Valérie(IR)</a:t>
            </a:r>
          </a:p>
          <a:p>
            <a:pPr marL="16309" marR="32952"/>
            <a:r>
              <a:rPr lang="fr-FR" sz="900" dirty="0">
                <a:cs typeface="Arial"/>
              </a:rPr>
              <a:t>COUDARD Laurent (TR)</a:t>
            </a:r>
          </a:p>
          <a:p>
            <a:pPr marL="16309" marR="32952"/>
            <a:r>
              <a:rPr lang="fr-FR" sz="900" dirty="0">
                <a:cs typeface="Arial"/>
              </a:rPr>
              <a:t>GAUTIER Angélique (AI)</a:t>
            </a:r>
          </a:p>
          <a:p>
            <a:pPr marL="16309" marR="32952"/>
            <a:r>
              <a:rPr lang="fr-FR" sz="900" dirty="0">
                <a:cs typeface="Arial"/>
              </a:rPr>
              <a:t>JIQUEL Audren (IE)</a:t>
            </a:r>
          </a:p>
          <a:p>
            <a:pPr marL="16309" marR="32952"/>
            <a:r>
              <a:rPr lang="fr-FR" sz="900" dirty="0">
                <a:cs typeface="Arial"/>
              </a:rPr>
              <a:t>NGUYEN </a:t>
            </a:r>
            <a:r>
              <a:rPr lang="fr-FR" sz="900" dirty="0" err="1">
                <a:cs typeface="Arial"/>
              </a:rPr>
              <a:t>Tinh</a:t>
            </a:r>
            <a:r>
              <a:rPr lang="fr-FR" sz="900" dirty="0">
                <a:cs typeface="Arial"/>
              </a:rPr>
              <a:t> </a:t>
            </a:r>
            <a:r>
              <a:rPr lang="fr-FR" sz="900" dirty="0" err="1">
                <a:cs typeface="Arial"/>
              </a:rPr>
              <a:t>Suong</a:t>
            </a:r>
            <a:r>
              <a:rPr lang="fr-FR" sz="900" dirty="0">
                <a:cs typeface="Arial"/>
              </a:rPr>
              <a:t> (CR)</a:t>
            </a:r>
          </a:p>
          <a:p>
            <a:pPr marL="16309" marR="32952"/>
            <a:r>
              <a:rPr lang="fr-FR" sz="900" dirty="0">
                <a:cs typeface="Arial"/>
              </a:rPr>
              <a:t>PELER Marie-Paule (TR)</a:t>
            </a:r>
          </a:p>
        </p:txBody>
      </p:sp>
      <p:sp>
        <p:nvSpPr>
          <p:cNvPr id="158" name="Rectangle 157"/>
          <p:cNvSpPr/>
          <p:nvPr/>
        </p:nvSpPr>
        <p:spPr>
          <a:xfrm>
            <a:off x="1041681" y="3532226"/>
            <a:ext cx="2916951" cy="216149"/>
          </a:xfrm>
          <a:prstGeom prst="rect">
            <a:avLst/>
          </a:prstGeom>
        </p:spPr>
        <p:txBody>
          <a:bodyPr wrap="square">
            <a:spAutoFit/>
          </a:bodyPr>
          <a:lstStyle/>
          <a:p>
            <a:pPr marL="16309" marR="32952">
              <a:lnSpc>
                <a:spcPts val="951"/>
              </a:lnSpc>
            </a:pPr>
            <a:endParaRPr lang="fr-FR" sz="1223" baseline="4141" dirty="0">
              <a:latin typeface="+mj-lt"/>
              <a:cs typeface="Arial"/>
            </a:endParaRPr>
          </a:p>
        </p:txBody>
      </p:sp>
      <p:grpSp>
        <p:nvGrpSpPr>
          <p:cNvPr id="2" name="Groupe 1">
            <a:extLst>
              <a:ext uri="{FF2B5EF4-FFF2-40B4-BE49-F238E27FC236}">
                <a16:creationId xmlns:a16="http://schemas.microsoft.com/office/drawing/2014/main" id="{55907B8E-AC52-904C-9F43-B3227B897112}"/>
              </a:ext>
            </a:extLst>
          </p:cNvPr>
          <p:cNvGrpSpPr/>
          <p:nvPr/>
        </p:nvGrpSpPr>
        <p:grpSpPr>
          <a:xfrm>
            <a:off x="5580112" y="2261033"/>
            <a:ext cx="3315039" cy="1246495"/>
            <a:chOff x="1225919" y="4686002"/>
            <a:chExt cx="3501736" cy="1640314"/>
          </a:xfrm>
        </p:grpSpPr>
        <p:sp>
          <p:nvSpPr>
            <p:cNvPr id="74" name="Rectangle 73"/>
            <p:cNvSpPr/>
            <p:nvPr/>
          </p:nvSpPr>
          <p:spPr>
            <a:xfrm>
              <a:off x="1225919" y="4686002"/>
              <a:ext cx="3192243" cy="1640314"/>
            </a:xfrm>
            <a:prstGeom prst="rect">
              <a:avLst/>
            </a:prstGeom>
          </p:spPr>
          <p:txBody>
            <a:bodyPr wrap="square">
              <a:spAutoFit/>
            </a:bodyPr>
            <a:lstStyle/>
            <a:p>
              <a:pPr marL="16309" marR="32952">
                <a:spcBef>
                  <a:spcPts val="17"/>
                </a:spcBef>
              </a:pPr>
              <a:r>
                <a:rPr lang="fr-FR" sz="1050" b="1" dirty="0">
                  <a:solidFill>
                    <a:srgbClr val="06AEAF"/>
                  </a:solidFill>
                  <a:latin typeface="+mj-lt"/>
                  <a:cs typeface="Arial"/>
                </a:rPr>
                <a:t>Effecteurs de la communication champignon – plante (ECCP)</a:t>
              </a:r>
            </a:p>
            <a:p>
              <a:pPr marL="16309" marR="32952"/>
              <a:endParaRPr lang="fr-FR" sz="900" b="1" dirty="0">
                <a:cs typeface="Arial"/>
              </a:endParaRPr>
            </a:p>
            <a:p>
              <a:pPr marL="16309" marR="32952"/>
              <a:r>
                <a:rPr lang="fr-FR" sz="900" b="1" dirty="0">
                  <a:cs typeface="Arial"/>
                </a:rPr>
                <a:t>VIAUD Muriel (DR)</a:t>
              </a:r>
            </a:p>
            <a:p>
              <a:pPr marL="16309" marR="32952"/>
              <a:r>
                <a:rPr lang="fr-FR" sz="900" dirty="0">
                  <a:cs typeface="Arial"/>
                </a:rPr>
                <a:t>O’CONNELL Richard (DR)</a:t>
              </a:r>
            </a:p>
            <a:p>
              <a:pPr marL="16309" marR="32952"/>
              <a:r>
                <a:rPr lang="fr-FR" sz="900" dirty="0">
                  <a:cs typeface="Arial"/>
                </a:rPr>
                <a:t>DALLERY Jean-Félix (CR)</a:t>
              </a:r>
            </a:p>
            <a:p>
              <a:pPr marL="16309" marR="32952"/>
              <a:r>
                <a:rPr lang="fr-FR" sz="900" dirty="0">
                  <a:cs typeface="Arial"/>
                </a:rPr>
                <a:t>CHAPUIS </a:t>
              </a:r>
              <a:r>
                <a:rPr lang="fr-FR" sz="900" dirty="0" err="1">
                  <a:cs typeface="Arial"/>
                </a:rPr>
                <a:t>Jerome</a:t>
              </a:r>
              <a:r>
                <a:rPr lang="fr-FR" sz="900" dirty="0">
                  <a:cs typeface="Arial"/>
                </a:rPr>
                <a:t> (IE)*</a:t>
              </a:r>
            </a:p>
            <a:p>
              <a:pPr marL="16309" marR="32952"/>
              <a:r>
                <a:rPr lang="fr-FR" sz="900" dirty="0">
                  <a:cs typeface="Arial"/>
                </a:rPr>
                <a:t>COLAS Anthony (TR)</a:t>
              </a:r>
            </a:p>
          </p:txBody>
        </p:sp>
        <p:sp>
          <p:nvSpPr>
            <p:cNvPr id="75" name="Rectangle 74"/>
            <p:cNvSpPr/>
            <p:nvPr/>
          </p:nvSpPr>
          <p:spPr>
            <a:xfrm>
              <a:off x="2824590" y="5320061"/>
              <a:ext cx="1903065" cy="486019"/>
            </a:xfrm>
            <a:prstGeom prst="rect">
              <a:avLst/>
            </a:prstGeom>
          </p:spPr>
          <p:txBody>
            <a:bodyPr wrap="square">
              <a:spAutoFit/>
            </a:bodyPr>
            <a:lstStyle/>
            <a:p>
              <a:pPr marL="16309" marR="32952"/>
              <a:r>
                <a:rPr lang="fr-FR" sz="900" dirty="0">
                  <a:cs typeface="Arial"/>
                </a:rPr>
                <a:t>SIMON Adeline (IE)*</a:t>
              </a:r>
            </a:p>
            <a:p>
              <a:pPr marL="16309" marR="32952"/>
              <a:r>
                <a:rPr lang="fr-FR" sz="900" i="1" dirty="0">
                  <a:solidFill>
                    <a:prstClr val="black"/>
                  </a:solidFill>
                  <a:cs typeface="Arial"/>
                </a:rPr>
                <a:t>DEROUBAIX, Axelle (TH)</a:t>
              </a:r>
            </a:p>
          </p:txBody>
        </p:sp>
      </p:grpSp>
      <p:sp>
        <p:nvSpPr>
          <p:cNvPr id="70" name="ZoneTexte 69"/>
          <p:cNvSpPr txBox="1"/>
          <p:nvPr/>
        </p:nvSpPr>
        <p:spPr>
          <a:xfrm>
            <a:off x="7573947" y="1094643"/>
            <a:ext cx="1196060" cy="207429"/>
          </a:xfrm>
          <a:prstGeom prst="rect">
            <a:avLst/>
          </a:prstGeom>
          <a:noFill/>
        </p:spPr>
        <p:txBody>
          <a:bodyPr wrap="square" rtlCol="0">
            <a:spAutoFit/>
          </a:bodyPr>
          <a:lstStyle/>
          <a:p>
            <a:r>
              <a:rPr lang="fr-FR" sz="748" dirty="0"/>
              <a:t>Mise à jour : 27/03/2024</a:t>
            </a:r>
          </a:p>
        </p:txBody>
      </p:sp>
      <p:sp>
        <p:nvSpPr>
          <p:cNvPr id="77" name="object 88"/>
          <p:cNvSpPr/>
          <p:nvPr/>
        </p:nvSpPr>
        <p:spPr>
          <a:xfrm>
            <a:off x="1784178" y="1345672"/>
            <a:ext cx="668513" cy="308767"/>
          </a:xfrm>
          <a:prstGeom prst="flowChartAlternateProcess">
            <a:avLst/>
          </a:prstGeom>
          <a:solidFill>
            <a:srgbClr val="06AEAF"/>
          </a:solidFill>
        </p:spPr>
        <p:txBody>
          <a:bodyPr wrap="square" lIns="0" tIns="0" rIns="0" bIns="0" rtlCol="0" anchor="ctr">
            <a:noAutofit/>
          </a:bodyPr>
          <a:lstStyle/>
          <a:p>
            <a:r>
              <a:rPr lang="fr-FR" sz="1223" b="1" dirty="0"/>
              <a:t>Direction</a:t>
            </a:r>
            <a:endParaRPr sz="1223" b="1" dirty="0"/>
          </a:p>
        </p:txBody>
      </p:sp>
      <p:grpSp>
        <p:nvGrpSpPr>
          <p:cNvPr id="83" name="Groupe 132"/>
          <p:cNvGrpSpPr/>
          <p:nvPr/>
        </p:nvGrpSpPr>
        <p:grpSpPr>
          <a:xfrm>
            <a:off x="3212714" y="4207789"/>
            <a:ext cx="2170550" cy="238417"/>
            <a:chOff x="4490688" y="1654727"/>
            <a:chExt cx="2139078" cy="359740"/>
          </a:xfrm>
        </p:grpSpPr>
        <p:sp>
          <p:nvSpPr>
            <p:cNvPr id="84" name="object 85"/>
            <p:cNvSpPr/>
            <p:nvPr/>
          </p:nvSpPr>
          <p:spPr>
            <a:xfrm rot="5400000">
              <a:off x="5380357" y="765058"/>
              <a:ext cx="359740" cy="2139078"/>
            </a:xfrm>
            <a:prstGeom prst="flowChartAlternateProcess">
              <a:avLst/>
            </a:prstGeom>
            <a:solidFill>
              <a:srgbClr val="06AEAF"/>
            </a:solidFill>
            <a:ln>
              <a:solidFill>
                <a:srgbClr val="06AEAF"/>
              </a:solidFill>
            </a:ln>
          </p:spPr>
          <p:txBody>
            <a:bodyPr wrap="square" lIns="0" tIns="0" rIns="0" bIns="0" rtlCol="0">
              <a:noAutofit/>
            </a:bodyPr>
            <a:lstStyle/>
            <a:p>
              <a:endParaRPr sz="1223" dirty="0"/>
            </a:p>
          </p:txBody>
        </p:sp>
        <p:sp>
          <p:nvSpPr>
            <p:cNvPr id="85" name="object 38"/>
            <p:cNvSpPr txBox="1"/>
            <p:nvPr/>
          </p:nvSpPr>
          <p:spPr>
            <a:xfrm>
              <a:off x="4838352" y="1718025"/>
              <a:ext cx="1473987" cy="288599"/>
            </a:xfrm>
            <a:prstGeom prst="rect">
              <a:avLst/>
            </a:prstGeom>
          </p:spPr>
          <p:txBody>
            <a:bodyPr wrap="square" lIns="0" tIns="0" rIns="0" bIns="0" rtlCol="0">
              <a:noAutofit/>
            </a:bodyPr>
            <a:lstStyle/>
            <a:p>
              <a:pPr marL="8630" marR="155" algn="ctr">
                <a:spcBef>
                  <a:spcPts val="66"/>
                </a:spcBef>
              </a:pPr>
              <a:r>
                <a:rPr lang="fr-FR" sz="1088" b="1" dirty="0">
                  <a:latin typeface="+mj-lt"/>
                  <a:cs typeface="Times New Roman"/>
                </a:rPr>
                <a:t>Plateaux</a:t>
              </a:r>
              <a:endParaRPr sz="1088" b="1" dirty="0">
                <a:latin typeface="+mj-lt"/>
                <a:cs typeface="Times New Roman"/>
              </a:endParaRPr>
            </a:p>
          </p:txBody>
        </p:sp>
      </p:grpSp>
      <p:pic>
        <p:nvPicPr>
          <p:cNvPr id="63" name="Image 62"/>
          <p:cNvPicPr/>
          <p:nvPr/>
        </p:nvPicPr>
        <p:blipFill>
          <a:blip r:embed="rId3" cstate="print">
            <a:extLst>
              <a:ext uri="{28A0092B-C50C-407E-A947-70E740481C1C}">
                <a14:useLocalDpi xmlns:a14="http://schemas.microsoft.com/office/drawing/2010/main" val="0"/>
              </a:ext>
            </a:extLst>
          </a:blip>
          <a:stretch>
            <a:fillRect/>
          </a:stretch>
        </p:blipFill>
        <p:spPr>
          <a:xfrm>
            <a:off x="682715" y="1379632"/>
            <a:ext cx="787490" cy="207552"/>
          </a:xfrm>
          <a:prstGeom prst="rect">
            <a:avLst/>
          </a:prstGeom>
        </p:spPr>
      </p:pic>
      <p:sp>
        <p:nvSpPr>
          <p:cNvPr id="130" name="ZoneTexte 129"/>
          <p:cNvSpPr txBox="1"/>
          <p:nvPr/>
        </p:nvSpPr>
        <p:spPr>
          <a:xfrm>
            <a:off x="3159662" y="4595378"/>
            <a:ext cx="2223602" cy="1320874"/>
          </a:xfrm>
          <a:prstGeom prst="rect">
            <a:avLst/>
          </a:prstGeom>
          <a:noFill/>
        </p:spPr>
        <p:txBody>
          <a:bodyPr wrap="square" rtlCol="0">
            <a:spAutoFit/>
          </a:bodyPr>
          <a:lstStyle/>
          <a:p>
            <a:pPr marL="16309" marR="32952"/>
            <a:r>
              <a:rPr lang="fr-FR" sz="1050" b="1" dirty="0">
                <a:solidFill>
                  <a:srgbClr val="06AEAF"/>
                </a:solidFill>
                <a:cs typeface="Arial"/>
              </a:rPr>
              <a:t>Cytologie - Imagerie</a:t>
            </a:r>
          </a:p>
          <a:p>
            <a:pPr marL="16309" marR="32952"/>
            <a:r>
              <a:rPr lang="fr-FR" sz="900" dirty="0">
                <a:cs typeface="Arial"/>
              </a:rPr>
              <a:t>SAKAI </a:t>
            </a:r>
            <a:r>
              <a:rPr lang="fr-FR" sz="900" dirty="0" err="1">
                <a:cs typeface="Arial"/>
              </a:rPr>
              <a:t>Kaori</a:t>
            </a:r>
            <a:r>
              <a:rPr lang="fr-FR" sz="900" dirty="0">
                <a:cs typeface="Arial"/>
              </a:rPr>
              <a:t> (AI)</a:t>
            </a:r>
          </a:p>
          <a:p>
            <a:pPr marL="16309" marR="32952"/>
            <a:r>
              <a:rPr lang="fr-FR" sz="1050" b="1" dirty="0">
                <a:solidFill>
                  <a:srgbClr val="06AEAF"/>
                </a:solidFill>
                <a:cs typeface="Arial"/>
              </a:rPr>
              <a:t>Biologie moléculaire</a:t>
            </a:r>
          </a:p>
          <a:p>
            <a:pPr marL="16309" marR="32952"/>
            <a:r>
              <a:rPr lang="fr-FR" sz="900" dirty="0">
                <a:cs typeface="Arial"/>
              </a:rPr>
              <a:t>PITARCH Anaïs (AI), DUPONT Laetitia (TR)</a:t>
            </a:r>
          </a:p>
          <a:p>
            <a:pPr marL="16309" marR="32952">
              <a:spcAft>
                <a:spcPts val="408"/>
              </a:spcAft>
            </a:pPr>
            <a:r>
              <a:rPr lang="fr-FR" sz="900" dirty="0">
                <a:cs typeface="Arial"/>
              </a:rPr>
              <a:t>NOLY Alicia (TR), VERGNE Justine (TR)</a:t>
            </a:r>
            <a:endParaRPr lang="fr-FR" sz="900" b="1" dirty="0">
              <a:solidFill>
                <a:srgbClr val="2C7C30"/>
              </a:solidFill>
              <a:cs typeface="Arial"/>
            </a:endParaRPr>
          </a:p>
          <a:p>
            <a:pPr marL="16309" marR="32952"/>
            <a:r>
              <a:rPr lang="fr-FR" sz="1050" b="1" dirty="0">
                <a:solidFill>
                  <a:srgbClr val="06AEAF"/>
                </a:solidFill>
                <a:cs typeface="Arial"/>
              </a:rPr>
              <a:t>Bio-informatique, bio analyse</a:t>
            </a:r>
          </a:p>
          <a:p>
            <a:pPr marL="16309" marR="32952"/>
            <a:r>
              <a:rPr lang="fr-FR" sz="900" dirty="0">
                <a:cs typeface="Arial"/>
              </a:rPr>
              <a:t>LAPALU Nicolas (IE)</a:t>
            </a:r>
          </a:p>
          <a:p>
            <a:pPr marL="16309" marR="32952"/>
            <a:r>
              <a:rPr lang="fr-FR" sz="900" dirty="0">
                <a:cs typeface="Arial"/>
              </a:rPr>
              <a:t>SIMON Adeline (IE)*</a:t>
            </a:r>
          </a:p>
        </p:txBody>
      </p:sp>
      <p:sp>
        <p:nvSpPr>
          <p:cNvPr id="56" name="Arrondir un rectangle à un seul coin 4">
            <a:extLst>
              <a:ext uri="{FF2B5EF4-FFF2-40B4-BE49-F238E27FC236}">
                <a16:creationId xmlns:a16="http://schemas.microsoft.com/office/drawing/2014/main" id="{999DFE31-E14C-4685-91D8-B6FE0447AD21}"/>
              </a:ext>
            </a:extLst>
          </p:cNvPr>
          <p:cNvSpPr/>
          <p:nvPr/>
        </p:nvSpPr>
        <p:spPr>
          <a:xfrm>
            <a:off x="5655741" y="5015066"/>
            <a:ext cx="2944118" cy="6789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4133" tIns="314133" rIns="314133" bIns="314133" numCol="1" spcCol="1270" anchor="ctr" anchorCtr="0">
            <a:noAutofit/>
          </a:bodyPr>
          <a:lstStyle/>
          <a:p>
            <a:pPr algn="ctr" defTabSz="1963246">
              <a:spcBef>
                <a:spcPct val="0"/>
              </a:spcBef>
              <a:spcAft>
                <a:spcPct val="35000"/>
              </a:spcAft>
            </a:pPr>
            <a:endParaRPr lang="fr-FR" sz="4417" dirty="0"/>
          </a:p>
        </p:txBody>
      </p:sp>
      <p:sp>
        <p:nvSpPr>
          <p:cNvPr id="59" name="Arrondir un rectangle à un seul coin 4">
            <a:extLst>
              <a:ext uri="{FF2B5EF4-FFF2-40B4-BE49-F238E27FC236}">
                <a16:creationId xmlns:a16="http://schemas.microsoft.com/office/drawing/2014/main" id="{16E98A54-6E1C-4808-85E1-5964F264A004}"/>
              </a:ext>
            </a:extLst>
          </p:cNvPr>
          <p:cNvSpPr/>
          <p:nvPr/>
        </p:nvSpPr>
        <p:spPr>
          <a:xfrm>
            <a:off x="6292536" y="4413835"/>
            <a:ext cx="1111235" cy="3630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4133" tIns="314133" rIns="314133" bIns="314133" numCol="1" spcCol="1270" anchor="ctr" anchorCtr="0">
            <a:noAutofit/>
          </a:bodyPr>
          <a:lstStyle/>
          <a:p>
            <a:pPr algn="ctr" defTabSz="1963246">
              <a:spcBef>
                <a:spcPct val="0"/>
              </a:spcBef>
              <a:spcAft>
                <a:spcPct val="35000"/>
              </a:spcAft>
            </a:pPr>
            <a:endParaRPr lang="fr-FR" sz="4417" dirty="0"/>
          </a:p>
        </p:txBody>
      </p:sp>
      <p:sp>
        <p:nvSpPr>
          <p:cNvPr id="46" name="object 85">
            <a:extLst>
              <a:ext uri="{FF2B5EF4-FFF2-40B4-BE49-F238E27FC236}">
                <a16:creationId xmlns:a16="http://schemas.microsoft.com/office/drawing/2014/main" id="{E4D728DA-8A97-2848-B156-FE85BF1D6674}"/>
              </a:ext>
            </a:extLst>
          </p:cNvPr>
          <p:cNvSpPr/>
          <p:nvPr/>
        </p:nvSpPr>
        <p:spPr>
          <a:xfrm rot="5400000">
            <a:off x="6890851" y="617017"/>
            <a:ext cx="333275" cy="2954757"/>
          </a:xfrm>
          <a:prstGeom prst="flowChartAlternateProcess">
            <a:avLst/>
          </a:prstGeom>
          <a:solidFill>
            <a:srgbClr val="06AEAF"/>
          </a:solidFill>
          <a:ln>
            <a:solidFill>
              <a:srgbClr val="06AEAF"/>
            </a:solidFill>
          </a:ln>
        </p:spPr>
        <p:txBody>
          <a:bodyPr vert="vert270" wrap="square" lIns="0" tIns="0" rIns="0" bIns="0" rtlCol="0" anchor="ctr">
            <a:noAutofit/>
          </a:bodyPr>
          <a:lstStyle/>
          <a:p>
            <a:pPr algn="ctr"/>
            <a:r>
              <a:rPr lang="fr-FR" sz="1223" dirty="0"/>
              <a:t>Equipes de recherche</a:t>
            </a:r>
            <a:endParaRPr sz="1223" dirty="0"/>
          </a:p>
        </p:txBody>
      </p:sp>
      <p:grpSp>
        <p:nvGrpSpPr>
          <p:cNvPr id="13" name="Groupe 12">
            <a:extLst>
              <a:ext uri="{FF2B5EF4-FFF2-40B4-BE49-F238E27FC236}">
                <a16:creationId xmlns:a16="http://schemas.microsoft.com/office/drawing/2014/main" id="{1A8CA13E-325D-744E-A721-F63805CB5B2B}"/>
              </a:ext>
            </a:extLst>
          </p:cNvPr>
          <p:cNvGrpSpPr/>
          <p:nvPr/>
        </p:nvGrpSpPr>
        <p:grpSpPr>
          <a:xfrm>
            <a:off x="265816" y="4078376"/>
            <a:ext cx="2938417" cy="1384995"/>
            <a:chOff x="7343775" y="1669854"/>
            <a:chExt cx="3917889" cy="1846660"/>
          </a:xfrm>
        </p:grpSpPr>
        <p:sp>
          <p:nvSpPr>
            <p:cNvPr id="160" name="Rectangle 159"/>
            <p:cNvSpPr/>
            <p:nvPr/>
          </p:nvSpPr>
          <p:spPr>
            <a:xfrm>
              <a:off x="7343775" y="1669854"/>
              <a:ext cx="3891956" cy="1846660"/>
            </a:xfrm>
            <a:prstGeom prst="rect">
              <a:avLst/>
            </a:prstGeom>
          </p:spPr>
          <p:txBody>
            <a:bodyPr wrap="square">
              <a:spAutoFit/>
            </a:bodyPr>
            <a:lstStyle/>
            <a:p>
              <a:pPr marL="16309" marR="32952"/>
              <a:r>
                <a:rPr lang="fr-FR" sz="1050" b="1" dirty="0">
                  <a:solidFill>
                    <a:srgbClr val="06AEAF"/>
                  </a:solidFill>
                  <a:latin typeface="+mj-lt"/>
                  <a:cs typeface="Arial"/>
                </a:rPr>
                <a:t>Gestion et Anticipation Intégrées de l’Adaptation des pathogènes fongiques (GAIA)</a:t>
              </a:r>
            </a:p>
            <a:p>
              <a:pPr marL="16309" marR="32952"/>
              <a:endParaRPr lang="fr-FR" sz="900" b="1" dirty="0">
                <a:solidFill>
                  <a:srgbClr val="06AEAF"/>
                </a:solidFill>
                <a:cs typeface="Arial"/>
              </a:endParaRPr>
            </a:p>
            <a:p>
              <a:pPr marL="16309" marR="32952"/>
              <a:r>
                <a:rPr lang="fr-FR" sz="900" b="1" dirty="0">
                  <a:cs typeface="Arial"/>
                </a:rPr>
                <a:t>WALKER Anne-Sophie (IR</a:t>
              </a:r>
              <a:r>
                <a:rPr lang="fr-FR" sz="900" dirty="0">
                  <a:cs typeface="Arial"/>
                </a:rPr>
                <a:t>)</a:t>
              </a:r>
              <a:endParaRPr lang="fr-FR" sz="900" b="1" dirty="0">
                <a:solidFill>
                  <a:srgbClr val="2C7C30"/>
                </a:solidFill>
                <a:latin typeface="+mj-lt"/>
                <a:cs typeface="Arial"/>
              </a:endParaRPr>
            </a:p>
            <a:p>
              <a:pPr marL="16309" marR="32952"/>
              <a:r>
                <a:rPr lang="fr-FR" sz="900" dirty="0">
                  <a:cs typeface="Arial"/>
                </a:rPr>
                <a:t>DEREDEC Anne (CR)</a:t>
              </a:r>
            </a:p>
            <a:p>
              <a:pPr marL="16309" marR="32952"/>
              <a:r>
                <a:rPr lang="fr-FR" sz="900" dirty="0">
                  <a:cs typeface="Arial"/>
                </a:rPr>
                <a:t>FILLINGER Sabine (DR)*</a:t>
              </a:r>
            </a:p>
            <a:p>
              <a:pPr marL="16309" marR="32952"/>
              <a:r>
                <a:rPr lang="fr-FR" sz="900" dirty="0">
                  <a:cs typeface="Arial"/>
                </a:rPr>
                <a:t>LALEVE Anaïs (IR)</a:t>
              </a:r>
            </a:p>
            <a:p>
              <a:pPr marL="16309" marR="32952"/>
              <a:r>
                <a:rPr lang="fr-FR" sz="900" dirty="0">
                  <a:cs typeface="Arial"/>
                </a:rPr>
                <a:t>BOIXEL Anne-Lise (IR)</a:t>
              </a:r>
            </a:p>
            <a:p>
              <a:pPr marL="16309" marR="32952"/>
              <a:r>
                <a:rPr lang="fr-FR" sz="900" dirty="0">
                  <a:cs typeface="Arial"/>
                </a:rPr>
                <a:t>PICARD Corentin (TR)</a:t>
              </a:r>
            </a:p>
          </p:txBody>
        </p:sp>
        <p:sp>
          <p:nvSpPr>
            <p:cNvPr id="11" name="ZoneTexte 10">
              <a:extLst>
                <a:ext uri="{FF2B5EF4-FFF2-40B4-BE49-F238E27FC236}">
                  <a16:creationId xmlns:a16="http://schemas.microsoft.com/office/drawing/2014/main" id="{C839800C-2DB5-7949-B3AD-17BB92423462}"/>
                </a:ext>
              </a:extLst>
            </p:cNvPr>
            <p:cNvSpPr txBox="1"/>
            <p:nvPr/>
          </p:nvSpPr>
          <p:spPr>
            <a:xfrm>
              <a:off x="9172618" y="2451793"/>
              <a:ext cx="2089046" cy="1046440"/>
            </a:xfrm>
            <a:prstGeom prst="rect">
              <a:avLst/>
            </a:prstGeom>
            <a:noFill/>
          </p:spPr>
          <p:txBody>
            <a:bodyPr wrap="square" rtlCol="0">
              <a:spAutoFit/>
            </a:bodyPr>
            <a:lstStyle/>
            <a:p>
              <a:pPr marL="16309" marR="32952">
                <a:spcBef>
                  <a:spcPts val="17"/>
                </a:spcBef>
              </a:pPr>
              <a:r>
                <a:rPr lang="fr-FR" sz="900" i="1" dirty="0">
                  <a:cs typeface="Arial"/>
                </a:rPr>
                <a:t>PATRY-LECLAIRE Simon (TH)</a:t>
              </a:r>
            </a:p>
            <a:p>
              <a:pPr marL="16309" marR="32952">
                <a:spcBef>
                  <a:spcPts val="17"/>
                </a:spcBef>
              </a:pPr>
              <a:r>
                <a:rPr lang="fr-FR" sz="900" i="1" dirty="0">
                  <a:solidFill>
                    <a:prstClr val="black"/>
                  </a:solidFill>
                  <a:cs typeface="Arial"/>
                </a:rPr>
                <a:t>NEAU </a:t>
              </a:r>
              <a:r>
                <a:rPr lang="fr-FR" sz="900" i="1" dirty="0" err="1">
                  <a:solidFill>
                    <a:prstClr val="black"/>
                  </a:solidFill>
                  <a:cs typeface="Arial"/>
                </a:rPr>
                <a:t>Elza</a:t>
              </a:r>
              <a:r>
                <a:rPr lang="fr-FR" sz="900" i="1" dirty="0">
                  <a:solidFill>
                    <a:prstClr val="black"/>
                  </a:solidFill>
                  <a:cs typeface="Arial"/>
                </a:rPr>
                <a:t> (TH)</a:t>
              </a:r>
            </a:p>
            <a:p>
              <a:pPr marL="16309" marR="32952">
                <a:spcBef>
                  <a:spcPts val="17"/>
                </a:spcBef>
              </a:pPr>
              <a:r>
                <a:rPr lang="fr-FR" sz="900" i="1" dirty="0">
                  <a:solidFill>
                    <a:prstClr val="black"/>
                  </a:solidFill>
                  <a:cs typeface="Arial"/>
                </a:rPr>
                <a:t>BIZAIS, Camille (AI)</a:t>
              </a:r>
              <a:endParaRPr lang="fr-FR" sz="900" dirty="0">
                <a:solidFill>
                  <a:prstClr val="black"/>
                </a:solidFill>
                <a:cs typeface="Arial"/>
              </a:endParaRPr>
            </a:p>
            <a:p>
              <a:pPr marL="16309" marR="32952"/>
              <a:r>
                <a:rPr lang="fr-FR" sz="900" i="1" dirty="0">
                  <a:solidFill>
                    <a:prstClr val="black"/>
                  </a:solidFill>
                  <a:cs typeface="Arial"/>
                </a:rPr>
                <a:t>LE RUYET Amandine (TH)</a:t>
              </a:r>
            </a:p>
            <a:p>
              <a:pPr marL="16309" marR="32952"/>
              <a:r>
                <a:rPr lang="fr-FR" sz="900" i="1" dirty="0">
                  <a:solidFill>
                    <a:prstClr val="black"/>
                  </a:solidFill>
                  <a:cs typeface="Arial"/>
                </a:rPr>
                <a:t>SALMON </a:t>
              </a:r>
              <a:r>
                <a:rPr lang="fr-FR" sz="900" i="1" dirty="0" err="1">
                  <a:solidFill>
                    <a:prstClr val="black"/>
                  </a:solidFill>
                  <a:cs typeface="Arial"/>
                </a:rPr>
                <a:t>Loreline</a:t>
              </a:r>
              <a:r>
                <a:rPr lang="fr-FR" sz="900" i="1" dirty="0">
                  <a:solidFill>
                    <a:prstClr val="black"/>
                  </a:solidFill>
                  <a:cs typeface="Arial"/>
                </a:rPr>
                <a:t> (TR)*</a:t>
              </a:r>
            </a:p>
          </p:txBody>
        </p:sp>
      </p:grpSp>
      <p:sp>
        <p:nvSpPr>
          <p:cNvPr id="14" name="ZoneTexte 13">
            <a:extLst>
              <a:ext uri="{FF2B5EF4-FFF2-40B4-BE49-F238E27FC236}">
                <a16:creationId xmlns:a16="http://schemas.microsoft.com/office/drawing/2014/main" id="{623B20B2-8F1B-8E48-BC7F-01A35D7469C8}"/>
              </a:ext>
            </a:extLst>
          </p:cNvPr>
          <p:cNvSpPr txBox="1"/>
          <p:nvPr/>
        </p:nvSpPr>
        <p:spPr>
          <a:xfrm>
            <a:off x="1704111" y="3028227"/>
            <a:ext cx="1425206" cy="507831"/>
          </a:xfrm>
          <a:prstGeom prst="rect">
            <a:avLst/>
          </a:prstGeom>
          <a:noFill/>
        </p:spPr>
        <p:txBody>
          <a:bodyPr wrap="square" rtlCol="0">
            <a:spAutoFit/>
          </a:bodyPr>
          <a:lstStyle/>
          <a:p>
            <a:pPr marL="9525"/>
            <a:r>
              <a:rPr lang="fr-FR" sz="900" dirty="0">
                <a:solidFill>
                  <a:prstClr val="black"/>
                </a:solidFill>
                <a:cs typeface="Arial"/>
              </a:rPr>
              <a:t>CHAPUIS Jérôme (IE)*</a:t>
            </a:r>
          </a:p>
          <a:p>
            <a:pPr marL="16309" marR="32952"/>
            <a:r>
              <a:rPr lang="fr-FR" sz="900" i="1" dirty="0">
                <a:solidFill>
                  <a:prstClr val="black"/>
                </a:solidFill>
                <a:cs typeface="Arial"/>
              </a:rPr>
              <a:t>NOAH Julie (TH)</a:t>
            </a:r>
          </a:p>
          <a:p>
            <a:pPr marL="16309" marR="32952"/>
            <a:r>
              <a:rPr lang="fr-FR" sz="900" i="1" dirty="0">
                <a:solidFill>
                  <a:prstClr val="black"/>
                </a:solidFill>
                <a:cs typeface="Arial"/>
              </a:rPr>
              <a:t>RABEAU Camille (TH)</a:t>
            </a:r>
            <a:endParaRPr lang="fr-FR" sz="900" baseline="4141" dirty="0">
              <a:solidFill>
                <a:prstClr val="black"/>
              </a:solidFill>
              <a:cs typeface="Arial"/>
            </a:endParaRPr>
          </a:p>
        </p:txBody>
      </p:sp>
      <p:grpSp>
        <p:nvGrpSpPr>
          <p:cNvPr id="24" name="Groupe 23">
            <a:extLst>
              <a:ext uri="{FF2B5EF4-FFF2-40B4-BE49-F238E27FC236}">
                <a16:creationId xmlns:a16="http://schemas.microsoft.com/office/drawing/2014/main" id="{C6EB9FB8-0A92-A949-B226-5EC2F722A98F}"/>
              </a:ext>
            </a:extLst>
          </p:cNvPr>
          <p:cNvGrpSpPr/>
          <p:nvPr/>
        </p:nvGrpSpPr>
        <p:grpSpPr>
          <a:xfrm>
            <a:off x="5580112" y="3587788"/>
            <a:ext cx="2729502" cy="1088759"/>
            <a:chOff x="7750320" y="3399740"/>
            <a:chExt cx="3639336" cy="1451680"/>
          </a:xfrm>
        </p:grpSpPr>
        <p:sp>
          <p:nvSpPr>
            <p:cNvPr id="76" name="Rectangle 75"/>
            <p:cNvSpPr/>
            <p:nvPr/>
          </p:nvSpPr>
          <p:spPr>
            <a:xfrm>
              <a:off x="7750320" y="3399740"/>
              <a:ext cx="3455821" cy="1292662"/>
            </a:xfrm>
            <a:prstGeom prst="rect">
              <a:avLst/>
            </a:prstGeom>
            <a:noFill/>
          </p:spPr>
          <p:txBody>
            <a:bodyPr wrap="square">
              <a:spAutoFit/>
            </a:bodyPr>
            <a:lstStyle/>
            <a:p>
              <a:pPr marL="16309" marR="32952"/>
              <a:r>
                <a:rPr lang="fr-FR" sz="1050" b="1" dirty="0">
                  <a:solidFill>
                    <a:srgbClr val="06AEAF"/>
                  </a:solidFill>
                  <a:cs typeface="Arial"/>
                </a:rPr>
                <a:t>Biologie des populations dans les systèmes contraints (</a:t>
              </a:r>
              <a:r>
                <a:rPr lang="fr-FR" sz="1050" b="1" dirty="0" err="1">
                  <a:solidFill>
                    <a:srgbClr val="06AEAF"/>
                  </a:solidFill>
                  <a:cs typeface="Arial"/>
                </a:rPr>
                <a:t>BioSysCo</a:t>
              </a:r>
              <a:r>
                <a:rPr lang="fr-FR" sz="1050" b="1" dirty="0">
                  <a:solidFill>
                    <a:srgbClr val="06AEAF"/>
                  </a:solidFill>
                  <a:cs typeface="Arial"/>
                </a:rPr>
                <a:t>)</a:t>
              </a:r>
            </a:p>
            <a:p>
              <a:pPr marL="16309" marR="32952"/>
              <a:endParaRPr lang="fr-FR" sz="900" dirty="0">
                <a:cs typeface="Arial"/>
              </a:endParaRPr>
            </a:p>
            <a:p>
              <a:pPr marL="16309" marR="32952"/>
              <a:r>
                <a:rPr lang="fr-FR" sz="900" dirty="0">
                  <a:cs typeface="Arial"/>
                </a:rPr>
                <a:t>GENISSEL Anne (CR)</a:t>
              </a:r>
            </a:p>
            <a:p>
              <a:pPr marL="16309" marR="32952"/>
              <a:r>
                <a:rPr lang="fr-FR" sz="900" dirty="0">
                  <a:cs typeface="Arial"/>
                </a:rPr>
                <a:t>VIDAL Tiphaine (CR)</a:t>
              </a:r>
              <a:endParaRPr lang="fr-FR" sz="900" i="1" dirty="0">
                <a:solidFill>
                  <a:srgbClr val="06AEAF"/>
                </a:solidFill>
                <a:cs typeface="Arial"/>
              </a:endParaRPr>
            </a:p>
            <a:p>
              <a:pPr marL="16309" marR="32952"/>
              <a:r>
                <a:rPr lang="fr-FR" sz="900" dirty="0">
                  <a:cs typeface="Arial"/>
                </a:rPr>
                <a:t>GERARD Laurent (TR)</a:t>
              </a:r>
            </a:p>
          </p:txBody>
        </p:sp>
        <p:sp>
          <p:nvSpPr>
            <p:cNvPr id="16" name="ZoneTexte 15">
              <a:extLst>
                <a:ext uri="{FF2B5EF4-FFF2-40B4-BE49-F238E27FC236}">
                  <a16:creationId xmlns:a16="http://schemas.microsoft.com/office/drawing/2014/main" id="{206C98CB-DA1B-E045-A742-E1D204AA6977}"/>
                </a:ext>
              </a:extLst>
            </p:cNvPr>
            <p:cNvSpPr txBox="1"/>
            <p:nvPr/>
          </p:nvSpPr>
          <p:spPr>
            <a:xfrm>
              <a:off x="9663179" y="4030682"/>
              <a:ext cx="1726477" cy="820738"/>
            </a:xfrm>
            <a:prstGeom prst="rect">
              <a:avLst/>
            </a:prstGeom>
            <a:noFill/>
          </p:spPr>
          <p:txBody>
            <a:bodyPr wrap="square" rtlCol="0">
              <a:spAutoFit/>
            </a:bodyPr>
            <a:lstStyle/>
            <a:p>
              <a:r>
                <a:rPr lang="fr-FR" sz="900" i="1" dirty="0">
                  <a:solidFill>
                    <a:prstClr val="black"/>
                  </a:solidFill>
                  <a:cs typeface="Arial"/>
                </a:rPr>
                <a:t>PETIT Apolline (TH) *</a:t>
              </a:r>
            </a:p>
            <a:p>
              <a:pPr marL="16309" marR="32952">
                <a:lnSpc>
                  <a:spcPts val="951"/>
                </a:lnSpc>
              </a:pPr>
              <a:r>
                <a:rPr lang="fr-FR" sz="900" i="1" dirty="0">
                  <a:cs typeface="Arial"/>
                </a:rPr>
                <a:t>MORIN, Camille (IE)</a:t>
              </a:r>
            </a:p>
            <a:p>
              <a:pPr marL="16309" marR="32952">
                <a:lnSpc>
                  <a:spcPts val="951"/>
                </a:lnSpc>
              </a:pPr>
              <a:r>
                <a:rPr lang="fr-FR" sz="900" i="1" dirty="0">
                  <a:solidFill>
                    <a:prstClr val="black"/>
                  </a:solidFill>
                  <a:cs typeface="Arial"/>
                </a:rPr>
                <a:t>SALMON </a:t>
              </a:r>
              <a:r>
                <a:rPr lang="fr-FR" sz="900" i="1" dirty="0" err="1">
                  <a:solidFill>
                    <a:prstClr val="black"/>
                  </a:solidFill>
                  <a:cs typeface="Arial"/>
                </a:rPr>
                <a:t>Loreline</a:t>
              </a:r>
              <a:r>
                <a:rPr lang="fr-FR" sz="900" i="1" dirty="0">
                  <a:solidFill>
                    <a:prstClr val="black"/>
                  </a:solidFill>
                  <a:cs typeface="Arial"/>
                </a:rPr>
                <a:t> (TR)*</a:t>
              </a:r>
              <a:r>
                <a:rPr lang="fr-FR" sz="900" i="1" dirty="0">
                  <a:cs typeface="Arial"/>
                </a:rPr>
                <a:t> </a:t>
              </a:r>
            </a:p>
          </p:txBody>
        </p:sp>
      </p:grpSp>
      <p:grpSp>
        <p:nvGrpSpPr>
          <p:cNvPr id="25" name="Groupe 24">
            <a:extLst>
              <a:ext uri="{FF2B5EF4-FFF2-40B4-BE49-F238E27FC236}">
                <a16:creationId xmlns:a16="http://schemas.microsoft.com/office/drawing/2014/main" id="{DDD0A786-E207-1C4F-A982-952BE0F9762F}"/>
              </a:ext>
            </a:extLst>
          </p:cNvPr>
          <p:cNvGrpSpPr/>
          <p:nvPr/>
        </p:nvGrpSpPr>
        <p:grpSpPr>
          <a:xfrm>
            <a:off x="5580112" y="4725144"/>
            <a:ext cx="3093514" cy="1275653"/>
            <a:chOff x="7769726" y="5122565"/>
            <a:chExt cx="4124685" cy="1700870"/>
          </a:xfrm>
        </p:grpSpPr>
        <p:sp>
          <p:nvSpPr>
            <p:cNvPr id="58" name="Rectangle 57">
              <a:extLst>
                <a:ext uri="{FF2B5EF4-FFF2-40B4-BE49-F238E27FC236}">
                  <a16:creationId xmlns:a16="http://schemas.microsoft.com/office/drawing/2014/main" id="{A53E1FB2-225A-1A41-9ACF-889022B90CDA}"/>
                </a:ext>
              </a:extLst>
            </p:cNvPr>
            <p:cNvSpPr/>
            <p:nvPr/>
          </p:nvSpPr>
          <p:spPr>
            <a:xfrm>
              <a:off x="7769726" y="5122565"/>
              <a:ext cx="3455821" cy="1692770"/>
            </a:xfrm>
            <a:prstGeom prst="rect">
              <a:avLst/>
            </a:prstGeom>
            <a:noFill/>
          </p:spPr>
          <p:txBody>
            <a:bodyPr wrap="square">
              <a:spAutoFit/>
            </a:bodyPr>
            <a:lstStyle/>
            <a:p>
              <a:pPr marL="16309" marR="32952"/>
              <a:r>
                <a:rPr lang="fr-FR" sz="1050" b="1" dirty="0">
                  <a:solidFill>
                    <a:srgbClr val="06AEAF"/>
                  </a:solidFill>
                  <a:cs typeface="Arial"/>
                </a:rPr>
                <a:t>Processus adaptatifs et épidémiologiques des interactions blé-champignons </a:t>
              </a:r>
              <a:r>
                <a:rPr lang="fr-FR" sz="1050" b="1" dirty="0" err="1">
                  <a:solidFill>
                    <a:srgbClr val="06AEAF"/>
                  </a:solidFill>
                  <a:cs typeface="Arial"/>
                </a:rPr>
                <a:t>phytopathogènes</a:t>
              </a:r>
              <a:r>
                <a:rPr lang="fr-FR" sz="1050" b="1" dirty="0">
                  <a:solidFill>
                    <a:srgbClr val="06AEAF"/>
                  </a:solidFill>
                  <a:cs typeface="Arial"/>
                </a:rPr>
                <a:t>  (ADEP)</a:t>
              </a:r>
            </a:p>
            <a:p>
              <a:pPr marL="16309" marR="32952"/>
              <a:endParaRPr lang="fr-FR" sz="900" dirty="0">
                <a:cs typeface="Arial"/>
              </a:endParaRPr>
            </a:p>
            <a:p>
              <a:pPr marL="16309" marR="32952"/>
              <a:r>
                <a:rPr lang="fr-FR" sz="900" dirty="0">
                  <a:cs typeface="Arial"/>
                </a:rPr>
                <a:t>SUFFERT Frédéric (IR)</a:t>
              </a:r>
            </a:p>
            <a:p>
              <a:pPr marL="16309" marR="32952"/>
              <a:r>
                <a:rPr lang="fr-FR" sz="900" dirty="0">
                  <a:cs typeface="Arial"/>
                </a:rPr>
                <a:t>MARCEL Thierry (CR)</a:t>
              </a:r>
              <a:endParaRPr lang="fr-FR" sz="900" i="1" dirty="0">
                <a:solidFill>
                  <a:srgbClr val="06AEAF"/>
                </a:solidFill>
                <a:cs typeface="Arial"/>
              </a:endParaRPr>
            </a:p>
            <a:p>
              <a:pPr marL="16309" marR="32952"/>
              <a:r>
                <a:rPr lang="fr-FR" sz="900" dirty="0">
                  <a:cs typeface="Arial"/>
                </a:rPr>
                <a:t>DUFRESNE Marie (PR </a:t>
              </a:r>
              <a:r>
                <a:rPr lang="fr-FR" sz="900" dirty="0" err="1">
                  <a:cs typeface="Arial"/>
                </a:rPr>
                <a:t>UPSay</a:t>
              </a:r>
              <a:r>
                <a:rPr lang="fr-FR" sz="900" dirty="0">
                  <a:cs typeface="Arial"/>
                </a:rPr>
                <a:t>)</a:t>
              </a:r>
            </a:p>
            <a:p>
              <a:pPr marL="16309" marR="32952"/>
              <a:r>
                <a:rPr lang="fr-FR" sz="900" dirty="0">
                  <a:solidFill>
                    <a:prstClr val="black"/>
                  </a:solidFill>
                  <a:cs typeface="Arial"/>
                </a:rPr>
                <a:t>DELANOUE Manon (TR)</a:t>
              </a:r>
            </a:p>
          </p:txBody>
        </p:sp>
        <p:sp>
          <p:nvSpPr>
            <p:cNvPr id="61" name="ZoneTexte 60">
              <a:extLst>
                <a:ext uri="{FF2B5EF4-FFF2-40B4-BE49-F238E27FC236}">
                  <a16:creationId xmlns:a16="http://schemas.microsoft.com/office/drawing/2014/main" id="{CCD9A87A-D690-6F42-9DC7-5FBACEF0EFEC}"/>
                </a:ext>
              </a:extLst>
            </p:cNvPr>
            <p:cNvSpPr txBox="1"/>
            <p:nvPr/>
          </p:nvSpPr>
          <p:spPr>
            <a:xfrm>
              <a:off x="9784425" y="6016377"/>
              <a:ext cx="2109986" cy="807058"/>
            </a:xfrm>
            <a:prstGeom prst="rect">
              <a:avLst/>
            </a:prstGeom>
            <a:noFill/>
          </p:spPr>
          <p:txBody>
            <a:bodyPr wrap="square" rtlCol="0">
              <a:spAutoFit/>
            </a:bodyPr>
            <a:lstStyle/>
            <a:p>
              <a:pPr marL="16309" marR="32952">
                <a:lnSpc>
                  <a:spcPts val="951"/>
                </a:lnSpc>
              </a:pPr>
              <a:r>
                <a:rPr lang="fr-FR" sz="900" i="1" dirty="0">
                  <a:cs typeface="Arial"/>
                </a:rPr>
                <a:t>PAPON Chloé (TH)</a:t>
              </a:r>
            </a:p>
            <a:p>
              <a:pPr marL="16309" marR="32952">
                <a:lnSpc>
                  <a:spcPts val="951"/>
                </a:lnSpc>
              </a:pPr>
              <a:r>
                <a:rPr lang="fr-FR" sz="900" i="1" dirty="0">
                  <a:cs typeface="Arial"/>
                </a:rPr>
                <a:t>MEYER, Kevin (IE)</a:t>
              </a:r>
            </a:p>
            <a:p>
              <a:pPr marL="16309" marR="32952">
                <a:lnSpc>
                  <a:spcPts val="951"/>
                </a:lnSpc>
              </a:pPr>
              <a:r>
                <a:rPr lang="fr-FR" sz="900" i="1" dirty="0"/>
                <a:t>NTAKIRUTIMANA, Fabrice (</a:t>
              </a:r>
              <a:r>
                <a:rPr lang="fr-FR" sz="900" i="1" dirty="0" err="1"/>
                <a:t>Postdoc</a:t>
              </a:r>
              <a:r>
                <a:rPr lang="fr-FR" sz="900" i="1" dirty="0"/>
                <a:t>)</a:t>
              </a:r>
              <a:endParaRPr lang="fr-FR" sz="900" i="1" dirty="0">
                <a:cs typeface="Arial"/>
              </a:endParaRPr>
            </a:p>
          </p:txBody>
        </p:sp>
      </p:grpSp>
      <p:sp>
        <p:nvSpPr>
          <p:cNvPr id="27" name="ZoneTexte 26">
            <a:extLst>
              <a:ext uri="{FF2B5EF4-FFF2-40B4-BE49-F238E27FC236}">
                <a16:creationId xmlns:a16="http://schemas.microsoft.com/office/drawing/2014/main" id="{9AEAC7A3-8ECA-B94F-BED8-AD23193FC898}"/>
              </a:ext>
            </a:extLst>
          </p:cNvPr>
          <p:cNvSpPr txBox="1"/>
          <p:nvPr/>
        </p:nvSpPr>
        <p:spPr>
          <a:xfrm>
            <a:off x="306613" y="5861012"/>
            <a:ext cx="1758815" cy="230832"/>
          </a:xfrm>
          <a:prstGeom prst="rect">
            <a:avLst/>
          </a:prstGeom>
          <a:noFill/>
        </p:spPr>
        <p:txBody>
          <a:bodyPr wrap="none" rtlCol="0">
            <a:spAutoFit/>
          </a:bodyPr>
          <a:lstStyle/>
          <a:p>
            <a:r>
              <a:rPr lang="fr-FR" sz="900" dirty="0"/>
              <a:t>* Partage d’activité/temps partiel</a:t>
            </a:r>
          </a:p>
        </p:txBody>
      </p:sp>
      <p:sp>
        <p:nvSpPr>
          <p:cNvPr id="42" name="ZoneTexte 41">
            <a:extLst>
              <a:ext uri="{FF2B5EF4-FFF2-40B4-BE49-F238E27FC236}">
                <a16:creationId xmlns:a16="http://schemas.microsoft.com/office/drawing/2014/main" id="{54969B77-E0C0-4A64-BA1E-396ACB97751F}"/>
              </a:ext>
            </a:extLst>
          </p:cNvPr>
          <p:cNvSpPr txBox="1"/>
          <p:nvPr/>
        </p:nvSpPr>
        <p:spPr>
          <a:xfrm>
            <a:off x="1187624" y="183934"/>
            <a:ext cx="6768752" cy="523220"/>
          </a:xfrm>
          <a:prstGeom prst="rect">
            <a:avLst/>
          </a:prstGeom>
          <a:solidFill>
            <a:schemeClr val="bg1"/>
          </a:solidFill>
        </p:spPr>
        <p:txBody>
          <a:bodyPr wrap="square" rtlCol="0">
            <a:spAutoFit/>
          </a:bodyPr>
          <a:lstStyle/>
          <a:p>
            <a:r>
              <a:rPr lang="fr-FR" sz="2800" b="1" dirty="0">
                <a:solidFill>
                  <a:srgbClr val="00A3A6"/>
                </a:solidFill>
                <a:latin typeface="Arial" pitchFamily="34" charset="0"/>
                <a:cs typeface="Arial" pitchFamily="34" charset="0"/>
              </a:rPr>
              <a:t>1- Prévention dans l’unité</a:t>
            </a:r>
          </a:p>
        </p:txBody>
      </p:sp>
      <p:sp>
        <p:nvSpPr>
          <p:cNvPr id="43" name="ZoneTexte 42">
            <a:extLst>
              <a:ext uri="{FF2B5EF4-FFF2-40B4-BE49-F238E27FC236}">
                <a16:creationId xmlns:a16="http://schemas.microsoft.com/office/drawing/2014/main" id="{3A23DA30-9407-4608-A602-7583AE635F01}"/>
              </a:ext>
            </a:extLst>
          </p:cNvPr>
          <p:cNvSpPr txBox="1"/>
          <p:nvPr/>
        </p:nvSpPr>
        <p:spPr>
          <a:xfrm>
            <a:off x="1219996" y="626157"/>
            <a:ext cx="6873204" cy="338554"/>
          </a:xfrm>
          <a:prstGeom prst="rect">
            <a:avLst/>
          </a:prstGeom>
          <a:solidFill>
            <a:schemeClr val="bg1"/>
          </a:solidFill>
        </p:spPr>
        <p:txBody>
          <a:bodyPr wrap="square" rtlCol="0">
            <a:spAutoFit/>
          </a:bodyPr>
          <a:lstStyle/>
          <a:p>
            <a:r>
              <a:rPr lang="fr-FR" sz="1600" b="1" dirty="0">
                <a:solidFill>
                  <a:srgbClr val="008C8E"/>
                </a:solidFill>
                <a:latin typeface="Arial" pitchFamily="34" charset="0"/>
                <a:cs typeface="Arial" pitchFamily="34" charset="0"/>
              </a:rPr>
              <a:t>1-1 Présentation de l’unité et des risques propres à l’unité</a:t>
            </a:r>
          </a:p>
        </p:txBody>
      </p:sp>
    </p:spTree>
    <p:extLst>
      <p:ext uri="{BB962C8B-B14F-4D97-AF65-F5344CB8AC3E}">
        <p14:creationId xmlns:p14="http://schemas.microsoft.com/office/powerpoint/2010/main" val="1576352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D5CA49C-1213-4A86-8B30-02C6D0CB0E74}"/>
              </a:ext>
            </a:extLst>
          </p:cNvPr>
          <p:cNvPicPr>
            <a:picLocks noChangeAspect="1"/>
          </p:cNvPicPr>
          <p:nvPr/>
        </p:nvPicPr>
        <p:blipFill rotWithShape="1">
          <a:blip r:embed="rId2"/>
          <a:srcRect l="788"/>
          <a:stretch/>
        </p:blipFill>
        <p:spPr>
          <a:xfrm>
            <a:off x="0" y="471473"/>
            <a:ext cx="9071992" cy="4567358"/>
          </a:xfrm>
          <a:prstGeom prst="rect">
            <a:avLst/>
          </a:prstGeom>
        </p:spPr>
      </p:pic>
      <p:sp>
        <p:nvSpPr>
          <p:cNvPr id="4" name="ZoneTexte 3">
            <a:extLst>
              <a:ext uri="{FF2B5EF4-FFF2-40B4-BE49-F238E27FC236}">
                <a16:creationId xmlns:a16="http://schemas.microsoft.com/office/drawing/2014/main" id="{F27952C5-0139-4E1B-AF2C-26C06584D1D1}"/>
              </a:ext>
            </a:extLst>
          </p:cNvPr>
          <p:cNvSpPr txBox="1"/>
          <p:nvPr/>
        </p:nvSpPr>
        <p:spPr>
          <a:xfrm>
            <a:off x="91530" y="1916832"/>
            <a:ext cx="2104206" cy="1200329"/>
          </a:xfrm>
          <a:prstGeom prst="rect">
            <a:avLst/>
          </a:prstGeom>
          <a:noFill/>
        </p:spPr>
        <p:txBody>
          <a:bodyPr wrap="square" rtlCol="0">
            <a:spAutoFit/>
          </a:bodyPr>
          <a:lstStyle/>
          <a:p>
            <a:r>
              <a:rPr lang="fr-FR" dirty="0"/>
              <a:t>Agents pouvant faire une demande d’intervention </a:t>
            </a:r>
            <a:r>
              <a:rPr lang="fr-FR" i="1" dirty="0"/>
              <a:t>via</a:t>
            </a:r>
            <a:r>
              <a:rPr lang="fr-FR" dirty="0"/>
              <a:t> SAMFM</a:t>
            </a:r>
            <a:endParaRPr lang="en-US" dirty="0"/>
          </a:p>
        </p:txBody>
      </p:sp>
      <p:sp>
        <p:nvSpPr>
          <p:cNvPr id="5" name="Flèche : droite 4">
            <a:extLst>
              <a:ext uri="{FF2B5EF4-FFF2-40B4-BE49-F238E27FC236}">
                <a16:creationId xmlns:a16="http://schemas.microsoft.com/office/drawing/2014/main" id="{C1433B8A-7AC0-4A3B-A2DD-07E716361239}"/>
              </a:ext>
            </a:extLst>
          </p:cNvPr>
          <p:cNvSpPr/>
          <p:nvPr/>
        </p:nvSpPr>
        <p:spPr>
          <a:xfrm rot="16200000">
            <a:off x="1691679" y="5074835"/>
            <a:ext cx="648072"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61692E8D-837E-4625-8AC9-8B6469A17A2C}"/>
              </a:ext>
            </a:extLst>
          </p:cNvPr>
          <p:cNvSpPr txBox="1"/>
          <p:nvPr/>
        </p:nvSpPr>
        <p:spPr>
          <a:xfrm>
            <a:off x="539552" y="5691073"/>
            <a:ext cx="8748464" cy="646331"/>
          </a:xfrm>
          <a:prstGeom prst="rect">
            <a:avLst/>
          </a:prstGeom>
          <a:noFill/>
        </p:spPr>
        <p:txBody>
          <a:bodyPr wrap="square" rtlCol="0">
            <a:spAutoFit/>
          </a:bodyPr>
          <a:lstStyle/>
          <a:p>
            <a:r>
              <a:rPr lang="fr-FR" dirty="0"/>
              <a:t>À trouver sur intranet </a:t>
            </a:r>
            <a:r>
              <a:rPr lang="fr-FR" err="1"/>
              <a:t>Bioger</a:t>
            </a:r>
            <a:r>
              <a:rPr lang="fr-FR"/>
              <a:t> : </a:t>
            </a:r>
            <a:r>
              <a:rPr lang="fr-FR">
                <a:hlinkClick r:id="rId3"/>
              </a:rPr>
              <a:t>https://bioger.versailles-saclay.hub.inrae.fr/intranet</a:t>
            </a:r>
            <a:endParaRPr lang="fr-FR"/>
          </a:p>
          <a:p>
            <a:endParaRPr lang="en-US"/>
          </a:p>
        </p:txBody>
      </p:sp>
    </p:spTree>
    <p:extLst>
      <p:ext uri="{BB962C8B-B14F-4D97-AF65-F5344CB8AC3E}">
        <p14:creationId xmlns:p14="http://schemas.microsoft.com/office/powerpoint/2010/main" val="479590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344257B-9696-4E3C-AFC6-0C06CC9CDF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216" y="904488"/>
            <a:ext cx="7590485" cy="5692864"/>
          </a:xfrm>
          <a:prstGeom prst="rect">
            <a:avLst/>
          </a:prstGeom>
        </p:spPr>
      </p:pic>
      <p:sp>
        <p:nvSpPr>
          <p:cNvPr id="3" name="ZoneTexte 2"/>
          <p:cNvSpPr txBox="1"/>
          <p:nvPr/>
        </p:nvSpPr>
        <p:spPr>
          <a:xfrm>
            <a:off x="1299197" y="6369993"/>
            <a:ext cx="4136900" cy="230832"/>
          </a:xfrm>
          <a:prstGeom prst="rect">
            <a:avLst/>
          </a:prstGeom>
          <a:noFill/>
        </p:spPr>
        <p:txBody>
          <a:bodyPr wrap="square" rtlCol="0">
            <a:spAutoFit/>
          </a:bodyPr>
          <a:lstStyle/>
          <a:p>
            <a:r>
              <a:rPr lang="fr-FR" sz="900" b="1" dirty="0">
                <a:solidFill>
                  <a:schemeClr val="bg1"/>
                </a:solidFill>
                <a:latin typeface="Arial" pitchFamily="34" charset="0"/>
                <a:cs typeface="Arial" pitchFamily="34" charset="0"/>
              </a:rPr>
              <a:t>BIOGER / Accueil des nouveaux arrivants</a:t>
            </a:r>
            <a:endParaRPr lang="fr-FR" sz="900" b="1" dirty="0">
              <a:solidFill>
                <a:srgbClr val="C5DD01"/>
              </a:solidFill>
              <a:latin typeface="Arial" pitchFamily="34" charset="0"/>
              <a:cs typeface="Arial" pitchFamily="34" charset="0"/>
            </a:endParaRPr>
          </a:p>
        </p:txBody>
      </p:sp>
      <p:sp>
        <p:nvSpPr>
          <p:cNvPr id="5" name="Rectangle 4"/>
          <p:cNvSpPr/>
          <p:nvPr/>
        </p:nvSpPr>
        <p:spPr>
          <a:xfrm>
            <a:off x="1278968" y="1405464"/>
            <a:ext cx="6664300" cy="584775"/>
          </a:xfrm>
          <a:prstGeom prst="rect">
            <a:avLst/>
          </a:prstGeom>
        </p:spPr>
        <p:txBody>
          <a:bodyPr wrap="square">
            <a:spAutoFit/>
          </a:bodyPr>
          <a:lstStyle/>
          <a:p>
            <a:pPr lvl="0"/>
            <a:endParaRPr lang="fr-FR" sz="1600" b="1" dirty="0">
              <a:latin typeface="Arial" pitchFamily="34" charset="0"/>
              <a:cs typeface="Arial" pitchFamily="34" charset="0"/>
            </a:endParaRPr>
          </a:p>
          <a:p>
            <a:pPr lvl="0"/>
            <a:endParaRPr lang="fr-FR" sz="1600" b="1" dirty="0">
              <a:latin typeface="Arial" pitchFamily="34" charset="0"/>
              <a:cs typeface="Arial" pitchFamily="34" charset="0"/>
            </a:endParaRPr>
          </a:p>
        </p:txBody>
      </p:sp>
      <p:sp>
        <p:nvSpPr>
          <p:cNvPr id="4" name="Rectangle 3"/>
          <p:cNvSpPr/>
          <p:nvPr/>
        </p:nvSpPr>
        <p:spPr>
          <a:xfrm>
            <a:off x="179512" y="620688"/>
            <a:ext cx="8784975" cy="1200329"/>
          </a:xfrm>
          <a:prstGeom prst="rect">
            <a:avLst/>
          </a:prstGeom>
          <a:solidFill>
            <a:schemeClr val="bg1"/>
          </a:solidFill>
        </p:spPr>
        <p:txBody>
          <a:bodyPr wrap="square" anchor="t">
            <a:spAutoFit/>
          </a:bodyPr>
          <a:lstStyle/>
          <a:p>
            <a:r>
              <a:rPr lang="fr-FR" u="sng" dirty="0">
                <a:latin typeface="Calibri"/>
                <a:cs typeface="Calibri"/>
              </a:rPr>
              <a:t>Les AP ont deux missions principales: </a:t>
            </a:r>
          </a:p>
          <a:p>
            <a:pPr marL="361950" indent="-180975">
              <a:buFontTx/>
              <a:buChar char="-"/>
              <a:tabLst>
                <a:tab pos="361950" algn="l"/>
              </a:tabLst>
            </a:pPr>
            <a:r>
              <a:rPr lang="fr-FR" b="1" dirty="0">
                <a:latin typeface="Calibri"/>
                <a:cs typeface="Calibri"/>
              </a:rPr>
              <a:t>Conseiller</a:t>
            </a:r>
            <a:r>
              <a:rPr lang="fr-FR" dirty="0">
                <a:latin typeface="Calibri"/>
                <a:cs typeface="Calibri"/>
              </a:rPr>
              <a:t> le directeur d'unité pour les questions de sécurité, de santé au travail et d'environnement</a:t>
            </a:r>
          </a:p>
          <a:p>
            <a:pPr marL="361950" indent="-180975">
              <a:buFontTx/>
              <a:buChar char="-"/>
              <a:tabLst>
                <a:tab pos="361950" algn="l"/>
              </a:tabLst>
            </a:pPr>
            <a:r>
              <a:rPr lang="fr-FR" b="1" dirty="0">
                <a:latin typeface="Calibri"/>
                <a:cs typeface="Calibri"/>
              </a:rPr>
              <a:t>Animer</a:t>
            </a:r>
            <a:r>
              <a:rPr lang="fr-FR" dirty="0">
                <a:latin typeface="Calibri"/>
                <a:cs typeface="Calibri"/>
              </a:rPr>
              <a:t> la prévention dans l'unité :</a:t>
            </a:r>
          </a:p>
        </p:txBody>
      </p:sp>
      <p:sp>
        <p:nvSpPr>
          <p:cNvPr id="6" name="ZoneTexte 5">
            <a:extLst>
              <a:ext uri="{FF2B5EF4-FFF2-40B4-BE49-F238E27FC236}">
                <a16:creationId xmlns:a16="http://schemas.microsoft.com/office/drawing/2014/main" id="{16C177B1-5C9D-445D-BCF1-F9D08769548E}"/>
              </a:ext>
            </a:extLst>
          </p:cNvPr>
          <p:cNvSpPr txBox="1"/>
          <p:nvPr/>
        </p:nvSpPr>
        <p:spPr>
          <a:xfrm>
            <a:off x="0" y="231031"/>
            <a:ext cx="9144000" cy="461665"/>
          </a:xfrm>
          <a:prstGeom prst="rect">
            <a:avLst/>
          </a:prstGeom>
          <a:solidFill>
            <a:schemeClr val="bg1"/>
          </a:solidFill>
        </p:spPr>
        <p:txBody>
          <a:bodyPr wrap="square" rtlCol="0" anchor="t">
            <a:spAutoFit/>
          </a:bodyPr>
          <a:lstStyle/>
          <a:p>
            <a:pPr lvl="1"/>
            <a:r>
              <a:rPr lang="fr-FR" sz="2400" b="1" dirty="0">
                <a:solidFill>
                  <a:srgbClr val="008C8E"/>
                </a:solidFill>
                <a:latin typeface="Arial" pitchFamily="34" charset="0"/>
                <a:cs typeface="Arial" pitchFamily="34" charset="0"/>
              </a:rPr>
              <a:t>1-2 les agents de la prévention : AP</a:t>
            </a:r>
            <a:r>
              <a:rPr lang="fr-FR" sz="2400" b="1" dirty="0">
                <a:solidFill>
                  <a:srgbClr val="00A3A6"/>
                </a:solidFill>
                <a:latin typeface="Calibri (light)"/>
                <a:cs typeface="Arial" pitchFamily="34" charset="0"/>
              </a:rPr>
              <a:t> </a:t>
            </a:r>
            <a:r>
              <a:rPr lang="fr-FR" sz="1600" b="1" dirty="0">
                <a:solidFill>
                  <a:srgbClr val="275662"/>
                </a:solidFill>
                <a:latin typeface="Calibri (light)"/>
                <a:cs typeface="Arial" pitchFamily="34" charset="0"/>
              </a:rPr>
              <a:t>ap-bioger@inrae.fr</a:t>
            </a:r>
            <a:endParaRPr lang="fr-FR" sz="1600" b="1" dirty="0">
              <a:solidFill>
                <a:srgbClr val="275662"/>
              </a:solidFill>
              <a:latin typeface="Calibri (light)"/>
              <a:cs typeface="Calibri"/>
            </a:endParaRPr>
          </a:p>
        </p:txBody>
      </p:sp>
      <p:sp>
        <p:nvSpPr>
          <p:cNvPr id="9" name="ZoneTexte 8">
            <a:extLst>
              <a:ext uri="{FF2B5EF4-FFF2-40B4-BE49-F238E27FC236}">
                <a16:creationId xmlns:a16="http://schemas.microsoft.com/office/drawing/2014/main" id="{50C618A8-B7ED-4A87-B177-7D0EA551C926}"/>
              </a:ext>
            </a:extLst>
          </p:cNvPr>
          <p:cNvSpPr txBox="1"/>
          <p:nvPr/>
        </p:nvSpPr>
        <p:spPr>
          <a:xfrm>
            <a:off x="379315" y="3511144"/>
            <a:ext cx="5976664" cy="2862322"/>
          </a:xfrm>
          <a:prstGeom prst="rect">
            <a:avLst/>
          </a:prstGeom>
          <a:noFill/>
        </p:spPr>
        <p:txBody>
          <a:bodyPr wrap="square" rtlCol="0">
            <a:spAutoFit/>
          </a:bodyPr>
          <a:lstStyle/>
          <a:p>
            <a:pPr marL="0" lvl="1"/>
            <a:r>
              <a:rPr lang="fr-FR" u="sng" dirty="0">
                <a:solidFill>
                  <a:schemeClr val="bg1"/>
                </a:solidFill>
              </a:rPr>
              <a:t>La prévention en 9 principes :</a:t>
            </a:r>
          </a:p>
          <a:p>
            <a:pPr marL="180975" lvl="1"/>
            <a:r>
              <a:rPr lang="fr-FR" dirty="0">
                <a:solidFill>
                  <a:schemeClr val="bg1"/>
                </a:solidFill>
              </a:rPr>
              <a:t>1 - Supprimer les risques / Eviter les risques</a:t>
            </a:r>
          </a:p>
          <a:p>
            <a:pPr marL="180975" lvl="1"/>
            <a:r>
              <a:rPr lang="fr-FR" dirty="0">
                <a:solidFill>
                  <a:schemeClr val="bg1"/>
                </a:solidFill>
              </a:rPr>
              <a:t>2 - Evaluer les risques</a:t>
            </a:r>
          </a:p>
          <a:p>
            <a:pPr marL="180975" lvl="1"/>
            <a:r>
              <a:rPr lang="fr-FR" dirty="0">
                <a:solidFill>
                  <a:schemeClr val="bg1"/>
                </a:solidFill>
              </a:rPr>
              <a:t>3 - Combattre les risques à la source</a:t>
            </a:r>
          </a:p>
          <a:p>
            <a:pPr marL="180975" lvl="1"/>
            <a:r>
              <a:rPr lang="fr-FR" dirty="0">
                <a:solidFill>
                  <a:schemeClr val="bg1"/>
                </a:solidFill>
              </a:rPr>
              <a:t>4 - Adapter le travail à l’Homme</a:t>
            </a:r>
          </a:p>
          <a:p>
            <a:pPr marL="180975" lvl="1"/>
            <a:r>
              <a:rPr lang="fr-FR" dirty="0">
                <a:solidFill>
                  <a:schemeClr val="bg1"/>
                </a:solidFill>
              </a:rPr>
              <a:t>5 - Tenir compte de l’évolution de la technique</a:t>
            </a:r>
          </a:p>
          <a:p>
            <a:pPr marL="180975" lvl="1"/>
            <a:r>
              <a:rPr lang="fr-FR" dirty="0">
                <a:solidFill>
                  <a:schemeClr val="bg1"/>
                </a:solidFill>
              </a:rPr>
              <a:t>6 - Remplacer ce qui est dangereux par ce qui l’est moins</a:t>
            </a:r>
          </a:p>
          <a:p>
            <a:pPr marL="180975" lvl="1"/>
            <a:r>
              <a:rPr lang="fr-FR" dirty="0">
                <a:solidFill>
                  <a:schemeClr val="bg1"/>
                </a:solidFill>
              </a:rPr>
              <a:t>7 - Planifier la prévention</a:t>
            </a:r>
          </a:p>
          <a:p>
            <a:pPr marL="180975" lvl="1"/>
            <a:r>
              <a:rPr lang="fr-FR" dirty="0">
                <a:solidFill>
                  <a:schemeClr val="bg1"/>
                </a:solidFill>
              </a:rPr>
              <a:t>8 - Donner la priorité aux mesures de prévention collective</a:t>
            </a:r>
          </a:p>
          <a:p>
            <a:pPr marL="180975" lvl="1" defTabSz="896938"/>
            <a:r>
              <a:rPr lang="fr-FR" dirty="0">
                <a:solidFill>
                  <a:schemeClr val="bg1"/>
                </a:solidFill>
              </a:rPr>
              <a:t>9 - Donner les instructions appropriées aux salariés</a:t>
            </a:r>
            <a:endParaRPr lang="fr-FR" sz="1600" dirty="0">
              <a:solidFill>
                <a:schemeClr val="bg1"/>
              </a:solidFill>
            </a:endParaRPr>
          </a:p>
        </p:txBody>
      </p:sp>
      <p:pic>
        <p:nvPicPr>
          <p:cNvPr id="10" name="Image 9">
            <a:extLst>
              <a:ext uri="{FF2B5EF4-FFF2-40B4-BE49-F238E27FC236}">
                <a16:creationId xmlns:a16="http://schemas.microsoft.com/office/drawing/2014/main" id="{8C62F63A-5376-4763-BB70-54E5CDAF8868}"/>
              </a:ext>
            </a:extLst>
          </p:cNvPr>
          <p:cNvPicPr>
            <a:picLocks noChangeAspect="1"/>
          </p:cNvPicPr>
          <p:nvPr/>
        </p:nvPicPr>
        <p:blipFill>
          <a:blip r:embed="rId4"/>
          <a:stretch>
            <a:fillRect/>
          </a:stretch>
        </p:blipFill>
        <p:spPr>
          <a:xfrm>
            <a:off x="7131695" y="5402417"/>
            <a:ext cx="1283947" cy="1267053"/>
          </a:xfrm>
          <a:prstGeom prst="rect">
            <a:avLst/>
          </a:prstGeom>
        </p:spPr>
      </p:pic>
    </p:spTree>
    <p:extLst>
      <p:ext uri="{BB962C8B-B14F-4D97-AF65-F5344CB8AC3E}">
        <p14:creationId xmlns:p14="http://schemas.microsoft.com/office/powerpoint/2010/main" val="85006994"/>
      </p:ext>
    </p:extLst>
  </p:cSld>
  <p:clrMapOvr>
    <a:masterClrMapping/>
  </p:clrMapOvr>
</p:sld>
</file>

<file path=ppt/theme/theme1.xml><?xml version="1.0" encoding="utf-8"?>
<a:theme xmlns:a="http://schemas.openxmlformats.org/drawingml/2006/main" name="1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7433</TotalTime>
  <Words>4983</Words>
  <Application>Microsoft Office PowerPoint</Application>
  <PresentationFormat>Affichage à l'écran (4:3)</PresentationFormat>
  <Paragraphs>563</Paragraphs>
  <Slides>57</Slides>
  <Notes>3</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57</vt:i4>
      </vt:variant>
    </vt:vector>
  </HeadingPairs>
  <TitlesOfParts>
    <vt:vector size="68" baseType="lpstr">
      <vt:lpstr>Arial</vt:lpstr>
      <vt:lpstr>Arial</vt:lpstr>
      <vt:lpstr>Calibri</vt:lpstr>
      <vt:lpstr>Calibri (light)</vt:lpstr>
      <vt:lpstr>Calibri Light</vt:lpstr>
      <vt:lpstr>Courier New</vt:lpstr>
      <vt:lpstr>Raleway</vt:lpstr>
      <vt:lpstr>Times New Roman</vt:lpstr>
      <vt:lpstr>Wingdings</vt:lpstr>
      <vt:lpstr>Wingdings 2</vt:lpstr>
      <vt:lpstr>1_Thème Office</vt:lpstr>
      <vt:lpstr>BIOGER – Accueil des nouveaux arrivants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1- Matériel en cas d’accident/aide à la personne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Maison</dc:creator>
  <cp:lastModifiedBy>Virginie Bouyjou</cp:lastModifiedBy>
  <cp:revision>217</cp:revision>
  <dcterms:created xsi:type="dcterms:W3CDTF">2013-02-12T09:22:20Z</dcterms:created>
  <dcterms:modified xsi:type="dcterms:W3CDTF">2024-06-17T14:59:39Z</dcterms:modified>
</cp:coreProperties>
</file>